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79" r:id="rId5"/>
    <p:sldId id="280" r:id="rId6"/>
    <p:sldId id="281" r:id="rId7"/>
    <p:sldId id="260" r:id="rId8"/>
    <p:sldId id="261" r:id="rId9"/>
    <p:sldId id="273" r:id="rId10"/>
    <p:sldId id="278" r:id="rId11"/>
    <p:sldId id="262" r:id="rId12"/>
    <p:sldId id="272" r:id="rId13"/>
    <p:sldId id="263" r:id="rId14"/>
    <p:sldId id="275" r:id="rId15"/>
    <p:sldId id="274" r:id="rId16"/>
    <p:sldId id="264" r:id="rId17"/>
    <p:sldId id="265" r:id="rId18"/>
    <p:sldId id="277" r:id="rId19"/>
    <p:sldId id="282" r:id="rId20"/>
    <p:sldId id="283" r:id="rId21"/>
    <p:sldId id="284" r:id="rId22"/>
    <p:sldId id="285" r:id="rId23"/>
    <p:sldId id="269" r:id="rId24"/>
    <p:sldId id="270" r:id="rId25"/>
    <p:sldId id="271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AC53-6584-4B51-8147-29AFCDD6DE2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C893-CF28-49F2-84FC-2A480329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A745B-3629-45EF-843A-13A44FBF2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5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91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6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6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1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4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4911A-9546-4D66-BFA4-F7A2E44F54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9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9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6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0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3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0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6079-4EC2-4772-8FC5-A6C900DDF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21CD-21EF-47F5-B49A-913C8D9CA44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811A-99C9-4613-9A8B-27C3443D2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85750"/>
            <a:ext cx="8029575" cy="2928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Т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ематическое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планирование образовательного процесса с детьми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6-7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лет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(ПООП «Истоки»)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643438"/>
            <a:ext cx="4972055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Васюкова Наталья Евгеньевна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кандидат педагогических наук,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член авторского коллектива вариативной программы дошкольного образования «Истоки»</a:t>
            </a:r>
          </a:p>
        </p:txBody>
      </p:sp>
      <p:pic>
        <p:nvPicPr>
          <p:cNvPr id="3074" name="Picture 2" descr="http://kladraz.ru/images/photos/medium/article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2847975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Январь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929718" cy="323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7"/>
                <a:gridCol w="1140161"/>
                <a:gridCol w="7429520"/>
              </a:tblGrid>
              <a:tr h="403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249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Путешествие </a:t>
                      </a:r>
                      <a:r>
                        <a:rPr lang="ru-RU" sz="1200" b="1" baseline="0" dirty="0" smtClean="0"/>
                        <a:t> в Антарктиду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на глобусе Северного и Южного полюсов, рассказ педагога об Антарктиде, ее открытии российскими мореплавателями, об айсбергах, о растениях и животных этого края</a:t>
                      </a:r>
                    </a:p>
                    <a:p>
                      <a:endParaRPr lang="ru-RU" sz="120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обсуждение, почему Антарктиду называют «большим холодильником»; отгадывание загадок, игра в кругу с мячом «Подскажи словечко»; подбор к слову-названию слова-действия; чтение и обсуждение рассказа «Камушки» из книги Г.Снегирева «Про пингвинов».</a:t>
                      </a:r>
                    </a:p>
                    <a:p>
                      <a:endParaRPr lang="ru-RU" sz="120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Продуктивная деятельность: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конструирование из деталей </a:t>
                      </a:r>
                      <a:r>
                        <a:rPr lang="ru-RU" sz="12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Лего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«Исследовательская станция»,  аппликация «Отважные полярники»,  лепка «Пингвиний пляж на льдине», рисование «Полярное сияние», вне занятий - создание макета Антарктиды для режиссерских игр детей.</a:t>
                      </a:r>
                    </a:p>
                    <a:p>
                      <a:endParaRPr lang="ru-RU" sz="120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художественных произведений вне занятий:  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 пингвинов»:</a:t>
                      </a:r>
                    </a:p>
                    <a:p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познавательных рассказов Г.Снегирева,  вне занятий -чтение рассказа </a:t>
                      </a:r>
                      <a:r>
                        <a:rPr lang="ru-RU" sz="12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С.Сахарнова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«Про пингвинов», сказки </a:t>
                      </a:r>
                      <a:r>
                        <a:rPr lang="ru-RU" sz="12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Д.Биссета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«Малышка пингвин по имени Принц».</a:t>
                      </a:r>
                    </a:p>
                    <a:p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мультфильмов  о </a:t>
                      </a:r>
                      <a:r>
                        <a:rPr lang="ru-RU" sz="12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пингвиненке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Лоло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«Делай ноги».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Февраль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3" y="357166"/>
          <a:ext cx="8715436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7"/>
                <a:gridCol w="1077362"/>
                <a:gridCol w="7286677"/>
              </a:tblGrid>
              <a:tr h="640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122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 в Америку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иллюстраций, детских энциклопедий о жизни и быте индейцев, рассказ педагога о путешествии мореплавателей в Индию, об открытии Америки; обозначение этих мест на карте мира;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отрывков из рассказа А.Усачева «Если бы Колумб не открыл Америку», рассматривание иллюстраций с изображением степей и прерий, пасущихся там животных.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представлений о степи как природной зоне, о степных растениях и животных,.</a:t>
                      </a: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и чтение предложений;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 «Да — нет»,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чтение, обсуждение, пересказ сказки американских индейцев «Как кролик взял койота на испуг» Обсуждение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разыгрывание сказки «Сыр в колодце».</a:t>
                      </a:r>
                    </a:p>
                    <a:p>
                      <a:r>
                        <a:rPr lang="ru-RU" sz="1200" i="1" u="sng" baseline="0" dirty="0" smtClean="0"/>
                        <a:t>Продуктивная </a:t>
                      </a:r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конструирование парусника из деталей конструктора, создание головного убора из ободка и бумажных перьев, лепка «Орлы на горных кручах», рисование попугаев..</a:t>
                      </a:r>
                    </a:p>
                    <a:p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на занятии -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рассказа М.Зощенко «Великие путешественники», вне занятий -  чтение индейской сказки «Синяя родинка», глав из книги Д.Харриса «Сказки дядюшки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Римуса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37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Путешествие в глубины океана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Познавательный и речевой аспект: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вулканах;  проведение опыта с бутылкой минеральной воды; экспериментирование с камнями; создание модели вулкана, знакомство  с профессиями, связанными с морем (моряков, рыбаков, океанологов, подводников).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детских энциклопедий о подводном мире. </a:t>
                      </a:r>
                    </a:p>
                    <a:p>
                      <a:r>
                        <a:rPr lang="ru-RU" sz="1200" i="1" u="sng" dirty="0" smtClean="0"/>
                        <a:t>Речь: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 о морских животных;  составление и чтение предложений, слоговый и звуковой анализ слов,  чтение «Сказки про морского царя и китов»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Д.Биссета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разыгрывание ролевого диалога по ней. Слушание и обсуждение армянской сказки «Змея и рыба», обсуждение подходящих к сказке пословиц, разыгрывание сказки;  игра с предложениями в кругу «Повторяй — не зевай.</a:t>
                      </a: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Продуктивная </a:t>
                      </a:r>
                      <a:r>
                        <a:rPr lang="ru-RU" sz="1200" i="1" u="sng" dirty="0" smtClean="0"/>
                        <a:t>деятельность:  </a:t>
                      </a:r>
                      <a:r>
                        <a:rPr lang="ru-RU" sz="1200" i="0" u="none" dirty="0" smtClean="0"/>
                        <a:t>рисование «Морские коньки играют в прятки»,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 батискафа из деталей конструктора, лепка аквалангистов и водолазов,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сказочных героев (Русалочки, Нептуна, Рыбки) в подводном царстве.</a:t>
                      </a:r>
                    </a:p>
                    <a:p>
                      <a:r>
                        <a:rPr lang="ru-RU" sz="1200" i="1" u="sng" dirty="0" smtClean="0"/>
                        <a:t>Чтение художественных произведений:  </a:t>
                      </a:r>
                      <a:r>
                        <a:rPr lang="ru-RU" sz="1200" i="0" u="none" dirty="0" smtClean="0"/>
                        <a:t> на занятии </a:t>
                      </a:r>
                      <a:r>
                        <a:rPr lang="ru-RU" sz="1200" i="0" u="none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«Кто живет в бескрайнем океане?» - чтение и обсуждение рассказов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С.Сахарнóва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Вне занятий - чтение рассказа И.Акимушкина «Батискаф», рассказа Л. Н. Толстого «Акула»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Февраль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71406" y="285728"/>
          <a:ext cx="8929719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1071570"/>
                <a:gridCol w="7500959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2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 в прошлое. Крепости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богатыри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репродукций картин А.Васнецова на исторические темы, фотографий с изображением кремлей в Пскове и Великом Новгороде, рассказ педагога о древних городах.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Обсуждение, что значит быть честным, смелым или трусливым, что такое подлость, предательство;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стихотворения А.Усачева «Защита».</a:t>
                      </a:r>
                    </a:p>
                    <a:p>
                      <a:r>
                        <a:rPr lang="ru-RU" sz="1200" i="0" u="none" baseline="0" dirty="0" smtClean="0"/>
                        <a:t>Знакомство с природным сообществом болото.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бсуждение, чем болото отличается от леса, луга;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рассказ воспитателя о некоторых представителях растительного и животного мира болот.</a:t>
                      </a:r>
                      <a:endParaRPr lang="ru-RU" sz="1200" i="1" u="sng" baseline="0" dirty="0" smtClean="0"/>
                    </a:p>
                    <a:p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смысла пословицы «Смелость города берет»; чтение предложений на наборном полотне, составление предложений со словом «Богатырь»,  описание репродукции картины В.Васнецова «Богатыри», чтение отрывков из былин о богатырях, обсуждение качеств русских богатырей.</a:t>
                      </a:r>
                      <a:endParaRPr lang="ru-RU" sz="120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ассматривание репродукций картин В.Васнецова «Богатыри», «Битва Ивана Царевича со Змеем Горынычем», лепка Змея Горыныча,  конструирование старинного города-крепости, коллективная аппликативная композиция «Тридцать три богатыря».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рассказов Н.Григорьева «Прозрачный домик» и Б.Никольского «На аэродроме»,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вне занятий - 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«Сказки о царе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Салтане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…» А.С.Пушкина</a:t>
                      </a:r>
                      <a:endParaRPr lang="ru-R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92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Мир природный и рукотворный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электрическими приборами, чтение стихотворений М.Тахистовой «На кухне»,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С.Капутикян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«Кто чем поможет»,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Э.Мошковской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«Пылесос», сравнение старинных приборов и приспособлений и современных электроприборов; обсуждение-фантазирование, каких еще помощников детям хотелось бы иметь. Приготовление салата при помощи кухонного комбайна и вручную, сравнение, сколько на это потребовалось времени.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с детьми о «второй жизни» мусора ― о переработке бумаги, металла, починке вещей,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детей с отличием природных объектов и вещей, и сделанных руками человека.  Рассматривание коллекции природных камней (гранит, кремень, мрамор, каменный уголь и т. п.) и искусственных (кусочек асфальта, бетона, керамической плитки, керамзит)</a:t>
                      </a:r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 о бытовых приборах, выкладывание отгадок на наборном полотне, обсуждение, для чего они служат; игра с мячом в названия приборов,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названия прибора к действию;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соревнование в чтении скороговорки; чтение и обсуждение сказки «Как Огонь Воду замуж брал»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Е.Пермяка.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Продуктивная деятельность:  </a:t>
                      </a:r>
                      <a:r>
                        <a:rPr lang="ru-RU" sz="1200" i="0" u="none" dirty="0" smtClean="0"/>
                        <a:t>коллективная лепка «Чудо-пылесос на уборке», конструирование из деталей конструктора «Изменим фигуру», рисование комнатных растений с натуры,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«Кто рядом с нами живет»:</a:t>
                      </a:r>
                    </a:p>
                    <a:p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изображение с натуры обитателей уголка природы с натуры в технике аппликации. Создание поделок из бросового материала в детской мастерской</a:t>
                      </a:r>
                    </a:p>
                    <a:p>
                      <a:r>
                        <a:rPr lang="ru-RU" sz="1200" i="1" u="sng" dirty="0" smtClean="0"/>
                        <a:t>Чтение художественных произведений:  </a:t>
                      </a:r>
                      <a:r>
                        <a:rPr lang="ru-RU" sz="1200" i="0" u="none" dirty="0" smtClean="0"/>
                        <a:t>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рассказа Б.Житкова «Как я ловил человечков».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Вне занятий 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сказки В.Одоевского «Городок в табакерке».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Март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3" y="357167"/>
          <a:ext cx="8786875" cy="6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78"/>
                <a:gridCol w="992067"/>
                <a:gridCol w="7440530"/>
              </a:tblGrid>
              <a:tr h="354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22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Красота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доброта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</a:t>
                      </a:r>
                      <a:r>
                        <a:rPr lang="ru-RU" sz="1200" i="1" u="none" baseline="0" dirty="0" smtClean="0"/>
                        <a:t> </a:t>
                      </a:r>
                      <a:r>
                        <a:rPr lang="ru-RU" sz="1200" i="0" u="none" baseline="0" dirty="0" smtClean="0"/>
                        <a:t>беседа о моде и украшениях,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обсуждение, какие бывают украшения, из чего они сделаны, когда их носят, какие украшения носили в старину на Руси; чтение стихотворения А.Усачева «Женский день», обсуждение, какой подарок дети хотели бы сделать своим мамам.</a:t>
                      </a:r>
                      <a:endParaRPr lang="ru-RU" sz="1200" i="1" u="none" baseline="0" dirty="0" smtClean="0"/>
                    </a:p>
                    <a:p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еседа «Как мы с мамой провели выходной день», выкладывание на панно своих предложений о мамах, бабушках,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пословиц о маме, беседа о маме, как дети дружат со своей мамой, как ей помогают, что знают о маминой профессии; игра «Отгадай загадку»;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рассказа «Мамино сердце» (по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А.Ярушникову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Составление текстов устных поздравлений мамы с праздником.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стихотворения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В.Берестова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«За игрой»;  обсуждение, что такое дружба; слушание и разыгрывание сказки «Меч и роза».</a:t>
                      </a:r>
                      <a:endParaRPr lang="ru-RU" sz="120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конструирование бус и браслетов из крупных пуговиц в подарок маме,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 «Чудо-цветок» по мотивам народного искусства, Рассматривание портретной живописи В.Серова, И.Репина, И.Крамского, рисование портрета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«Мы с мамой улыбаемся»,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поздравительных открыток в аппликативной технике.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о том, кто такой полководец, чтение и обсуждение рассказов из книги С. Алексеева «Рассказы о Суворове». Чтение сказки Л.Чарской «Подарок феи» сказки Ш.Перро «Золушка» Музыкальный досуг по сказке «Золушка» рассказа Н.Артюховой «Трудный вечер».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82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Живая</a:t>
                      </a:r>
                      <a:r>
                        <a:rPr lang="ru-RU" sz="1200" b="1" baseline="0" dirty="0" smtClean="0"/>
                        <a:t> и неживая природа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твердых, жидких и сыпучих предметов; знакомство со свойствами разных материалов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нагревании и охлаждении. Игры-опыты с зеркальной симметрией (отражение половинок изображений предметов, букв, геометрических рисунков).  Разделение объектов живой и неживой природы, выяснение, по какому признаку это можно сделать.</a:t>
                      </a: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слов и предложений;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загадок; словесные игры;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разучивание стихотворений;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поговорки «Друзья – водой не разольешь»; игры со словами: «Где мы были, мы не скажем, а что делали — покажем»; игра «Распутай путаницы» с перепутанными рифмами;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Продуктивная деятельность: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композиций «Сосульки на крыше дома»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двойных силуэтов парных предметов (сапожки, туфли, башмаки, кроссовки) в аппликативной технике, рисование пастелью «Весеннее небо».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Чтение художественных произведений: </a:t>
                      </a:r>
                      <a:r>
                        <a:rPr lang="ru-RU" sz="1200" i="0" u="none" dirty="0" smtClean="0"/>
                        <a:t>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сказки Н.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Абрамцевой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«Сказка о старой вазе»: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1-й части сказки Х.К. Андерсена «Стойкий оловянный солдатик», вне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 - 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рассказов М.Пришвина «Светлая капель», «Лягушонок», рассказа В.Бианки «Три весны» 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рассказа Е.Носова «Как ворона на крыше заблудилась»</a:t>
                      </a:r>
                      <a:endParaRPr lang="ru-RU" sz="1200" i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Март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2845" y="357166"/>
          <a:ext cx="8858313" cy="6016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9"/>
                <a:gridCol w="1071600"/>
                <a:gridCol w="7429554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2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</a:t>
                      </a:r>
                      <a:r>
                        <a:rPr lang="ru-RU" sz="1200" b="1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пустыню, туда, где нет воды</a:t>
                      </a:r>
                      <a:endParaRPr lang="ru-RU" sz="1200" b="1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и речевой аспект: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детей с природной зоной «пустыня», их с разнообразием (песчаные, каменистые, глинистые); с некоторыми представителями пустынных растений и животных, их приспособленностью к обитанию в таких условиях, познакомить с особенностями образа жизни людей в пустыне.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сследование, через какой материал (песок, глину или камешки) вода просачивается быстрее всего.</a:t>
                      </a: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хором и индивидуально коротких предложений о пустыне; раскладывание слов под соответствующие картинки; чтение и обсуждение отрывков из книги Н.Сладкова «Земля солнечного огня»,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удивительных обитателях из книги Н. Сладкова «Земля солнечного огня» (с. 16, 34, 53); рассматривание картинок с изображениями животных, живущих в пустыне, «</a:t>
                      </a:r>
                      <a:r>
                        <a:rPr lang="ru-RU" sz="120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подписывание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их словами на карточках, отгадывание загадок о них.</a:t>
                      </a:r>
                      <a:endParaRPr lang="ru-RU" sz="120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деятельность: </a:t>
                      </a:r>
                      <a:r>
                        <a:rPr lang="ru-RU" sz="1200" i="0" u="none" baseline="0" dirty="0" smtClean="0"/>
                        <a:t>лепка цветущих кактусов (по представлению или с натуры), рисование каравана верблюдов,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 гоночных автомобилей из деталей конструктора типа «Механик» (металлического или пластмассового), аппликация «Черепахи и змеи», .</a:t>
                      </a:r>
                      <a:endParaRPr lang="ru-RU" sz="120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i="0" u="none" baseline="0" dirty="0" smtClean="0"/>
                        <a:t>: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стихотворения </a:t>
                      </a:r>
                      <a:r>
                        <a:rPr lang="ru-RU" sz="120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А.Анпилова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«Хомячок» и рассказа М.Москвиной «Кроха»,в не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 - ч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рассказа </a:t>
                      </a:r>
                      <a:r>
                        <a:rPr lang="ru-RU" sz="120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Г.Ганейзер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«Про жаркую пустыню»</a:t>
                      </a:r>
                      <a:endParaRPr lang="ru-RU" sz="1200" i="0" u="none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92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Такие</a:t>
                      </a:r>
                      <a:r>
                        <a:rPr lang="ru-RU" sz="1200" b="1" baseline="0" dirty="0" smtClean="0"/>
                        <a:t> разные звуки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и речевой аспект</a:t>
                      </a:r>
                      <a:r>
                        <a:rPr lang="ru-RU" sz="1200" i="0" u="none" dirty="0" smtClean="0"/>
                        <a:t>: рассказ педагога о перелетных птицах,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загадок,  слушание аудиозаписи весенних звуков, в том числе и пения птиц;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корма для каждой птицы. Чтение сказки В.Бианки «Кто чем поет?», обсуждение, на какие музыкальные инструменты похоже пение птиц;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рассматривание металлофона, деревянных ложек, трещоток, бубна, маракасов и т. д., обсуждение, как извлечь звук из них;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музыкальных инструментов из стаканов с разным количеством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обсуждение стихотворения А.Кушнера «Не шумите!». 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Речь: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звуковой анализ слова «птица», придумывание предложений со словом «гнездо»;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обсуждение поговорки «Каждая птица свое гнездо защищает», «На чужой сторонушке рад своей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воронушке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»; чтение и пересказ рассказа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Ю.Баркова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«Незваная гостья».</a:t>
                      </a:r>
                    </a:p>
                    <a:p>
                      <a:r>
                        <a:rPr lang="ru-RU" sz="1200" i="1" u="sng" dirty="0" smtClean="0"/>
                        <a:t>Продуктивная деятельность:  </a:t>
                      </a:r>
                      <a:r>
                        <a:rPr lang="ru-RU" sz="1200" i="0" u="none" dirty="0" smtClean="0"/>
                        <a:t>конструирование из природного материала «Птицы прилетели»,  лепка игрушек-свистулек по мотивам народной пластики,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коллективной композиции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мобиля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из бумажных силуэтов птиц, вырезанных симметричным способом;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фантазийных коней-птиц по мотивам Городецкой росписи.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Чтение художественных произведений: </a:t>
                      </a:r>
                      <a:r>
                        <a:rPr lang="ru-RU" sz="1200" i="0" u="none" dirty="0" smtClean="0"/>
                        <a:t>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сказки Ю.Казакова «Жадный Чик и кот Васька», вне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рассказа К.Ушинского «Слепая лошадь».</a:t>
                      </a:r>
                      <a:endParaRPr lang="ru-RU" sz="1200" i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Апрель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3" y="357167"/>
          <a:ext cx="8786875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78"/>
                <a:gridCol w="1145919"/>
                <a:gridCol w="7286678"/>
              </a:tblGrid>
              <a:tr h="214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85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 в прошлое: мамонты и динозавры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</a:t>
                      </a:r>
                      <a:r>
                        <a:rPr lang="ru-RU" sz="1200" i="0" u="none" baseline="0" dirty="0" smtClean="0"/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фрагмента видеофильма о пещерах;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рассказ педагога о том, как появляются пещеры, каменные сосульки, об обитателях пещер, о спелеологах, чтение и обсуждение отрывка из книги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В.Танасийчука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«Подземные дворцы». Рассказ педагога о том, как жили первобытные люди,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 археологах.</a:t>
                      </a:r>
                    </a:p>
                    <a:p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мамонте, обсуждение, чем отличались древние мамонты от современных слонов; подбор слов к картинкам; чтение рассказа «Пещерный мальчик», пересказ его по парам. </a:t>
                      </a:r>
                    </a:p>
                    <a:p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 игрушек древних людей из природного материала;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краски из глины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сцен из жизни первобытных людей;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коллективной композиции с динозаврами (лепка, аппликация).</a:t>
                      </a:r>
                      <a:endParaRPr lang="ru-RU" sz="1200" baseline="0" dirty="0" smtClean="0"/>
                    </a:p>
                    <a:p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занятии - обсуждение сказки Р. Киплинга, написание рисуночных писем друг другу в парах, обсуждение, чем неудобно рисуночное письмо, почему писать письма удобнее словами, состоящими из букв; придумывание новых слов, заменяя одну букву; вне занятий 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сказки Р.Киплинга «Кошка, которая гуляла сама по себе,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росмотр мультфильмов«Мама для мамонтенка»,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«Динозаврик».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1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Праздники моей страны – День космонавтики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200" i="1" u="sng" dirty="0" smtClean="0"/>
                        <a:t>Познавательный и речевой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Солнце, солнечной системе, кометах, планетах;</a:t>
                      </a:r>
                    </a:p>
                    <a:p>
                      <a:pPr marL="0" indent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 с настольной лампой или фонариком в затемненной комнате.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иллюстраций с изображением космодрома, стартовой площадки, космической ракеты, космонавтов в космических костюмах, рассказ о первом полете в космос, о том, зачем нужен скафандр, о еде для космонавтов, чтение отрывков из романа-сказки Н. Носова «Незнайка на Луне».</a:t>
                      </a:r>
                    </a:p>
                    <a:p>
                      <a:pPr marL="0" indent="0"/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 о небесных светилах, обсуждение, с чем можно сравнить землю, небо, звезды; соревнование, кто лучше расскажет считалку,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пересказ парами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сказки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Ч.Янчаровского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Мишку-Ушастика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придумывание своей истории про гномиков; подбор игрушек к словам на карточках; чтение предложений.</a:t>
                      </a:r>
                      <a:endParaRPr lang="ru-RU" sz="1200" i="0" u="none" dirty="0" smtClean="0"/>
                    </a:p>
                    <a:p>
                      <a:pPr marL="0" indent="0"/>
                      <a:r>
                        <a:rPr lang="ru-RU" sz="1200" i="1" u="sng" dirty="0" smtClean="0"/>
                        <a:t>Продуктивная деятельность: </a:t>
                      </a:r>
                      <a:r>
                        <a:rPr lang="ru-RU" sz="1200" i="0" u="none" dirty="0" smtClean="0"/>
                        <a:t>аппликация «Звезды и кометы»,  плоскостное конструирование из геометрических форм «Космодром», лепка космических пришельцев, рисование по замыслу «Далекие планеты, неизвестные миры».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Чтение художественных произведений:  </a:t>
                      </a:r>
                      <a:r>
                        <a:rPr lang="ru-RU" sz="1200" i="0" u="none" dirty="0" smtClean="0"/>
                        <a:t>на занятии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рассказа Н.Носова «Фантазеры», </a:t>
                      </a:r>
                    </a:p>
                    <a:p>
                      <a:pPr marL="0" indent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 - 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рассказов В.Драгунского «Удивительный день», «И мы».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Просмотр мультфильма по сказке. Н.Носова «Незнайка на луне».</a:t>
                      </a:r>
                      <a:endParaRPr lang="ru-RU" sz="1200" i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Апрель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3" y="357167"/>
          <a:ext cx="8643997" cy="6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17"/>
                <a:gridCol w="1151680"/>
                <a:gridCol w="7143800"/>
              </a:tblGrid>
              <a:tr h="354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22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 в Австралию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 </a:t>
                      </a:r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росмотр фрагментов видеофильмов об Австралии, о подводном мире Большого кораллового рифа или рассматривание иллюстраций в журналах, энциклопедиях.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ассказ педагога об Австралии, ее удивительных растениях и животных (мимоза, эвкалипт, кенгуру, страус, коала, утконос), рассматривание Австралии на глобусе или карте.</a:t>
                      </a:r>
                    </a:p>
                    <a:p>
                      <a:r>
                        <a:rPr lang="ru-RU" sz="1200" i="0" u="none" baseline="0" dirty="0" smtClean="0"/>
                        <a:t>Беседа об этикете: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отрывка из стихотворений С.Я.Маршака «Урок вежливости», «Ежели вы вежливы»; разыгрывание ситуаций с помощью мягких игрушек; рассказ педагога о старинном этикете: правилах поведения за столом, вежливых формулах.</a:t>
                      </a:r>
                      <a:endParaRPr lang="ru-RU" sz="1200" i="0" u="none" baseline="0" dirty="0" smtClean="0"/>
                    </a:p>
                    <a:p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отрывков из книги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Л.Риис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«Весенние листья» об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Ушастике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отгадывание загадок с объяснением ответа, придумывание своих собственных загадок, составление и чтение предложений на карточках.</a:t>
                      </a:r>
                      <a:endParaRPr lang="ru-RU" sz="1200" i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рисование с натуры «Мой любимый мишка», плоскостное конструирование из бумаги,«Медвежий цирк»,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коллективной композиции «Мишки на эвкалипте»,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епка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крошка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занятии – чтение и обсуждение рассказа Д.Драгунского «Друг детства», вне занятий – чтение глав из книги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А.Милна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Винни-Пух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все-все-все», Чтение сказки Э.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Хогард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«Приезд киви-киви по имени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Кирри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из книги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Мафин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его веселые друзья».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82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Путешествие на родину Олимпийских игр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ассматривание иллюстраций, книг о спорте, об Олимпиаде.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Дидактическая игра «Какому спортсмену нужен этот инвентарь»; беседа об Олимпийских играх и правилах их проведения, об олимпийской символике;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том, что гречневая крупа и грецкие орехи пришли к нам из Греции, о том, что умели делать древние греки.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Речь: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 о спортсменах с объяснением ответов, придумывание загадок-пантомим;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называние спортсменов разных видов спорта; анализ пословиц о спорте; чтение и обсуждение басен Эзопа (обр. Л.Н.Толстого) «Путники и медведь», «Лев и мышь», подбор к басне пословиц; пересказ басни своими словами,  придумывание и написание слов, характеризующих спортсменов</a:t>
                      </a:r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Продуктивная деятельность: </a:t>
                      </a:r>
                      <a:r>
                        <a:rPr lang="ru-RU" sz="1200" i="0" u="none" dirty="0" smtClean="0"/>
                        <a:t>лепка спортсменов в движении, конструирование</a:t>
                      </a:r>
                      <a:r>
                        <a:rPr lang="ru-RU" sz="1200" i="0" u="none" baseline="0" dirty="0" smtClean="0"/>
                        <a:t> из готовых геометрических форм «Футбольный матч»,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вырезание греческой посуды симметричным способом аппликации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Чтение художественных произведений</a:t>
                      </a:r>
                      <a:r>
                        <a:rPr lang="ru-RU" sz="1200" b="0" i="1" u="sng" dirty="0" smtClean="0"/>
                        <a:t>: </a:t>
                      </a:r>
                      <a:r>
                        <a:rPr lang="ru-RU" sz="1200" b="0" i="0" u="none" dirty="0" smtClean="0"/>
                        <a:t>занятие -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«Литературный марафон»: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игр-соревнований;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занятий - Чтение греческого мифа «Храбрый Персей» в пересказе К.Чуковского, чтение небольших текстов из детских энциклопедий о животных-рекордсменах (кто быстрее всех бегает, дальше всех прыгает, глубже всех ныряет) </a:t>
                      </a:r>
                      <a:endParaRPr lang="ru-RU" sz="1200" i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Май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3" y="357166"/>
          <a:ext cx="8786875" cy="594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78"/>
                <a:gridCol w="992067"/>
                <a:gridCol w="7440530"/>
              </a:tblGrid>
              <a:tr h="640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122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Моя страна и ее соседи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</a:t>
                      </a:r>
                      <a:r>
                        <a:rPr lang="ru-RU" sz="1200" i="0" u="none" baseline="0" dirty="0" smtClean="0"/>
                        <a:t> рассматривание карты России., рассказ о наиболее крупных достижениях страны в космосе, спорте, искусстве; рассказ об Армении (где находится, чем знаменита страна);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обсуждение, кто где будет отдыхать летом (на море, в горах, в пустыне, в лесу, в тундре, в другой стране), похожа ли природа этих мест на ту, где живут ребята.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― путешествие по карте с севера на юг или наоборот, рассказ педагога о каждой природной зоне.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i="0" u="sng" baseline="0" dirty="0" smtClean="0"/>
                        <a:t> </a:t>
                      </a:r>
                      <a:r>
                        <a:rPr lang="ru-RU" sz="1200" i="0" u="none" baseline="0" dirty="0" smtClean="0"/>
                        <a:t>обсуждение, что такое Родина, Отечество, почему Родину называют Матушкой, игра-соревнование на знание пословиц и поговорок о Родине, чтение и обсуждение рассказа </a:t>
                      </a:r>
                      <a:r>
                        <a:rPr lang="ru-RU" sz="1200" i="0" u="none" baseline="0" dirty="0" err="1" smtClean="0"/>
                        <a:t>Т.Кориной</a:t>
                      </a:r>
                      <a:r>
                        <a:rPr lang="ru-RU" sz="1200" i="0" u="none" baseline="0" dirty="0" smtClean="0"/>
                        <a:t> «Моя улица», пересказ фрагментов; речевые игры, разучивание скороговорок, выкладывание и чтение предложений со словами на карточках. Составление рассказов по своим рисункам «Посмотри в свое окно».</a:t>
                      </a:r>
                      <a:endParaRPr lang="ru-RU" sz="1200" i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конструирование по чертежу «поделка-сюрприз»,  аппликация в жанре стилизованного натюрморта «Виноград», экспериментирование с созданием изображений способом оттиска на толстой фольге.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на занятии – слушание гимна России, чтение стихов о Родине, вне занятий -  рассказов из детских энциклопедий о нашей стране, знаменитых людях России; чтение рассказа Н.Сладкова «Разноцветная земля», Ю. Яковлева «Мама»; армянской народной сказки «Сказка о бедняке и его жене»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84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Праздники моей страны – День</a:t>
                      </a:r>
                      <a:r>
                        <a:rPr lang="ru-RU" sz="1200" b="1" baseline="0" dirty="0" smtClean="0"/>
                        <a:t> Победы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i="0" u="none" dirty="0" smtClean="0"/>
                        <a:t>рассказ педагога о</a:t>
                      </a:r>
                      <a:r>
                        <a:rPr lang="ru-RU" sz="1200" i="0" u="none" baseline="0" dirty="0" smtClean="0"/>
                        <a:t> Дне Победы, чтение стих. А.Усачева «День Победы», слушание аудиозаписей песен о войне; оформление выставки материалов о войне из семейных архивов;</a:t>
                      </a:r>
                    </a:p>
                    <a:p>
                      <a:r>
                        <a:rPr lang="ru-RU" sz="1200" i="1" u="sng" baseline="0" dirty="0" smtClean="0"/>
                        <a:t>Речь: </a:t>
                      </a:r>
                      <a:r>
                        <a:rPr lang="ru-RU" sz="1200" i="0" u="none" baseline="0" dirty="0" smtClean="0"/>
                        <a:t> чтение рассказа «Щедрый ежик»,</a:t>
                      </a:r>
                      <a:r>
                        <a:rPr lang="ru-RU" sz="1200" i="0" u="none" dirty="0" smtClean="0"/>
                        <a:t> Е.Воробьева «Обрывок провода»; </a:t>
                      </a:r>
                      <a:r>
                        <a:rPr lang="ru-RU" sz="1200" i="0" u="none" baseline="0" dirty="0" smtClean="0"/>
                        <a:t> подбор определений к слову «солдат», отгадывание загадок, чтение слов и составлением из них предложений</a:t>
                      </a:r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Продуктивная деятельность:</a:t>
                      </a:r>
                      <a:r>
                        <a:rPr lang="ru-RU" sz="1200" i="0" u="none" dirty="0" smtClean="0"/>
                        <a:t> коллективная аппликация «Голуби</a:t>
                      </a:r>
                      <a:r>
                        <a:rPr lang="ru-RU" sz="1200" i="0" u="none" baseline="0" dirty="0" smtClean="0"/>
                        <a:t> на крыше», конструирование планера по чертежу, лепка дедушкиной кружки, рисование поздравительных открыток с салютом.</a:t>
                      </a:r>
                      <a:endParaRPr lang="ru-RU" sz="1200" i="0" u="none" dirty="0" smtClean="0"/>
                    </a:p>
                    <a:p>
                      <a:r>
                        <a:rPr lang="ru-RU" sz="1200" i="1" u="sng" dirty="0" smtClean="0"/>
                        <a:t>Чтение художественных произведений: </a:t>
                      </a:r>
                      <a:r>
                        <a:rPr lang="ru-RU" sz="1200" i="0" u="none" dirty="0" smtClean="0"/>
                        <a:t> на занятии – чтение и обсуждение рассказов </a:t>
                      </a:r>
                      <a:r>
                        <a:rPr lang="ru-RU" sz="1200" i="0" u="none" dirty="0" err="1" smtClean="0"/>
                        <a:t>Б.Алмазова</a:t>
                      </a:r>
                      <a:r>
                        <a:rPr lang="ru-RU" sz="1200" i="0" u="none" dirty="0" smtClean="0"/>
                        <a:t> «Горбушка», вне занятий -  чтение рассказов из книги Л.Кассиля «Твои защитники», А.Митяева</a:t>
                      </a:r>
                    </a:p>
                    <a:p>
                      <a:r>
                        <a:rPr lang="ru-RU" sz="1200" i="0" u="none" dirty="0" smtClean="0"/>
                        <a:t> «Землянка»,  «Мешок овсянки», </a:t>
                      </a:r>
                      <a:r>
                        <a:rPr lang="ru-RU" sz="1200" i="0" u="none" dirty="0" err="1" smtClean="0"/>
                        <a:t>стих-я</a:t>
                      </a:r>
                      <a:r>
                        <a:rPr lang="ru-RU" sz="1200" i="0" u="none" dirty="0" smtClean="0"/>
                        <a:t> С.Махотина «Генерал</a:t>
                      </a:r>
                      <a:r>
                        <a:rPr lang="ru-RU" sz="1200" i="0" u="none" baseline="0" dirty="0" smtClean="0"/>
                        <a:t> и адмирал».</a:t>
                      </a:r>
                      <a:endParaRPr lang="ru-RU" sz="1200" i="1" u="none" dirty="0" smtClean="0"/>
                    </a:p>
                    <a:p>
                      <a:endParaRPr lang="ru-RU" sz="1200" i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Май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2844" y="714356"/>
          <a:ext cx="8858313" cy="374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9"/>
                <a:gridCol w="1000133"/>
                <a:gridCol w="7501021"/>
              </a:tblGrid>
              <a:tr h="450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323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 свиданья, детский сад!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u="sng" dirty="0" smtClean="0"/>
                        <a:t>Познавательный аспект:</a:t>
                      </a:r>
                      <a:r>
                        <a:rPr lang="ru-RU" sz="1400" i="1" u="none" dirty="0" smtClean="0"/>
                        <a:t> 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букв азбуки, речевые игры на поиск слов с определенным звуком; обсуждение, как следует вести себя в школе, обсуждение стихотворения </a:t>
                      </a:r>
                      <a:r>
                        <a:rPr lang="ru-RU" sz="14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В.Берестова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«У меня в </a:t>
                      </a:r>
                      <a:r>
                        <a:rPr lang="ru-RU" sz="14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потрфеле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40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 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обсуждение стихотворений </a:t>
                      </a:r>
                      <a:r>
                        <a:rPr lang="ru-RU" sz="140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В.Берестова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«Что всего милее», В.Степанова «Переменка», чтение слов на карточках и выкладывание из них предложения. </a:t>
                      </a:r>
                    </a:p>
                    <a:p>
                      <a:endParaRPr lang="ru-RU" sz="140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Продуктивная деятельность: </a:t>
                      </a:r>
                      <a:r>
                        <a:rPr lang="ru-RU" sz="14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ажурных закладок для Букваря, лепка букв и создание коллективной «Азбуки в картинках», оформление газеты «До свиданья, детский сад». </a:t>
                      </a:r>
                    </a:p>
                    <a:p>
                      <a:endParaRPr lang="ru-RU" sz="1400" b="0" i="1" u="sng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u="sng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</a:t>
                      </a:r>
                      <a:r>
                        <a:rPr lang="ru-RU" sz="1400" b="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художественных произведений вне занятий: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занятии – обсуждение, какие бывают книги, рассказ педагога об азбуке, чтение  </a:t>
                      </a:r>
                      <a:r>
                        <a:rPr lang="ru-RU" sz="14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стих-я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В.Берестова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Читалочка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вне занятий – рассказ М.Зощенко «Самое главное», чтение глав их книги </a:t>
                      </a:r>
                      <a:r>
                        <a:rPr lang="ru-RU" sz="14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И.Токмаковой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«Аля, </a:t>
                      </a:r>
                      <a:r>
                        <a:rPr lang="ru-RU" sz="14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Кляксич</a:t>
                      </a:r>
                      <a:r>
                        <a:rPr lang="ru-RU" sz="14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буква А», «Может, нуль не виноват?»</a:t>
                      </a:r>
                    </a:p>
                    <a:p>
                      <a:endParaRPr lang="ru-RU" sz="140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14414" y="1357298"/>
            <a:ext cx="36718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Стихийное возникновение. </a:t>
            </a:r>
          </a:p>
          <a:p>
            <a:pPr>
              <a:buFont typeface="Wingdings" pitchFamily="2" charset="2"/>
              <a:buChar char="v"/>
            </a:pPr>
            <a:endParaRPr lang="ru-RU" altLang="ru-RU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Имитация чтения напечатанных карточек.</a:t>
            </a:r>
          </a:p>
          <a:p>
            <a:pPr>
              <a:buFont typeface="Wingdings" pitchFamily="2" charset="2"/>
              <a:buChar char="v"/>
            </a:pPr>
            <a:endParaRPr lang="ru-RU" altLang="ru-RU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Словесные игры с напечатанными карточками (организованные и самодеятельные).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079500" y="214290"/>
            <a:ext cx="806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Игры в читающего человека</a:t>
            </a:r>
          </a:p>
        </p:txBody>
      </p:sp>
      <p:pic>
        <p:nvPicPr>
          <p:cNvPr id="4" name="Picture 8" descr="G:\Эксп.работа ГОУ 2709\5 и 6 неделя\IMG_7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2940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Магистральные задачи в работе с детьми старшего дошкольного возраста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142984"/>
            <a:ext cx="5829312" cy="55721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охранять и укреплять здоровье детей, способствовать их физическому </a:t>
            </a:r>
            <a:r>
              <a:rPr lang="ru-RU" sz="1800" dirty="0" smtClean="0"/>
              <a:t>развитию</a:t>
            </a:r>
            <a:r>
              <a:rPr lang="ru-RU" sz="1800" dirty="0"/>
              <a:t>, избегая нервных и физических перегрузок;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создавать </a:t>
            </a:r>
            <a:r>
              <a:rPr lang="ru-RU" sz="1800" dirty="0"/>
              <a:t>условия для реализации всех видов игры;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внимательно </a:t>
            </a:r>
            <a:r>
              <a:rPr lang="ru-RU" sz="1800" dirty="0"/>
              <a:t>относиться и терпеливо поддерживать формирующееся </a:t>
            </a:r>
            <a:r>
              <a:rPr lang="ru-RU" sz="1800" dirty="0" smtClean="0"/>
              <a:t>детское сообщество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/>
              <a:t>формировать основы культурного и экологически целесообразного </a:t>
            </a:r>
            <a:r>
              <a:rPr lang="ru-RU" sz="1800" dirty="0" smtClean="0"/>
              <a:t>поведения  (в </a:t>
            </a:r>
            <a:r>
              <a:rPr lang="ru-RU" sz="1800" dirty="0"/>
              <a:t>природе и обществе);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во </a:t>
            </a:r>
            <a:r>
              <a:rPr lang="ru-RU" sz="1800" dirty="0"/>
              <a:t>всех видах деятельности и общения способствовать развитию у </a:t>
            </a:r>
            <a:r>
              <a:rPr lang="ru-RU" sz="1800" dirty="0" smtClean="0"/>
              <a:t>детей </a:t>
            </a:r>
            <a:r>
              <a:rPr lang="ru-RU" sz="1800" dirty="0"/>
              <a:t> </a:t>
            </a:r>
            <a:r>
              <a:rPr lang="ru-RU" sz="1800" dirty="0" smtClean="0"/>
              <a:t>диалогической </a:t>
            </a:r>
            <a:r>
              <a:rPr lang="ru-RU" sz="1800" dirty="0"/>
              <a:t>и монологической речи;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развивать </a:t>
            </a:r>
            <a:r>
              <a:rPr lang="ru-RU" sz="1800" dirty="0"/>
              <a:t>у детей познавательные интересы, сенсорные и </a:t>
            </a:r>
            <a:r>
              <a:rPr lang="ru-RU" sz="1800" dirty="0" smtClean="0"/>
              <a:t>интеллектуальные  способности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поддерживать </a:t>
            </a:r>
            <a:r>
              <a:rPr lang="ru-RU" sz="1800" dirty="0"/>
              <a:t>экспериментирование с материалами, словом, </a:t>
            </a:r>
            <a:r>
              <a:rPr lang="ru-RU" sz="1800" dirty="0" smtClean="0"/>
              <a:t>движением и </a:t>
            </a:r>
            <a:r>
              <a:rPr lang="ru-RU" sz="1800" dirty="0"/>
              <a:t>др., моделирование; развивать воображение и творческое начало;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/>
              <a:t>продолжать формировать у детей эстетическое отношение к </a:t>
            </a:r>
            <a:r>
              <a:rPr lang="ru-RU" sz="1800" dirty="0" smtClean="0"/>
              <a:t>окружающему и художественные способности.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927339" cy="41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1357298"/>
            <a:ext cx="40354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Цель: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развить предпосылки грамотности;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научить слышать слово, его отдельные звуки;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заинтересовать письменными знаками, чтением;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ощутить удовлетворение от процесса общения с книгой;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вызвать желание научиться читать.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" name="Picture 8" descr="Изображение 149"/>
          <p:cNvPicPr>
            <a:picLocks noChangeAspect="1" noChangeArrowheads="1"/>
          </p:cNvPicPr>
          <p:nvPr/>
        </p:nvPicPr>
        <p:blipFill>
          <a:blip r:embed="rId2"/>
          <a:srcRect r="14778"/>
          <a:stretch>
            <a:fillRect/>
          </a:stretch>
        </p:blipFill>
        <p:spPr bwMode="auto">
          <a:xfrm>
            <a:off x="1071538" y="1785926"/>
            <a:ext cx="377824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928662" y="214290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Игры с карточками, на которых напечатаны слова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5" descr="J:\Фото сад-новая\Речевой эксперимент\Эксперим предм среда 12 гр\Изображение 119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222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571472" y="357166"/>
            <a:ext cx="8215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ndara" pitchFamily="34" charset="0"/>
              </a:rPr>
              <a:t>У детей возникает иллюзия, что они самостоятельно читают. Укрепляется интерес к чтению, формируются предпосылки чтения: слежение глазами за рукой слева направо, выделение зрительно отдельных слов, их протяженности, представление о словесном составе предложения (следуют одно за другим), о слитности чтения (не по слогам, «целым словом»). 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ndara" pitchFamily="34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2643182"/>
            <a:ext cx="4486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5929330"/>
            <a:ext cx="544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подобраны в соответствии с тематикой недели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ndara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4486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6" descr="C:\Documents and Settings\Марина\Рабочий стол\Март 11. 12 группа\Изображение 07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4476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790575" y="214290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Самодеятельные игры в читающего человека, возникающие по инициативе детей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с родителями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Информирование:</a:t>
            </a:r>
            <a:r>
              <a:rPr lang="ru-RU" sz="2000" dirty="0" smtClean="0"/>
              <a:t>  о развитии ребенка, о событиях с районе, городе, где можно побывать с детьми, рекомендует  продолжить дома чтение худ. произведений, рекомендует  игры. Приглашает на собрания клуба специалистов по проблема, высказанным родителями.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Обращение с просьбой </a:t>
            </a:r>
            <a:r>
              <a:rPr lang="ru-RU" sz="2000" dirty="0" smtClean="0"/>
              <a:t>собрать вещи для коллекции (семян, предметов из дерева, стекла, металла, тканей, камней и пр.)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Вовлечение в образовательный процесс: </a:t>
            </a:r>
            <a:r>
              <a:rPr lang="ru-RU" sz="2000" dirty="0" smtClean="0"/>
              <a:t>участие в создании  газеты «Моя страна», «Наши родственники в годы войны», , журнала «До свидания, детский сад», в спектаклях, обрядах </a:t>
            </a:r>
            <a:r>
              <a:rPr lang="ru-RU" sz="2000" dirty="0" err="1" smtClean="0"/>
              <a:t>калядования</a:t>
            </a:r>
            <a:r>
              <a:rPr lang="ru-RU" sz="2000" dirty="0" smtClean="0"/>
              <a:t>, масленицы,  в спортивных состязаниях, выходы с музеи, планетарии, театры, на экскурсии, организация семейных фотовыставок, участие в акциях (развешивание скворечников, посадка деревьев и цветов) и пр.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Знакомство с культурами других народов </a:t>
            </a:r>
            <a:r>
              <a:rPr lang="ru-RU" sz="2000" dirty="0" smtClean="0"/>
              <a:t>(предметы быта, национальной одежды, блюд </a:t>
            </a:r>
            <a:r>
              <a:rPr lang="ru-RU" sz="2000" dirty="0" err="1" smtClean="0"/>
              <a:t>нац.кухни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Папам –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познавательно- исследовательской деятельности с детьми</a:t>
            </a:r>
            <a:r>
              <a:rPr lang="ru-RU" sz="2000" dirty="0" smtClean="0"/>
              <a:t>: намагничивание, отражение света, переход одного агрегатного состояния в другое, зеркальная симметрия, появление звука и пр.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Знакомство детей с профессиями взрослых</a:t>
            </a:r>
          </a:p>
          <a:p>
            <a:r>
              <a:rPr lang="ru-RU" sz="2000" dirty="0" smtClean="0"/>
              <a:t>Знакомит детей с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увлечениями родителей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Проводит анкетирование в конце года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Организация развивающей среды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Подбор информационного материала </a:t>
            </a:r>
            <a:r>
              <a:rPr lang="ru-RU" sz="2200" dirty="0" smtClean="0"/>
              <a:t>(книги, иллюстрации, репродукции картин, сюжетные картинки, глобус, карта России и карта мира и пр.)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Пополнение игровых атрибутов </a:t>
            </a:r>
            <a:r>
              <a:rPr lang="ru-RU" sz="2200" dirty="0" smtClean="0"/>
              <a:t>по теме (для свободных режиссерских игр и по прочитанным произведениям)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Смена и пополнение   </a:t>
            </a:r>
            <a:r>
              <a:rPr lang="ru-RU" sz="2200" dirty="0" smtClean="0"/>
              <a:t>дидактического материала, настольных развивающих игр, коллекций предметов и пр.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Организация пространства для самостоятельных исследований и экспериментирования </a:t>
            </a:r>
            <a:r>
              <a:rPr lang="ru-RU" sz="2200" dirty="0" smtClean="0"/>
              <a:t>(постоянный набор лупы, микроскопа, разных видов бумаги, картона, бросового материала и пр. + внесение тех материалов, исследование которых проводилось на занятиях для удовлетворения потребности в самостоятельном исследовании, на участке в емкостях хранятся песок, глина, крупные и мелкие камни, шишки, вода).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Создание макетов пространств</a:t>
            </a:r>
            <a:r>
              <a:rPr lang="ru-RU" sz="2200" dirty="0" smtClean="0"/>
              <a:t> (на севере, в горах, в пустыне и пр., дворец Снежной королевы, исследовательская станция и пингвины на льдине, макет моря с морскими обитателя, батискафом и водолазами, старинная крепость, пустыня с караваном верблюдов) </a:t>
            </a:r>
            <a:endParaRPr lang="ru-RU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14612" y="500042"/>
          <a:ext cx="4857784" cy="6659880"/>
        </p:xfrm>
        <a:graphic>
          <a:graphicData uri="http://schemas.openxmlformats.org/drawingml/2006/table">
            <a:tbl>
              <a:tblPr/>
              <a:tblGrid>
                <a:gridCol w="3867589"/>
                <a:gridCol w="990195"/>
              </a:tblGrid>
              <a:tr h="16355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Показатели развития</a:t>
                      </a:r>
                    </a:p>
                  </a:txBody>
                  <a:tcPr marL="20707" marR="2070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latin typeface="Times New Roman"/>
                          <a:ea typeface="Times New Roman"/>
                        </a:rPr>
                        <a:t>Достижения ребенка</a:t>
                      </a:r>
                    </a:p>
                  </a:txBody>
                  <a:tcPr marL="20707" marR="2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7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latin typeface="Times New Roman"/>
                          <a:ea typeface="Times New Roman"/>
                        </a:rPr>
                        <a:t>ФИЗИЧЕСКОЕ РАЗВИТИЕ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latin typeface="Times New Roman"/>
                          <a:ea typeface="Times New Roman"/>
                        </a:rPr>
                        <a:t>Группа здоровья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___________________________________________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latin typeface="Times New Roman"/>
                          <a:ea typeface="Times New Roman"/>
                        </a:rPr>
                        <a:t>Соответствие антропометрических показателей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возрастной норме _______________________________________________________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b="1" cap="small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</a:tr>
              <a:tr h="65422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latin typeface="Times New Roman"/>
                          <a:ea typeface="Times New Roman"/>
                        </a:rPr>
                        <a:t>Проявление эмоциональных состояний в движении: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признаки психомоторного благополучия преобладают над признаками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психомоторного неблагополучия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latin typeface="Times New Roman"/>
                          <a:ea typeface="Times New Roman"/>
                        </a:rPr>
                        <a:t>Развитие движений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перекладывание по одному двумя пальцами группы мелких предметов (бусинок, спичек) в коробку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сохранение статического равновесия, стоя на линии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бег с преодолением препятствий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подбрасывание и ловля мяча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прыжок в длину с места 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>
                          <a:latin typeface="Times New Roman"/>
                          <a:ea typeface="Times New Roman"/>
                        </a:rPr>
                        <a:t>СОЦИАЛЬНО-КОММУНИКАТИВНОЕ РАЗВИТИЕ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способен вступить в общение со знакомыми взрослыми 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избирательно и устойчиво взаимодействует с детьми (входит в разнообразные объединения детей по интересам)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чувствует настроение близких взрослых и сверстников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может оказать эмоциональную поддержку и помощь в случаях затруднения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регулирует свое поведение на основе усвоенных норм и правил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имеет представления о себе и своих возможностях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имеет представления о культурных нормах поведения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>
                          <a:latin typeface="Times New Roman"/>
                          <a:ea typeface="Times New Roman"/>
                        </a:rPr>
                        <a:t>ПОЗНАВАТЕЛЬНОЕ РАЗВИТИЕ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имеет представления о живой и неживой природе, о рукотворном мире, о своем городе, стране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задает вопросы, экспериментирует, устанавливает причинно-следственные связи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раскладывает по величине 10 и более предметов одинаковой формы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► может объединять предметы на основе общих понятий (одежда, обувь, посуда, транспорт и др.)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► может запомнить в ситуации дидактической игры 6-7 названий предметов</a:t>
                      </a:r>
                    </a:p>
                  </a:txBody>
                  <a:tcPr marL="20707" marR="207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20707" marR="2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0"/>
            <a:ext cx="558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Фрагмент карты индивидуального развития ребенка 6-7 лет</a:t>
            </a:r>
            <a:endParaRPr lang="ru-RU" sz="1600" b="1" dirty="0"/>
          </a:p>
        </p:txBody>
      </p:sp>
      <p:pic>
        <p:nvPicPr>
          <p:cNvPr id="4097" name="Picture 1" descr="I:\СФЕРА\обложки пособий\система оце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1500198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572140"/>
            <a:ext cx="1945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Достаточны </a:t>
            </a:r>
            <a:r>
              <a:rPr lang="ru-RU" sz="1200" b="1" dirty="0" err="1" smtClean="0"/>
              <a:t>й</a:t>
            </a:r>
            <a:r>
              <a:rPr lang="ru-RU" sz="1200" b="1" dirty="0" smtClean="0"/>
              <a:t> уровень</a:t>
            </a:r>
          </a:p>
          <a:p>
            <a:pPr>
              <a:buFont typeface="Wingdings" pitchFamily="2" charset="2"/>
              <a:buChar char="ü"/>
            </a:pPr>
            <a:endParaRPr lang="ru-RU" sz="1200" b="1" dirty="0" smtClean="0"/>
          </a:p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Близкий к достаточному</a:t>
            </a:r>
          </a:p>
          <a:p>
            <a:pPr>
              <a:buFont typeface="Wingdings" pitchFamily="2" charset="2"/>
              <a:buChar char="ü"/>
            </a:pPr>
            <a:endParaRPr lang="ru-RU" sz="1200" b="1" dirty="0" smtClean="0"/>
          </a:p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Недостаточный уровень</a:t>
            </a:r>
            <a:endParaRPr lang="ru-RU" sz="1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3116"/>
            <a:ext cx="384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СПАСИБО   ЗА    ВНИМАНИЕ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42860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Возникшие в процессе работы вопросы направляйте</a:t>
            </a:r>
          </a:p>
          <a:p>
            <a:pPr algn="ctr"/>
            <a:r>
              <a:rPr lang="ru-RU" dirty="0" smtClean="0"/>
              <a:t>на сайт ТЦ «СФЕРА» с пометкой «Вопрос по «Истокам».</a:t>
            </a:r>
          </a:p>
          <a:p>
            <a:pPr algn="ctr"/>
            <a:r>
              <a:rPr lang="ru-RU" dirty="0" smtClean="0"/>
              <a:t>Авторы дадут квалифицированный ответ.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Учебный план  организованных занятий на неделю </a:t>
            </a:r>
            <a:endParaRPr lang="ru-RU" sz="2400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429684" cy="5940108"/>
        </p:xfrm>
        <a:graphic>
          <a:graphicData uri="http://schemas.openxmlformats.org/drawingml/2006/table">
            <a:tbl>
              <a:tblPr/>
              <a:tblGrid>
                <a:gridCol w="4379493"/>
                <a:gridCol w="976608"/>
                <a:gridCol w="1608683"/>
                <a:gridCol w="146490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Непосредственно образовательная деятельность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(фронтальные занятия)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в  старшей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неделю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Познание окружающего мира.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1+1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(мир природы)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элементарных математических представлений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Конструирование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Чтение художественной литературы и фольклора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Изобразительная деятельность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102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Музыкальное занятие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48101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Физкультура (из них одно как динамическая прогулка)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102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3813" marR="0" lvl="0" indent="-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481013" algn="l"/>
                          <a:tab pos="2968625" algn="ctr"/>
                          <a:tab pos="5940425" algn="r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Всего: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Всего: 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6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Особенности работы с детьми  6 - 7 лет.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500043"/>
          <a:ext cx="8858312" cy="638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786478"/>
              </a:tblGrid>
              <a:tr h="3374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Образовательные</a:t>
                      </a:r>
                      <a:r>
                        <a:rPr lang="ru-RU" baseline="0" dirty="0" smtClean="0"/>
                        <a:t> области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Специфика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5923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СОЦИАЛЬНО-КОММУНИКАТИВНОЕ РАЗВИТИЕ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/>
                        <a:t> Много коллективной работы, организации работы по подгруппам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/>
                        <a:t>  Увеличение деятельности, предназначенной другим людям (делаем открытки  к празднику и разносим сотрудникам детского сада, поздравляем ветеранов   и пр.), трудовые поручения.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/>
                        <a:t>Внимание эмоциональному миру детей, умению понимать себя и других. Освоение понятий дружба, взаимовыручка, помощь, смелость, героизм и пр.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baseline="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1839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</a:t>
                      </a: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Познание окружающего мира и природы</a:t>
                      </a: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</a:t>
                      </a:r>
                    </a:p>
                    <a:p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Знакомим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детей с глобусом, картой; даем первичные представления о разных странах и территориях нашей планеты.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Формируем первичные представления о природных зонах (лес, степь, тундра,  пустыня и пр.)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Даем понимание  прошлого (как раньше жили люди, история некоторых вещей и пр.)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Знакомим с культурой других народов, не только соседей России, но и стран мира.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Создание условий для самостоятельной познавательно-исследовательской деятельности детей</a:t>
                      </a:r>
                      <a:endPara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Приобретаем опыт работы с конструкторами разного типа (базовый пластмассовый, металлический «Механик», 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Лего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магнитный), строительный материал (настольный и напольный), тематический типа «Старая крепость»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и пр.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Особенности работы с детьми 5-6 лет.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858312" cy="551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5715040"/>
              </a:tblGrid>
              <a:tr h="2967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</a:t>
                      </a:r>
                      <a:r>
                        <a:rPr lang="ru-RU" sz="1400" baseline="0" dirty="0" smtClean="0"/>
                        <a:t> области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Специфика</a:t>
                      </a:r>
                      <a:r>
                        <a:rPr lang="ru-RU" sz="1400" baseline="0" dirty="0" smtClean="0"/>
                        <a:t> работы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40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РАЗВИТИЕ: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/>
                        <a:t>Для развития диалогической речи используются короткие литературные тексты, пересказ рассказов в парах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/>
                        <a:t>Для развития монологической речи – рассказы из личного опыта, рассказы-фантазии, придумывание собственных загадок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/>
                        <a:t>Ведется</a:t>
                      </a:r>
                      <a:r>
                        <a:rPr lang="ru-RU" sz="1400" baseline="0" dirty="0" smtClean="0"/>
                        <a:t> работа по пониманию смыслов пословиц и поговорок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/>
                        <a:t>Вводится новый тип дидактических игр по погружению детей в мир письменной речи, приобщению детей к чтению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005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ХУДОЖЕСТВЕНО-ЭСТЕТИЧЕСКОЕ РАЗВИТИЕ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1074738">
                        <a:buFont typeface="Wingdings" pitchFamily="2" charset="2"/>
                        <a:buNone/>
                      </a:pP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Изодеятельность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1074738">
                        <a:buFont typeface="Wingdings" pitchFamily="2" charset="2"/>
                        <a:buNone/>
                      </a:pP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074738">
                        <a:buFont typeface="Wingdings" pitchFamily="2" charset="2"/>
                        <a:buNone/>
                      </a:pP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074738">
                        <a:buFont typeface="Wingdings" pitchFamily="2" charset="2"/>
                        <a:buNone/>
                      </a:pP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indent="0">
                        <a:buFont typeface="Wingdings" pitchFamily="2" charset="2"/>
                        <a:buNone/>
                      </a:pP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indent="0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Художественное конструирование: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Из индивидуальных работ по изобразительной деятельности создаются коллажи, общие композиции, альбомы.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Много творческих работ во вторую половину дня (оформление работ, организация выставки),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для чего организуется постоянно действующая мастерская (или место, где хранятся необходимые для ручной работы материалы – бумага, картон, ткань, краски, бросовый материал  и пр.)</a:t>
                      </a:r>
                      <a:endParaRPr lang="ru-RU" sz="1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Конструирование плоскостных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изображений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из готовых геометрических форм, создание поделок на основе картонных коробок,  природного материала,  объемных форм из бумаги (куб, параллелепипед)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Особенности работы с детьми 5-6 лет.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57167"/>
          <a:ext cx="8858312" cy="655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5715040"/>
              </a:tblGrid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</a:t>
                      </a:r>
                      <a:r>
                        <a:rPr lang="ru-RU" sz="1400" baseline="0" dirty="0" smtClean="0"/>
                        <a:t> области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Специфика</a:t>
                      </a:r>
                      <a:r>
                        <a:rPr lang="ru-RU" sz="1400" baseline="0" dirty="0" smtClean="0"/>
                        <a:t> работы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2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ХУДОЖЕСТВЕНО-ЭСТЕТИЧЕСКОЕ РАЗВИТИЕ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Чтение 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худ.литературы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музыка:</a:t>
                      </a: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Изобразительная деятельность:</a:t>
                      </a: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4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140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Длительное чтение больших по объему произведений как в группе, так и дома с родителями.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Чтение и рассматривание иллюстраций в детских энциклопедиях.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Увеличение объема творческой работы – сочинение небольших стихов, небылиц, сказок, рассказов и пр.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Подборка мультфильмов, ценных как со стороны познавательного развития, так и со стороны художественно-эстетического развития детей.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Знакомство с произведениями классической музыки, балетами «Золушка»  и «Щелкунчик», оперой «Сказка о царе </a:t>
                      </a:r>
                      <a:r>
                        <a:rPr lang="ru-RU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Салтане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Использование музыкальных игр-драматизаций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4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Много творческих работ, возможность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экспериментировать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 художественными материалами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Много коллективных работ,  поделки объединяются в панно, макеты,  альбомы, панорамы и пр.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 зоне постоянного доступа детей –мастерская или уголок с необходимыми для поделок детей материалами (бумага, краски, ткань, клей, бросовый материал и пр.)</a:t>
                      </a:r>
                      <a:endPara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88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РАЗВИТИЕ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спортивных досугов, соревнований (совместно с родителями)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Приобщение детей к некоторым видам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спорта (коньки, лыжи, велосипед, плавание и пр.)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элементов спортивных игр (городки, хоккей, футбол, теннис, бадминтон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Приобщение к здоровому образу жизни.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Декабрь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86874" cy="640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78"/>
                <a:gridCol w="992066"/>
                <a:gridCol w="7440530"/>
              </a:tblGrid>
              <a:tr h="356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dirty="0" smtClean="0"/>
                        <a:t>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87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Измерение времени - календарь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аспект: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продолжаем знакомить детей с устройством календаря, названиями месяцев года, их последовательностью, названиями дней недели, обсуждение, люди каких профессий работают ночью4 рассказ педагога о звездах и созвездиях; рассказ о том, почему на Земле день сменяет ночь, куда же исчезает Солнце ночью, о самом коротком дне в году, о полярной ночи и дне на Крайнем Севере.</a:t>
                      </a:r>
                    </a:p>
                    <a:p>
                      <a:endParaRPr lang="ru-RU" sz="12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обсуждение пословиц,  разыгрывание сказки С. Прокофьевой «Когда можно плакать?»,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нивхской сказки «Медведь и бурундук». разучивание скороговорки, чтение слов на карточках и составление из них предложений.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</a:t>
                      </a:r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деятельность: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конструирование календаря из бумаги на основе преобразования квадрата в брусок;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 младенцев в колыбельках;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знакомство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явлением контраста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контрастных композиций (день и ночь) в технике бумажной пластики;  рисование сюжетов 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формление общего альбома из детских рисунков «Сказочные сны».</a:t>
                      </a:r>
                      <a:endParaRPr lang="ru-RU" sz="1200" baseline="0" dirty="0" smtClean="0"/>
                    </a:p>
                    <a:p>
                      <a:endParaRPr lang="ru-RU" sz="1200" i="1" u="sng" baseline="0" dirty="0" smtClean="0"/>
                    </a:p>
                    <a:p>
                      <a:r>
                        <a:rPr lang="ru-RU" sz="1200" i="1" u="sng" baseline="0" dirty="0" smtClean="0"/>
                        <a:t>Чтение художественных произведений</a:t>
                      </a:r>
                      <a:r>
                        <a:rPr lang="ru-RU" sz="1200" baseline="0" dirty="0" smtClean="0"/>
                        <a:t>: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сказки Х.К.Андерсена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Оле-Лукойе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текстов о животных, ведущих ночной образ жизни.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2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Измерение времени - часы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Познавательный и речевой аспект: </a:t>
                      </a:r>
                      <a:r>
                        <a:rPr lang="ru-RU" sz="1200" i="0" u="none" dirty="0" smtClean="0"/>
                        <a:t>что бывает днем и ночью, какой предмет позволяет людям узнавать время, рассказ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педагога</a:t>
                      </a:r>
                      <a:r>
                        <a:rPr lang="ru-RU" sz="1200" i="0" u="none" dirty="0" smtClean="0"/>
                        <a:t> о растениях-часах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ассматривание коллекции разных часов или их изображений. Обучение определению времени по часам.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«Зимние фантазии»: игра «Скажи наоборот», чтение коротких предложений на карточках, чтение и обсуждение сказки Н. </a:t>
                      </a:r>
                      <a:r>
                        <a:rPr lang="ru-RU" sz="120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Абрамцевой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«Дождик»,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было бы в аналогичной ситуации с солнцем и снегом,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сказки С.Прокофьевой «Часы с кукушкой».</a:t>
                      </a:r>
                      <a:endParaRPr lang="ru-RU" sz="1200" i="0" u="none" dirty="0" smtClean="0"/>
                    </a:p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Продуктивная деятельность: </a:t>
                      </a:r>
                      <a:r>
                        <a:rPr lang="ru-RU" sz="1200" i="0" u="none" dirty="0" smtClean="0"/>
                        <a:t>изготовление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театральных масок, лепка «Необыкновенные часы», рисование «Новогодний хоровод»,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Чтение художественных произведений: 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 «Времена года в стихах А.С.Пушкина», Чтение «Сказки об осеннем ветре» </a:t>
                      </a:r>
                      <a:r>
                        <a:rPr lang="ru-RU" sz="120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Н.Абрамцевой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чтение стихотворений С. Михалкова «Часы», В. Орлова «Кавардак».</a:t>
                      </a:r>
                    </a:p>
                    <a:p>
                      <a:endParaRPr lang="ru-RU" sz="120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</a:t>
            </a:r>
            <a:r>
              <a:rPr lang="ru-RU" sz="1800" b="1" dirty="0" smtClean="0"/>
              <a:t>. Декабрь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2843" y="357166"/>
          <a:ext cx="885831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9"/>
                <a:gridCol w="1000132"/>
                <a:gridCol w="7501022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495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Какого цвета зима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аспект: </a:t>
                      </a:r>
                      <a:r>
                        <a:rPr lang="ru-RU" sz="1200" i="0" u="none" dirty="0" smtClean="0"/>
                        <a:t>проведение опыта для понимания, почему главный цвет зимы – белый;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о традициях празднования Нового года в нашей стране, вспоминание о том, что такое Коляда,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разыгрывание ситуаций народных гуляний на куклах и игрушка.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Досуг музыкальный по сказке-балету «Щелкунчик» .</a:t>
                      </a:r>
                      <a:endParaRPr lang="ru-RU" sz="1200" i="1" u="sng" dirty="0" smtClean="0"/>
                    </a:p>
                    <a:p>
                      <a:endParaRPr lang="ru-RU" sz="120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зимних месяцев, чтение и анализ предложений на панно, образование родственных слов к слову «снег», командная игра-соревнование «Знатоки».</a:t>
                      </a:r>
                    </a:p>
                    <a:p>
                      <a:endParaRPr lang="ru-RU" sz="120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Продуктивная деятельность: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по мотивам гжельской росписи «Зимние цветы»,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 игрушек на основе бумажной «развёртки» куба и бруска, лепка животных, игрушек, из пряничного теста,  создание поздравительных открыток с сюрпризом в аппликативной технике</a:t>
                      </a:r>
                    </a:p>
                    <a:p>
                      <a:endParaRPr lang="ru-RU" sz="1200" b="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художественных произведений вне занятий: 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занятии – чтение стихов о зимних забавах (А.Фет, С.Черный, И.Суриков, Д.Хармс); вне занятий – русской </a:t>
                      </a:r>
                      <a:r>
                        <a:rPr lang="ru-RU" sz="12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нар.сказки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b="0" i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Морозко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сказки братьев Гримм «Госпожа Метелица».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92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Новый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год шагает по планете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и речевой аспект: 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прослушивание аудиозаписи звуков природных явлений;</a:t>
                      </a:r>
                    </a:p>
                    <a:p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обсуждение, что делают в разные времена года животные (заяц, белка, медведь, дятел, синица, божья коровка и т.д.); рассказ педагога о символе наступающего года по восточному календарю, о том, как считают года на Востоке; какие животные есть в восточном календаре;</a:t>
                      </a:r>
                    </a:p>
                    <a:p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― чтение стихотворения А.Усачева «Японский календарь»; рассматривание предметов, имеющих отношение к традиционной культуре Китая (шелк, бумага, рис, фарфоровая посуда, палочки для еды, петарды и др.)</a:t>
                      </a:r>
                    </a:p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Речь: </a:t>
                      </a:r>
                      <a:r>
                        <a:rPr lang="ru-RU" sz="1200" i="0" u="none" dirty="0" smtClean="0"/>
                        <a:t>командная</a:t>
                      </a:r>
                      <a:r>
                        <a:rPr lang="ru-RU" sz="1200" i="0" u="none" baseline="0" dirty="0" smtClean="0"/>
                        <a:t> игра-соревнование </a:t>
                      </a:r>
                      <a:r>
                        <a:rPr lang="ru-RU" sz="1200" b="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«Знатоки» - речевые игры и упражнения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Продуктивная </a:t>
                      </a:r>
                      <a:r>
                        <a:rPr lang="ru-RU" sz="1200" i="1" u="sng" dirty="0" err="1" smtClean="0"/>
                        <a:t>деятельность: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элементами аппликации по мотивам Гжельской росписи «Дремлет лес под сказку сна», изготовление элементов карнавального костюма – плащей, накидок, жабо, манжет, аксессуаров (мерка на себя);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коллективное конструирование дракона из прямоугольных коробок. лепка изображений животных, игрушек из соленого теста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lang="ru-RU" sz="1200" i="1" u="sng" dirty="0" smtClean="0"/>
                        <a:t>тение художественных произведений: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китайских народных сказок «Как счет годам по животным стали вести», «Подвиг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Ляна», «Желтый аист».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глав из сказки А.Толстого «Золотой ключик, или Приключения Буратино»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Тематика по неделям . </a:t>
            </a:r>
            <a:r>
              <a:rPr lang="ru-RU" sz="1800" b="1" dirty="0" smtClean="0"/>
              <a:t>  Январь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2844" y="357166"/>
          <a:ext cx="9001155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18"/>
                <a:gridCol w="1137280"/>
                <a:gridCol w="7500957"/>
              </a:tblGrid>
              <a:tr h="362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СОДЕРЖАНИЕ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694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«Театр»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Познавательный</a:t>
                      </a:r>
                      <a:r>
                        <a:rPr lang="ru-RU" sz="1200" i="1" u="sng" baseline="0" dirty="0" smtClean="0"/>
                        <a:t>  и речевой аспект: </a:t>
                      </a:r>
                      <a:r>
                        <a:rPr lang="ru-RU" sz="1200" i="0" u="none" baseline="0" dirty="0" smtClean="0"/>
                        <a:t>знакомство с разными видами театров, их устройством, профессиями людей, работающих в театре,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отрывков из стихотворения Э.Успенского «Как ходить в театр».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Воображаемое путешествие по тундре в разное время года, рассказ педагога о растениях, животных в тундре, составление макета тундры.</a:t>
                      </a:r>
                      <a:endParaRPr lang="ru-RU" sz="1200" i="1" u="sng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i="1" u="sng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i="1" u="sng" baseline="0" dirty="0" smtClean="0"/>
                        <a:t>Речь: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об актерских профессиях,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отгадывание загадок об артистах, чтение новых слов, текста на наборном полотне, произвольный концерт;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мимике и жестах, загадки-пантомимы; чтение и обсуждение скороговорок.</a:t>
                      </a:r>
                      <a:endParaRPr lang="ru-RU" sz="120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Продуктивная деятельность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 характерных персонажей пальчикового театра, конструирование из бумаги декораций для спектакля,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персонажей, занавеса и декораций для спектакля в аппликативной технике.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baseline="0" dirty="0" smtClean="0"/>
                        <a:t>Чтение художественных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200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роизведений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ние глав сказки А.Толстого «Золотой ключик, или Приключения Буратино», на занятии –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обсуждение, разыгрывание фрагментов. Чтение 1-й и 2-й части сказки Х.К. Андерсена «Снежная королева».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97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Путешествие к Северному полюсу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dirty="0" smtClean="0"/>
                        <a:t>Познавательный и речевой аспект: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на глобусе Арктики и Северного полюса, аудиозапись шума метели, рассказ педагога об Арктике и Северном полюсе, о растениях и животных, которые встречаются там.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магните, исследование его свойств.</a:t>
                      </a:r>
                    </a:p>
                    <a:p>
                      <a:endParaRPr lang="ru-RU" sz="1200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Речь: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пословиц и поговорок;  игра в кругу с мячом «Противоположное значение»; чтение слов на карточках , чтение эскимосской сказки «Как лисичка бычка обидела», разыгрывание отрывков из нее,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педагога о гласных и согласных буквах, определение звуков на слух; беседа о «зимних» сказках.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sng" dirty="0" smtClean="0"/>
                        <a:t>Продуктивная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деятельность:  Рассматривание кружевных изделий,  вырезывание снежинок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фантиков и цветной фольги., рисование в стилистике кружевоплетения «Морозные узоры», конструирование куклы из ткани и других бросовых материалов , создание коллективных композиций «Дворец принца и принцессы», «Замок маленькой разбойницы», «Дворец Снежной королевы».</a:t>
                      </a:r>
                      <a:endParaRPr lang="ru-RU" sz="1200" i="0" u="none" dirty="0" smtClean="0"/>
                    </a:p>
                    <a:p>
                      <a:endParaRPr lang="ru-RU" sz="1200" i="1" u="sng" dirty="0" smtClean="0"/>
                    </a:p>
                    <a:p>
                      <a:r>
                        <a:rPr lang="ru-RU" sz="1200" i="1" u="sng" dirty="0" smtClean="0"/>
                        <a:t>Чтение художественных произведений: </a:t>
                      </a:r>
                      <a:r>
                        <a:rPr lang="ru-RU" sz="1200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ч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тение сказки Х.К.Андерсена «Снежная королева»</a:t>
                      </a:r>
                      <a:r>
                        <a:rPr lang="ru-RU" sz="1200" i="0" u="none" dirty="0" smtClean="0"/>
                        <a:t>, обобщающее  занятие  «Сказки Андерсена».</a:t>
                      </a:r>
                      <a:endParaRPr lang="ru-RU" sz="1200" i="0" u="non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4174287</TotalTime>
  <Words>5445</Words>
  <Application>Microsoft Office PowerPoint</Application>
  <PresentationFormat>Экран (4:3)</PresentationFormat>
  <Paragraphs>453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Candara</vt:lpstr>
      <vt:lpstr>Times New Roman</vt:lpstr>
      <vt:lpstr>Wingdings</vt:lpstr>
      <vt:lpstr>Тема Office</vt:lpstr>
      <vt:lpstr>Тематическое  планирование образовательного процесса с детьми 6-7  лет (ПООП «Истоки»)</vt:lpstr>
      <vt:lpstr>Магистральные задачи в работе с детьми старшего дошкольного возраста</vt:lpstr>
      <vt:lpstr>Учебный план  организованных занятий на неделю </vt:lpstr>
      <vt:lpstr>Особенности работы с детьми  6 - 7 лет.</vt:lpstr>
      <vt:lpstr>Особенности работы с детьми 5-6 лет.</vt:lpstr>
      <vt:lpstr>Особенности работы с детьми 5-6 лет.</vt:lpstr>
      <vt:lpstr>Тематика по неделям . Декабрь</vt:lpstr>
      <vt:lpstr>Тематика по неделям . Декабрь</vt:lpstr>
      <vt:lpstr>Тематика по неделям .   Январь</vt:lpstr>
      <vt:lpstr>Тематика по неделям .   Январь</vt:lpstr>
      <vt:lpstr>Тематика по неделям .  Февраль</vt:lpstr>
      <vt:lpstr>Тематика по неделям .   Февраль</vt:lpstr>
      <vt:lpstr>Тематика по неделям .   Март</vt:lpstr>
      <vt:lpstr>Тематика по неделям .   Март</vt:lpstr>
      <vt:lpstr>Тематика по неделям .   Апрель</vt:lpstr>
      <vt:lpstr>Тематика по неделям .  Апрель</vt:lpstr>
      <vt:lpstr>Тематика по неделям .   Май</vt:lpstr>
      <vt:lpstr>Тематика по неделям .   Май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родителями</vt:lpstr>
      <vt:lpstr>Организация развивающей среды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SuperVisor</cp:lastModifiedBy>
  <cp:revision>102</cp:revision>
  <dcterms:created xsi:type="dcterms:W3CDTF">2015-11-17T07:46:27Z</dcterms:created>
  <dcterms:modified xsi:type="dcterms:W3CDTF">2015-12-16T07:45:35Z</dcterms:modified>
</cp:coreProperties>
</file>