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63" r:id="rId5"/>
    <p:sldId id="258" r:id="rId6"/>
    <p:sldId id="259" r:id="rId7"/>
    <p:sldId id="265" r:id="rId8"/>
    <p:sldId id="260" r:id="rId9"/>
    <p:sldId id="261" r:id="rId10"/>
    <p:sldId id="262" r:id="rId11"/>
    <p:sldId id="264" r:id="rId12"/>
    <p:sldId id="267" r:id="rId13"/>
    <p:sldId id="266" r:id="rId14"/>
    <p:sldId id="268" r:id="rId15"/>
    <p:sldId id="269" r:id="rId16"/>
    <p:sldId id="276" r:id="rId17"/>
    <p:sldId id="270" r:id="rId18"/>
    <p:sldId id="275" r:id="rId19"/>
    <p:sldId id="274" r:id="rId20"/>
    <p:sldId id="273" r:id="rId21"/>
    <p:sldId id="300" r:id="rId22"/>
    <p:sldId id="272" r:id="rId23"/>
    <p:sldId id="278" r:id="rId24"/>
    <p:sldId id="279" r:id="rId25"/>
    <p:sldId id="282" r:id="rId26"/>
    <p:sldId id="283" r:id="rId27"/>
    <p:sldId id="286" r:id="rId28"/>
    <p:sldId id="287" r:id="rId29"/>
    <p:sldId id="288" r:id="rId30"/>
    <p:sldId id="285" r:id="rId31"/>
    <p:sldId id="292" r:id="rId32"/>
    <p:sldId id="291" r:id="rId33"/>
    <p:sldId id="294" r:id="rId34"/>
    <p:sldId id="295" r:id="rId35"/>
    <p:sldId id="297" r:id="rId36"/>
    <p:sldId id="29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c-sfera.ru/avtory/shorygina-t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8678" y="3929066"/>
            <a:ext cx="4929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hlinkClick r:id="rId2"/>
              </a:rPr>
              <a:t>Татьяна Андреевна Шорыгина</a:t>
            </a:r>
            <a:r>
              <a:rPr lang="ru-RU" sz="2000" dirty="0"/>
              <a:t>, автор серии книг по познавательному развитию детей дошкольного возраста: «Вместе с детьми», «Беседы с детьми», «Познавательные сказки», «Сказки-подсказки», «Путешествие в Цифроград» и др.</a:t>
            </a:r>
            <a:endParaRPr lang="ru-RU" sz="2000" dirty="0"/>
          </a:p>
        </p:txBody>
      </p:sp>
      <p:pic>
        <p:nvPicPr>
          <p:cNvPr id="44034" name="Picture 2" descr="http://service.tc-sfera.ru/media/k2/items/cache/af2ef6a0e2c9c528b09655df79f3b31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99" y="2996953"/>
            <a:ext cx="2270626" cy="31852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09720" y="332656"/>
            <a:ext cx="8643998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Вебинар</a:t>
            </a:r>
          </a:p>
          <a:p>
            <a:pPr algn="ctr"/>
            <a:r>
              <a:rPr lang="ru-RU" sz="2400" b="1" i="1" dirty="0"/>
              <a:t>«Путешествие в волшебный город Цифроград, </a:t>
            </a:r>
          </a:p>
          <a:p>
            <a:pPr algn="ctr"/>
            <a:r>
              <a:rPr lang="ru-RU" sz="2400" b="1" i="1" dirty="0"/>
              <a:t>математика с увлечением или социо-игровой подход </a:t>
            </a:r>
          </a:p>
          <a:p>
            <a:pPr algn="ctr"/>
            <a:r>
              <a:rPr lang="ru-RU" sz="2400" b="1" i="1" dirty="0"/>
              <a:t>к развитию элементарных </a:t>
            </a:r>
          </a:p>
          <a:p>
            <a:pPr algn="ctr"/>
            <a:r>
              <a:rPr lang="ru-RU" sz="2400" b="1" i="1" dirty="0"/>
              <a:t>математических представлений у детей </a:t>
            </a:r>
          </a:p>
          <a:p>
            <a:pPr algn="ctr"/>
            <a:r>
              <a:rPr lang="ru-RU" sz="2400" b="1" i="1" dirty="0"/>
              <a:t>на современном этапе развития образования»</a:t>
            </a:r>
            <a:endParaRPr lang="ru-RU" sz="2400" b="1" i="1" dirty="0"/>
          </a:p>
        </p:txBody>
      </p: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9" name="Рисунок 8" descr="Знак  СФЕРА-2012.eps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7649" y="1368152"/>
            <a:ext cx="3219673" cy="4969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5054" y="1366007"/>
            <a:ext cx="3175322" cy="4938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6" name="Рисунок 5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5680" y="1484784"/>
            <a:ext cx="6261224" cy="474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9577" y="1916832"/>
            <a:ext cx="77048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Книга, написанная в форме сказки, предназначена для работы с детьми 5—6 лет. В доступной и увлекательной форме дети знакомятся с числами и цифрами, узнают геометрические фигуры, учатся складывать и вычитать числа.</a:t>
            </a:r>
          </a:p>
          <a:p>
            <a:r>
              <a:rPr lang="ru-RU" sz="2000" dirty="0"/>
              <a:t>Книга построена в виде сказки «Путешествие в Цифро­град» и сопровождается стихами, загадками, вопросами и заданиями автора. По желанию взрослого занятие может быть разделено на несколько частей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Рекомендуется родителям в качестве познавательного досуга с детьми, а также воспитателям детских садов для использования на коллективных и индивидуальных занятиях с детьми при подготовке к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83632" y="1484784"/>
            <a:ext cx="64807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cap="all" dirty="0"/>
              <a:t>Содержание</a:t>
            </a:r>
            <a:endParaRPr lang="ru-RU" sz="1500" dirty="0"/>
          </a:p>
          <a:p>
            <a:pPr>
              <a:lnSpc>
                <a:spcPct val="150000"/>
              </a:lnSpc>
            </a:pPr>
            <a:r>
              <a:rPr lang="ru-RU" sz="1500" dirty="0"/>
              <a:t>От автора	</a:t>
            </a:r>
            <a:endParaRPr lang="ru-RU" sz="1500" dirty="0"/>
          </a:p>
          <a:p>
            <a:pPr>
              <a:lnSpc>
                <a:spcPct val="150000"/>
              </a:lnSpc>
            </a:pPr>
            <a:r>
              <a:rPr lang="ru-RU" sz="1500" dirty="0"/>
              <a:t>Предисловие </a:t>
            </a:r>
            <a:r>
              <a:rPr lang="ru-RU" sz="1500" dirty="0"/>
              <a:t>для детей	</a:t>
            </a:r>
            <a:endParaRPr lang="ru-RU" sz="1500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Письмо </a:t>
            </a:r>
            <a:r>
              <a:rPr lang="ru-RU" sz="1500" cap="all" dirty="0"/>
              <a:t>от тетушки Математики  </a:t>
            </a:r>
            <a:r>
              <a:rPr lang="ru-RU" sz="1500" cap="all" dirty="0"/>
              <a:t>математические </a:t>
            </a:r>
            <a:r>
              <a:rPr lang="ru-RU" sz="1500" cap="all" dirty="0"/>
              <a:t>знаки «=», </a:t>
            </a:r>
            <a:r>
              <a:rPr lang="ru-RU" sz="1500" cap="all" dirty="0"/>
              <a:t>«+»</a:t>
            </a:r>
          </a:p>
          <a:p>
            <a:pPr>
              <a:lnSpc>
                <a:spcPct val="150000"/>
              </a:lnSpc>
            </a:pPr>
            <a:r>
              <a:rPr lang="ru-RU" sz="1500" cap="all" dirty="0"/>
              <a:t>математический знак «–»	</a:t>
            </a:r>
          </a:p>
          <a:p>
            <a:pPr>
              <a:lnSpc>
                <a:spcPct val="150000"/>
              </a:lnSpc>
            </a:pPr>
            <a:r>
              <a:rPr lang="ru-RU" sz="1500" cap="all" dirty="0"/>
              <a:t>Число </a:t>
            </a:r>
            <a:r>
              <a:rPr lang="ru-RU" sz="1500" cap="all" dirty="0"/>
              <a:t>и цифра 6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Число </a:t>
            </a:r>
            <a:r>
              <a:rPr lang="ru-RU" sz="1500" cap="all" dirty="0"/>
              <a:t>и цифра 7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Число </a:t>
            </a:r>
            <a:r>
              <a:rPr lang="ru-RU" sz="1500" cap="all" dirty="0"/>
              <a:t>и цифра 8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Число </a:t>
            </a:r>
            <a:r>
              <a:rPr lang="ru-RU" sz="1500" cap="all" dirty="0"/>
              <a:t>и цифра 9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Число </a:t>
            </a:r>
            <a:r>
              <a:rPr lang="ru-RU" sz="1500" cap="all" dirty="0"/>
              <a:t>и цифра 0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Двузначное </a:t>
            </a:r>
            <a:r>
              <a:rPr lang="ru-RU" sz="1500" cap="all" dirty="0"/>
              <a:t>Число 10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Геометрические </a:t>
            </a:r>
            <a:r>
              <a:rPr lang="ru-RU" sz="1500" cap="all" dirty="0"/>
              <a:t>фигуры   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cap="all" dirty="0"/>
              <a:t>Эпилог   </a:t>
            </a:r>
            <a:r>
              <a:rPr lang="ru-RU" sz="1500" cap="all" dirty="0"/>
              <a:t>	</a:t>
            </a:r>
            <a:endParaRPr lang="ru-RU" sz="1500" cap="all" dirty="0"/>
          </a:p>
          <a:p>
            <a:pPr>
              <a:lnSpc>
                <a:spcPct val="150000"/>
              </a:lnSpc>
            </a:pPr>
            <a:r>
              <a:rPr lang="ru-RU" sz="1500" dirty="0"/>
              <a:t>Список </a:t>
            </a:r>
            <a:r>
              <a:rPr lang="ru-RU" sz="1500" dirty="0"/>
              <a:t>использованной и рекомендуемой литературы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3633" y="1484784"/>
            <a:ext cx="3228478" cy="4815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7276" y="1484784"/>
            <a:ext cx="3177077" cy="483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641" y="1412776"/>
            <a:ext cx="3199731" cy="488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1718" y="1412776"/>
            <a:ext cx="3204642" cy="488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641" y="1412776"/>
            <a:ext cx="3268275" cy="489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0017" y="1412776"/>
            <a:ext cx="3270879" cy="489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5085" y="1445099"/>
            <a:ext cx="3212219" cy="4829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1746" y="1445098"/>
            <a:ext cx="3232646" cy="482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9657" y="1556793"/>
            <a:ext cx="3132063" cy="4658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7589" y="1556793"/>
            <a:ext cx="3290002" cy="4658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6" name="Рисунок 5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3276" y="1556793"/>
            <a:ext cx="5978816" cy="44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7853">
            <a:off x="5863290" y="2485085"/>
            <a:ext cx="3364565" cy="22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5400000" sx="102000" sy="102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9469" y="2254861"/>
            <a:ext cx="3315532" cy="237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5400000" sx="102000" sy="102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2" descr="C:\Users\Ирина\Pictures\Screenshots\Снимок экрана (7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5478">
            <a:off x="1453627" y="2854541"/>
            <a:ext cx="3537147" cy="2310936"/>
          </a:xfrm>
          <a:prstGeom prst="rect">
            <a:avLst/>
          </a:prstGeom>
          <a:noFill/>
          <a:effectLst>
            <a:outerShdw blurRad="101600" dist="38100" dir="5400000" sx="102000" sy="102000" algn="tl" rotWithShape="0">
              <a:prstClr val="black">
                <a:alpha val="3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499">
            <a:off x="7325311" y="3447898"/>
            <a:ext cx="3233356" cy="22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5400000" sx="102000" sy="102000" algn="tl" rotWithShape="0">
              <a:prstClr val="black">
                <a:alpha val="3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809720" y="332656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12" name="Рисунок 11" descr="Знак  СФЕРА-2012.ep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87303" y="1916832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Книга, написанная в форме сказки «Путешествие в Цифроград», предназначена для работы с детьми 6—7 лет. В доступной и увлекательной форме дети знакомятся с числами от 11 до 20, учатся складывать и вычитать, повторяют математические знаки: «плюс», «минус», «равно», «больше» и «меньше», осваивают объемные геометрические фигуры, решают логические задачи и разгадывают математические загадки.</a:t>
            </a:r>
          </a:p>
          <a:p>
            <a:r>
              <a:rPr lang="ru-RU" sz="2000" dirty="0"/>
              <a:t>Книга сопровождается стихами, загадками, вопросами и заданиями автора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Пособие предназначено для родителей в качестве познавательного досуга с детьми, может быть использовано на коллективных и индивидуальных занятиях в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6" name="Рисунок 5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5681" y="1418124"/>
            <a:ext cx="654331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cap="all" dirty="0"/>
              <a:t>Содержание</a:t>
            </a:r>
            <a:endParaRPr lang="ru-RU" dirty="0"/>
          </a:p>
          <a:p>
            <a:r>
              <a:rPr lang="ru-RU" dirty="0"/>
              <a:t>От </a:t>
            </a:r>
            <a:r>
              <a:rPr lang="ru-RU" dirty="0"/>
              <a:t>автора	</a:t>
            </a:r>
            <a:endParaRPr lang="ru-RU" dirty="0"/>
          </a:p>
          <a:p>
            <a:r>
              <a:rPr lang="ru-RU" cap="all" dirty="0"/>
              <a:t>Осень </a:t>
            </a:r>
            <a:r>
              <a:rPr lang="ru-RU" cap="all" dirty="0"/>
              <a:t>в Цифрограде   	</a:t>
            </a:r>
            <a:endParaRPr lang="ru-RU" cap="all" dirty="0"/>
          </a:p>
          <a:p>
            <a:r>
              <a:rPr lang="ru-RU" cap="all" dirty="0"/>
              <a:t>«</a:t>
            </a:r>
            <a:r>
              <a:rPr lang="ru-RU" cap="all" dirty="0"/>
              <a:t>Повторенье — мать ученья» 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11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12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13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14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15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16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17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18  	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19  </a:t>
            </a:r>
            <a:endParaRPr lang="ru-RU" cap="all" dirty="0"/>
          </a:p>
          <a:p>
            <a:r>
              <a:rPr lang="ru-RU" cap="all" dirty="0"/>
              <a:t>Число </a:t>
            </a:r>
            <a:r>
              <a:rPr lang="ru-RU" cap="all" dirty="0"/>
              <a:t>20  	</a:t>
            </a:r>
            <a:endParaRPr lang="ru-RU" cap="all" dirty="0"/>
          </a:p>
          <a:p>
            <a:r>
              <a:rPr lang="ru-RU" cap="all" dirty="0"/>
              <a:t>Объемные </a:t>
            </a:r>
            <a:r>
              <a:rPr lang="ru-RU" cap="all" dirty="0"/>
              <a:t>геометрические фигуры  	</a:t>
            </a:r>
            <a:endParaRPr lang="ru-RU" cap="all" dirty="0"/>
          </a:p>
          <a:p>
            <a:r>
              <a:rPr lang="ru-RU" cap="all" dirty="0"/>
              <a:t>Эпилог   </a:t>
            </a:r>
            <a:r>
              <a:rPr lang="ru-RU" cap="all" dirty="0"/>
              <a:t>	</a:t>
            </a:r>
            <a:endParaRPr lang="ru-RU" cap="all" dirty="0"/>
          </a:p>
          <a:p>
            <a:r>
              <a:rPr lang="ru-RU" dirty="0"/>
              <a:t>Список </a:t>
            </a:r>
            <a:r>
              <a:rPr lang="ru-RU" dirty="0"/>
              <a:t>использованной и рекомендуемой литературы	</a:t>
            </a:r>
          </a:p>
        </p:txBody>
      </p:sp>
    </p:spTree>
    <p:extLst>
      <p:ext uri="{BB962C8B-B14F-4D97-AF65-F5344CB8AC3E}">
        <p14:creationId xmlns:p14="http://schemas.microsoft.com/office/powerpoint/2010/main" val="679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3633" y="1416946"/>
            <a:ext cx="3270857" cy="4774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1719" y="1464002"/>
            <a:ext cx="3276649" cy="4727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3632" y="1382483"/>
            <a:ext cx="3337766" cy="4830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5988" y="1390596"/>
            <a:ext cx="3110372" cy="4822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1625" y="1393109"/>
            <a:ext cx="3149128" cy="4802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8908" y="1405647"/>
            <a:ext cx="3027412" cy="4789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9617" y="1480440"/>
            <a:ext cx="3155827" cy="4781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1984" y="1417590"/>
            <a:ext cx="3096344" cy="4844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2931" y="1484784"/>
            <a:ext cx="3148659" cy="471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6" name="Рисунок 5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5681" y="1484785"/>
            <a:ext cx="6190991" cy="472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5664" y="1419478"/>
            <a:ext cx="853681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современном мире неумение пользоваться компьютером подобно безграмотности. И, подобно грамоте, компьютер лучше всего осваивать с детства</a:t>
            </a:r>
            <a:r>
              <a:rPr lang="ru-RU" sz="1900" dirty="0"/>
              <a:t>.</a:t>
            </a:r>
          </a:p>
          <a:p>
            <a:endParaRPr lang="ru-RU" sz="1900" dirty="0"/>
          </a:p>
          <a:p>
            <a:r>
              <a:rPr lang="ru-RU" sz="1900" dirty="0"/>
              <a:t>В первой части книги рассказывается о том, из каких частей состоит компьютер, какие функции в его работе выполняют системный блок, монитор, клавиатура, мышь, принтер и сканер, как они выглядят, какие бывают компьютеры. Во второй части книги дети учатся непосредственной работе на нем</a:t>
            </a:r>
            <a:r>
              <a:rPr lang="ru-RU" sz="1900" dirty="0"/>
              <a:t>.</a:t>
            </a:r>
          </a:p>
          <a:p>
            <a:endParaRPr lang="ru-RU" sz="1900" dirty="0"/>
          </a:p>
          <a:p>
            <a:r>
              <a:rPr lang="ru-RU" sz="1900" dirty="0"/>
              <a:t>Рассказ о компьютере сопровождают вопросы, задания, загадки, сказки.</a:t>
            </a:r>
          </a:p>
          <a:p>
            <a:r>
              <a:rPr lang="ru-RU" sz="1900" dirty="0"/>
              <a:t>Книга предназначена для старших дошкольников и младших школьников. </a:t>
            </a:r>
            <a:endParaRPr lang="ru-RU" sz="1900" dirty="0"/>
          </a:p>
          <a:p>
            <a:endParaRPr lang="ru-RU" sz="1900" dirty="0"/>
          </a:p>
          <a:p>
            <a:r>
              <a:rPr lang="ru-RU" sz="1900" dirty="0"/>
              <a:t>Мы </a:t>
            </a:r>
            <a:r>
              <a:rPr lang="ru-RU" sz="1900" dirty="0"/>
              <a:t>надеемся, что книга поможет учителям, воспитателям, гувернерам, родителям научить ребенка пользоваться компьютером и овладеть простейшей компьютерной грамотой, которая пригодится ему в </a:t>
            </a:r>
            <a:r>
              <a:rPr lang="ru-RU" sz="1900" dirty="0"/>
              <a:t>дальнейшем</a:t>
            </a:r>
            <a:r>
              <a:rPr lang="ru-RU" sz="19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9697" y="1464618"/>
            <a:ext cx="78121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/>
              <a:t>Содержание</a:t>
            </a:r>
          </a:p>
          <a:p>
            <a:r>
              <a:rPr lang="ru-RU" sz="1600" dirty="0"/>
              <a:t>От автора	</a:t>
            </a:r>
            <a:endParaRPr lang="ru-RU" sz="1600" dirty="0"/>
          </a:p>
          <a:p>
            <a:r>
              <a:rPr lang="ru-RU" sz="1600" b="1" dirty="0"/>
              <a:t>Часть </a:t>
            </a:r>
            <a:r>
              <a:rPr lang="ru-RU" sz="1600" b="1" dirty="0"/>
              <a:t>первая. Начинаем изучать компьютер</a:t>
            </a:r>
            <a:r>
              <a:rPr lang="ru-RU" sz="1600" dirty="0"/>
              <a:t>  	</a:t>
            </a:r>
            <a:endParaRPr lang="ru-RU" sz="1600" dirty="0"/>
          </a:p>
          <a:p>
            <a:r>
              <a:rPr lang="ru-RU" sz="1600" cap="all" dirty="0"/>
              <a:t>Подарок </a:t>
            </a:r>
            <a:r>
              <a:rPr lang="ru-RU" sz="1600" cap="all" dirty="0"/>
              <a:t>папы	</a:t>
            </a:r>
            <a:endParaRPr lang="ru-RU" sz="1600" cap="all" dirty="0"/>
          </a:p>
          <a:p>
            <a:r>
              <a:rPr lang="ru-RU" sz="1600" cap="all" dirty="0"/>
              <a:t>Встреча </a:t>
            </a:r>
            <a:r>
              <a:rPr lang="ru-RU" sz="1600" cap="all" dirty="0"/>
              <a:t>друзей в Цифрограде	</a:t>
            </a:r>
            <a:endParaRPr lang="ru-RU" sz="1600" cap="all" dirty="0"/>
          </a:p>
          <a:p>
            <a:r>
              <a:rPr lang="ru-RU" sz="1600" cap="all" dirty="0"/>
              <a:t>Системный </a:t>
            </a:r>
            <a:r>
              <a:rPr lang="ru-RU" sz="1600" cap="all" dirty="0"/>
              <a:t>блок	</a:t>
            </a:r>
            <a:endParaRPr lang="ru-RU" sz="1600" cap="all" dirty="0"/>
          </a:p>
          <a:p>
            <a:r>
              <a:rPr lang="ru-RU" sz="1600" cap="all" dirty="0"/>
              <a:t>Что </a:t>
            </a:r>
            <a:r>
              <a:rPr lang="ru-RU" sz="1600" cap="all" dirty="0"/>
              <a:t>такое монитор?	</a:t>
            </a:r>
            <a:endParaRPr lang="ru-RU" sz="1600" cap="all" dirty="0"/>
          </a:p>
          <a:p>
            <a:r>
              <a:rPr lang="ru-RU" sz="1600" cap="all" dirty="0"/>
              <a:t>Зачем </a:t>
            </a:r>
            <a:r>
              <a:rPr lang="ru-RU" sz="1600" cap="all" dirty="0"/>
              <a:t>компьютеру клавиатура?	</a:t>
            </a:r>
            <a:endParaRPr lang="ru-RU" sz="1600" cap="all" dirty="0"/>
          </a:p>
          <a:p>
            <a:r>
              <a:rPr lang="ru-RU" sz="1600" cap="all" dirty="0"/>
              <a:t>Компьютерная </a:t>
            </a:r>
            <a:r>
              <a:rPr lang="ru-RU" sz="1600" cap="all" dirty="0"/>
              <a:t>мышь	</a:t>
            </a:r>
            <a:endParaRPr lang="ru-RU" sz="1600" cap="all" dirty="0"/>
          </a:p>
          <a:p>
            <a:r>
              <a:rPr lang="ru-RU" sz="1600" cap="all" dirty="0"/>
              <a:t>Принтер</a:t>
            </a:r>
            <a:r>
              <a:rPr lang="ru-RU" sz="1600" cap="all" dirty="0"/>
              <a:t>, сканер, модем	</a:t>
            </a:r>
            <a:endParaRPr lang="ru-RU" sz="1600" cap="all" dirty="0"/>
          </a:p>
          <a:p>
            <a:r>
              <a:rPr lang="ru-RU" sz="1600" b="1" dirty="0"/>
              <a:t>Часть </a:t>
            </a:r>
            <a:r>
              <a:rPr lang="ru-RU" sz="1600" b="1" dirty="0"/>
              <a:t>вторая. Работаем на компьютере</a:t>
            </a:r>
            <a:r>
              <a:rPr lang="ru-RU" sz="1600" dirty="0"/>
              <a:t>  	</a:t>
            </a:r>
            <a:endParaRPr lang="ru-RU" sz="1600" dirty="0"/>
          </a:p>
          <a:p>
            <a:r>
              <a:rPr lang="ru-RU" sz="1600" cap="all" dirty="0"/>
              <a:t>Рабочий </a:t>
            </a:r>
            <a:r>
              <a:rPr lang="ru-RU" sz="1600" cap="all" dirty="0"/>
              <a:t>стол	</a:t>
            </a:r>
            <a:endParaRPr lang="ru-RU" sz="1600" cap="all" dirty="0"/>
          </a:p>
          <a:p>
            <a:r>
              <a:rPr lang="ru-RU" sz="1600" cap="all" dirty="0"/>
              <a:t>Файлы </a:t>
            </a:r>
            <a:r>
              <a:rPr lang="ru-RU" sz="1600" cap="all" dirty="0"/>
              <a:t>и папки	</a:t>
            </a:r>
            <a:endParaRPr lang="ru-RU" sz="1600" cap="all" dirty="0"/>
          </a:p>
          <a:p>
            <a:r>
              <a:rPr lang="ru-RU" sz="1600" cap="all" dirty="0"/>
              <a:t>Играем </a:t>
            </a:r>
            <a:r>
              <a:rPr lang="ru-RU" sz="1600" cap="all" dirty="0"/>
              <a:t>в игры и устанавливаем программы	</a:t>
            </a:r>
            <a:endParaRPr lang="ru-RU" sz="1600" cap="all" dirty="0"/>
          </a:p>
          <a:p>
            <a:r>
              <a:rPr lang="ru-RU" sz="1600" cap="all" dirty="0"/>
              <a:t>Смотрим </a:t>
            </a:r>
            <a:r>
              <a:rPr lang="ru-RU" sz="1600" cap="all" dirty="0"/>
              <a:t>картинки, слушаем музыку, пишем тексты	</a:t>
            </a:r>
            <a:endParaRPr lang="ru-RU" sz="1600" cap="all" dirty="0"/>
          </a:p>
          <a:p>
            <a:r>
              <a:rPr lang="ru-RU" sz="1600" cap="all" dirty="0"/>
              <a:t>Выходим </a:t>
            </a:r>
            <a:r>
              <a:rPr lang="ru-RU" sz="1600" cap="all" dirty="0"/>
              <a:t>в Интернет	</a:t>
            </a:r>
          </a:p>
          <a:p>
            <a:r>
              <a:rPr lang="ru-RU" sz="1600" cap="all" dirty="0"/>
              <a:t>Отправляем </a:t>
            </a:r>
            <a:r>
              <a:rPr lang="ru-RU" sz="1600" cap="all" dirty="0"/>
              <a:t>электронные письма	</a:t>
            </a:r>
            <a:endParaRPr lang="ru-RU" sz="1600" cap="all" dirty="0"/>
          </a:p>
          <a:p>
            <a:r>
              <a:rPr lang="ru-RU" sz="1600" cap="all" dirty="0"/>
              <a:t>Компьютерные </a:t>
            </a:r>
            <a:r>
              <a:rPr lang="ru-RU" sz="1600" cap="all" dirty="0"/>
              <a:t>вирусы	</a:t>
            </a:r>
            <a:endParaRPr lang="ru-RU" sz="1600" cap="all" dirty="0"/>
          </a:p>
          <a:p>
            <a:r>
              <a:rPr lang="ru-RU" sz="1600" cap="all" dirty="0"/>
              <a:t>Эпилог</a:t>
            </a:r>
            <a:r>
              <a:rPr lang="ru-RU" sz="1600" cap="all" dirty="0"/>
              <a:t>	</a:t>
            </a:r>
            <a:endParaRPr lang="ru-RU" sz="1600" cap="all" dirty="0"/>
          </a:p>
          <a:p>
            <a:r>
              <a:rPr lang="ru-RU" sz="1600" dirty="0"/>
              <a:t>Список </a:t>
            </a:r>
            <a:r>
              <a:rPr lang="ru-RU" sz="1600" dirty="0"/>
              <a:t>использованной и рекомендуемой литературы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Screenshots\Снимок экрана (7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254" y="2235349"/>
            <a:ext cx="4736746" cy="30946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0265" y="2276988"/>
            <a:ext cx="47255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09720" y="332656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9" name="Рисунок 8" descr="Знак  СФЕРА-2012.eps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9657" y="1423230"/>
            <a:ext cx="3137793" cy="4710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0016" y="1353698"/>
            <a:ext cx="3024336" cy="4780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641" y="1428933"/>
            <a:ext cx="3276079" cy="4832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2024" y="1428933"/>
            <a:ext cx="3178922" cy="4832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6490" y="1412073"/>
            <a:ext cx="2951039" cy="4739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4707" y="1423111"/>
            <a:ext cx="3116665" cy="4739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641" y="1510843"/>
            <a:ext cx="3197545" cy="4792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0017" y="1513499"/>
            <a:ext cx="2953115" cy="4789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7649" y="1556793"/>
            <a:ext cx="3213571" cy="4764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2024" y="1556793"/>
            <a:ext cx="3058603" cy="4764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2447" y="1421899"/>
            <a:ext cx="3045522" cy="4895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1984" y="1457722"/>
            <a:ext cx="3024336" cy="4859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3633" y="1491794"/>
            <a:ext cx="3037433" cy="4803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0430" y="1491794"/>
            <a:ext cx="3439106" cy="4803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7688" y="1556792"/>
            <a:ext cx="6408712" cy="458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СОДЕРЖАНИЕ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От автора	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ПАПА И АНЯ ЕДУТ В ЦИФРОГРАД  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ВСТРЕЧА </a:t>
            </a:r>
            <a:r>
              <a:rPr lang="ru-RU" sz="1400" dirty="0"/>
              <a:t>С ТЕТУШКОЙ МАТЕМАТИКОЙ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И ЕЕ ДРУЗЬЯМИ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ЧИСЛО </a:t>
            </a:r>
            <a:r>
              <a:rPr lang="ru-RU" sz="1400" dirty="0"/>
              <a:t>И ЦИФРА 1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ЧИСЛО </a:t>
            </a:r>
            <a:r>
              <a:rPr lang="ru-RU" sz="1400" dirty="0"/>
              <a:t>И ЦИФРА 2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ЧИСЛО </a:t>
            </a:r>
            <a:r>
              <a:rPr lang="ru-RU" sz="1400" dirty="0"/>
              <a:t>И ЦИФРА 3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ЧИСЛО </a:t>
            </a:r>
            <a:r>
              <a:rPr lang="ru-RU" sz="1400" dirty="0"/>
              <a:t>И ЦИФРА 4. ПРОГУЛКА В ПАРКЕ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ЦИФРОЛЕНДЕ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ЧИСЛО </a:t>
            </a:r>
            <a:r>
              <a:rPr lang="ru-RU" sz="1400" dirty="0"/>
              <a:t>И ЦИФРА 5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НОВОГОДНИЙ </a:t>
            </a:r>
            <a:r>
              <a:rPr lang="ru-RU" sz="1400" dirty="0"/>
              <a:t>КАРНАВАЛ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ПОРА </a:t>
            </a:r>
            <a:r>
              <a:rPr lang="ru-RU" sz="1400" dirty="0"/>
              <a:t>ДОМОЙ!  	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Список </a:t>
            </a:r>
            <a:r>
              <a:rPr lang="ru-RU" sz="1400" dirty="0"/>
              <a:t>использованной и рекомендуемой литературы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9720" y="332656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9" name="Рисунок 8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7964" y="1412777"/>
            <a:ext cx="3142590" cy="4890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6419" y="1404393"/>
            <a:ext cx="3096324" cy="4898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8" name="Рисунок 7" descr="Знак  СФЕРА-2012.eps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7609" y="1484784"/>
            <a:ext cx="3382537" cy="4828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7" name="Рисунок 6" descr="Знак  СФЕРА-2012.eps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0633" y="1484784"/>
            <a:ext cx="3367735" cy="4792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640" y="1431632"/>
            <a:ext cx="3263652" cy="4897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8782" y="1431632"/>
            <a:ext cx="3315573" cy="4897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1625" y="1522462"/>
            <a:ext cx="3175370" cy="4831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7260" y="1523629"/>
            <a:ext cx="3319100" cy="4791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38314" y="6357939"/>
            <a:ext cx="5286375" cy="358775"/>
            <a:chOff x="214282" y="6357958"/>
            <a:chExt cx="5286412" cy="35875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76285" y="6434138"/>
              <a:ext cx="4924409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altLang="ru-RU" sz="1200" b="1" dirty="0">
                  <a:solidFill>
                    <a:srgbClr val="0070C0"/>
                  </a:solidFill>
                </a:rPr>
                <a:t>Издательство «Творческий Центр СФЕРА» — www.tc-sfera.ru</a:t>
              </a:r>
            </a:p>
          </p:txBody>
        </p:sp>
        <p:pic>
          <p:nvPicPr>
            <p:cNvPr id="5" name="Рисунок 4" descr="Знак  СФЕРА-2012.eps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82" y="6357958"/>
              <a:ext cx="357190" cy="356610"/>
            </a:xfrm>
            <a:prstGeom prst="rect">
              <a:avLst/>
            </a:prstGeom>
            <a:ln w="0" cap="sq">
              <a:noFill/>
              <a:miter lim="800000"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809720" y="208642"/>
            <a:ext cx="864399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Вебинар</a:t>
            </a:r>
          </a:p>
          <a:p>
            <a:pPr algn="ctr"/>
            <a:r>
              <a:rPr lang="ru-RU" sz="1600" b="1" i="1" dirty="0"/>
              <a:t>«Путешествие в волшебный город Цифроград, </a:t>
            </a:r>
            <a:r>
              <a:rPr lang="ru-RU" sz="1600" b="1" i="1" dirty="0"/>
              <a:t> </a:t>
            </a:r>
            <a:r>
              <a:rPr lang="ru-RU" sz="1600" b="1" i="1" dirty="0"/>
              <a:t>математика с увлечением или социо-игровой подход </a:t>
            </a:r>
            <a:r>
              <a:rPr lang="ru-RU" sz="1600" b="1" i="1" dirty="0"/>
              <a:t> </a:t>
            </a:r>
            <a:r>
              <a:rPr lang="ru-RU" sz="1600" b="1" i="1" dirty="0"/>
              <a:t>к развитию элементарных математических представлений у детей на современном этапе развития образования»</a:t>
            </a:r>
            <a:endParaRPr lang="ru-RU" sz="16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1625" y="1340768"/>
            <a:ext cx="3258369" cy="491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0848" y="1340768"/>
            <a:ext cx="3379297" cy="4917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1635</Words>
  <Application>Microsoft Office PowerPoint</Application>
  <PresentationFormat>Широкоэкранный</PresentationFormat>
  <Paragraphs>194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SuperVisor</cp:lastModifiedBy>
  <cp:revision>64</cp:revision>
  <dcterms:created xsi:type="dcterms:W3CDTF">2015-10-11T21:15:52Z</dcterms:created>
  <dcterms:modified xsi:type="dcterms:W3CDTF">2016-01-26T09:11:16Z</dcterms:modified>
</cp:coreProperties>
</file>