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3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5AEDC-E21D-474E-A102-5EC7023BCF3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869A60-2E82-4037-871F-4B20E15F2CB6}">
      <dgm:prSet phldrT="[Текст]" custT="1"/>
      <dgm:spPr/>
      <dgm:t>
        <a:bodyPr/>
        <a:lstStyle/>
        <a:p>
          <a:r>
            <a:rPr lang="ru-RU" sz="1800" dirty="0" smtClean="0"/>
            <a:t>Познание</a:t>
          </a:r>
          <a:r>
            <a:rPr lang="ru-RU" sz="1800" baseline="0" dirty="0" smtClean="0"/>
            <a:t> </a:t>
          </a:r>
          <a:r>
            <a:rPr lang="ru-RU" sz="1800" baseline="0" dirty="0" err="1" smtClean="0"/>
            <a:t>окруж.мира</a:t>
          </a:r>
          <a:endParaRPr lang="ru-RU" sz="1800" dirty="0"/>
        </a:p>
      </dgm:t>
    </dgm:pt>
    <dgm:pt modelId="{566A1660-1559-47E2-9944-30FC7B244757}" type="parTrans" cxnId="{73D07C73-0766-4DA4-81A4-6619923F0AC7}">
      <dgm:prSet/>
      <dgm:spPr/>
      <dgm:t>
        <a:bodyPr/>
        <a:lstStyle/>
        <a:p>
          <a:endParaRPr lang="ru-RU"/>
        </a:p>
      </dgm:t>
    </dgm:pt>
    <dgm:pt modelId="{02B5EE63-4D69-46B4-BEA8-99159B3C66FB}" type="sibTrans" cxnId="{73D07C73-0766-4DA4-81A4-6619923F0AC7}">
      <dgm:prSet/>
      <dgm:spPr/>
      <dgm:t>
        <a:bodyPr/>
        <a:lstStyle/>
        <a:p>
          <a:endParaRPr lang="ru-RU"/>
        </a:p>
      </dgm:t>
    </dgm:pt>
    <dgm:pt modelId="{CA5A2734-0FBC-4C80-9C47-80658BBCCFAA}">
      <dgm:prSet phldrT="[Текст]" custT="1"/>
      <dgm:spPr/>
      <dgm:t>
        <a:bodyPr/>
        <a:lstStyle/>
        <a:p>
          <a:r>
            <a:rPr lang="ru-RU" sz="1800" dirty="0" err="1" smtClean="0"/>
            <a:t>изодеятельность</a:t>
          </a:r>
          <a:endParaRPr lang="ru-RU" sz="1800" dirty="0"/>
        </a:p>
      </dgm:t>
    </dgm:pt>
    <dgm:pt modelId="{090FCC53-503B-4A38-BE66-6F8D22066947}" type="parTrans" cxnId="{49838CAD-A83A-4027-9B2B-44155A1488B7}">
      <dgm:prSet/>
      <dgm:spPr/>
      <dgm:t>
        <a:bodyPr/>
        <a:lstStyle/>
        <a:p>
          <a:endParaRPr lang="ru-RU"/>
        </a:p>
      </dgm:t>
    </dgm:pt>
    <dgm:pt modelId="{D7DF4C21-4355-475A-8EF8-28C79C15D30A}" type="sibTrans" cxnId="{49838CAD-A83A-4027-9B2B-44155A1488B7}">
      <dgm:prSet/>
      <dgm:spPr/>
      <dgm:t>
        <a:bodyPr/>
        <a:lstStyle/>
        <a:p>
          <a:endParaRPr lang="ru-RU"/>
        </a:p>
      </dgm:t>
    </dgm:pt>
    <dgm:pt modelId="{F73D9520-B336-4F5C-B4F8-DD4CF93DF799}">
      <dgm:prSet phldrT="[Текст]" custT="1"/>
      <dgm:spPr/>
      <dgm:t>
        <a:bodyPr/>
        <a:lstStyle/>
        <a:p>
          <a:r>
            <a:rPr lang="ru-RU" sz="1800" dirty="0" smtClean="0"/>
            <a:t>развитие</a:t>
          </a:r>
          <a:r>
            <a:rPr lang="ru-RU" sz="1800" baseline="0" dirty="0" smtClean="0"/>
            <a:t> речи</a:t>
          </a:r>
          <a:endParaRPr lang="ru-RU" sz="1800" dirty="0"/>
        </a:p>
      </dgm:t>
    </dgm:pt>
    <dgm:pt modelId="{13DF54F3-430D-43EC-A947-0DB50C566DC6}" type="parTrans" cxnId="{98D6D488-8935-40C9-824C-70125D70296F}">
      <dgm:prSet/>
      <dgm:spPr/>
      <dgm:t>
        <a:bodyPr/>
        <a:lstStyle/>
        <a:p>
          <a:endParaRPr lang="ru-RU"/>
        </a:p>
      </dgm:t>
    </dgm:pt>
    <dgm:pt modelId="{6F246109-A9EB-4B05-99C0-BFBBD969AB6C}" type="sibTrans" cxnId="{98D6D488-8935-40C9-824C-70125D70296F}">
      <dgm:prSet/>
      <dgm:spPr/>
      <dgm:t>
        <a:bodyPr/>
        <a:lstStyle/>
        <a:p>
          <a:endParaRPr lang="ru-RU"/>
        </a:p>
      </dgm:t>
    </dgm:pt>
    <dgm:pt modelId="{6155A818-99D1-49DD-84D6-2265DF25C224}">
      <dgm:prSet phldrT="[Текст]" custT="1"/>
      <dgm:spPr/>
      <dgm:t>
        <a:bodyPr/>
        <a:lstStyle/>
        <a:p>
          <a:r>
            <a:rPr lang="ru-RU" sz="1800" dirty="0" smtClean="0"/>
            <a:t>чтение худ.</a:t>
          </a:r>
        </a:p>
        <a:p>
          <a:r>
            <a:rPr lang="ru-RU" sz="1800" dirty="0" smtClean="0"/>
            <a:t>литературы</a:t>
          </a:r>
          <a:endParaRPr lang="ru-RU" sz="1800" dirty="0"/>
        </a:p>
      </dgm:t>
    </dgm:pt>
    <dgm:pt modelId="{7B4760AF-D735-4D74-BA38-D2EA2F433C19}" type="parTrans" cxnId="{0BABD136-7FB2-46AA-939C-4C4A9CD991F6}">
      <dgm:prSet/>
      <dgm:spPr/>
      <dgm:t>
        <a:bodyPr/>
        <a:lstStyle/>
        <a:p>
          <a:endParaRPr lang="ru-RU"/>
        </a:p>
      </dgm:t>
    </dgm:pt>
    <dgm:pt modelId="{01114E4C-3A6F-4997-9F5B-B50E02ACA960}" type="sibTrans" cxnId="{0BABD136-7FB2-46AA-939C-4C4A9CD991F6}">
      <dgm:prSet/>
      <dgm:spPr/>
      <dgm:t>
        <a:bodyPr/>
        <a:lstStyle/>
        <a:p>
          <a:endParaRPr lang="ru-RU"/>
        </a:p>
      </dgm:t>
    </dgm:pt>
    <dgm:pt modelId="{2B35891F-66EE-4310-A90C-4304E7C0725B}">
      <dgm:prSet phldrT="[Текст]" custT="1"/>
      <dgm:spPr/>
      <dgm:t>
        <a:bodyPr/>
        <a:lstStyle/>
        <a:p>
          <a:r>
            <a:rPr lang="ru-RU" sz="1800" dirty="0" smtClean="0"/>
            <a:t>музыка</a:t>
          </a:r>
          <a:endParaRPr lang="ru-RU" sz="1800" dirty="0"/>
        </a:p>
      </dgm:t>
    </dgm:pt>
    <dgm:pt modelId="{EBD40610-CAF5-47E3-AC98-AE26A985DF39}" type="parTrans" cxnId="{DACBF0BA-3F61-4561-BB26-6CF0E0C183C5}">
      <dgm:prSet/>
      <dgm:spPr/>
      <dgm:t>
        <a:bodyPr/>
        <a:lstStyle/>
        <a:p>
          <a:endParaRPr lang="ru-RU"/>
        </a:p>
      </dgm:t>
    </dgm:pt>
    <dgm:pt modelId="{95B03647-F7A1-4E02-8B0E-BBAB39E38D58}" type="sibTrans" cxnId="{DACBF0BA-3F61-4561-BB26-6CF0E0C183C5}">
      <dgm:prSet/>
      <dgm:spPr/>
      <dgm:t>
        <a:bodyPr/>
        <a:lstStyle/>
        <a:p>
          <a:endParaRPr lang="ru-RU"/>
        </a:p>
      </dgm:t>
    </dgm:pt>
    <dgm:pt modelId="{9B586388-CD94-4FC2-979E-FD8D7D67C638}" type="pres">
      <dgm:prSet presAssocID="{EBD5AEDC-E21D-474E-A102-5EC7023BCF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3C0BA2-AC95-4EE4-AE6B-4690FAA01FDB}" type="pres">
      <dgm:prSet presAssocID="{DE869A60-2E82-4037-871F-4B20E15F2CB6}" presName="node" presStyleLbl="node1" presStyleIdx="0" presStyleCnt="5" custScaleX="16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434A6-4E2E-4CC0-8603-396F44770835}" type="pres">
      <dgm:prSet presAssocID="{DE869A60-2E82-4037-871F-4B20E15F2CB6}" presName="spNode" presStyleCnt="0"/>
      <dgm:spPr/>
    </dgm:pt>
    <dgm:pt modelId="{23B8304C-BE2B-425E-8DB2-EA951E6D63D7}" type="pres">
      <dgm:prSet presAssocID="{02B5EE63-4D69-46B4-BEA8-99159B3C66F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D331133-094B-4AA1-A4E9-FCEFE8AD4333}" type="pres">
      <dgm:prSet presAssocID="{CA5A2734-0FBC-4C80-9C47-80658BBCCFAA}" presName="node" presStyleLbl="node1" presStyleIdx="1" presStyleCnt="5" custScaleX="142323" custRadScaleRad="97202" custRadScaleInc="26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CB85A-CCFF-4B4D-B034-5907F778A92E}" type="pres">
      <dgm:prSet presAssocID="{CA5A2734-0FBC-4C80-9C47-80658BBCCFAA}" presName="spNode" presStyleCnt="0"/>
      <dgm:spPr/>
    </dgm:pt>
    <dgm:pt modelId="{9B65CC70-DF6B-41B1-8801-5C9CACDE039A}" type="pres">
      <dgm:prSet presAssocID="{D7DF4C21-4355-475A-8EF8-28C79C15D30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B9343AD-FC1C-4C48-B02B-2CED77D14C3A}" type="pres">
      <dgm:prSet presAssocID="{F73D9520-B336-4F5C-B4F8-DD4CF93DF799}" presName="node" presStyleLbl="node1" presStyleIdx="2" presStyleCnt="5" custScaleX="135902" custRadScaleRad="104624" custRadScaleInc="-71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1DCF5-4064-4DC1-BBB8-702931EE70FE}" type="pres">
      <dgm:prSet presAssocID="{F73D9520-B336-4F5C-B4F8-DD4CF93DF799}" presName="spNode" presStyleCnt="0"/>
      <dgm:spPr/>
    </dgm:pt>
    <dgm:pt modelId="{1512B4BC-BA30-4175-9425-7DA34A7642ED}" type="pres">
      <dgm:prSet presAssocID="{6F246109-A9EB-4B05-99C0-BFBBD969AB6C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7904C76-9B8D-4E83-80CC-F93D2C2140BB}" type="pres">
      <dgm:prSet presAssocID="{6155A818-99D1-49DD-84D6-2265DF25C224}" presName="node" presStyleLbl="node1" presStyleIdx="3" presStyleCnt="5" custScaleX="163639" custRadScaleRad="89365" custRadScaleInc="57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12AD5-CB5A-49C9-8367-3CEDF57D8AC2}" type="pres">
      <dgm:prSet presAssocID="{6155A818-99D1-49DD-84D6-2265DF25C224}" presName="spNode" presStyleCnt="0"/>
      <dgm:spPr/>
    </dgm:pt>
    <dgm:pt modelId="{D5909A29-F389-433C-88AF-CB521BA273AE}" type="pres">
      <dgm:prSet presAssocID="{01114E4C-3A6F-4997-9F5B-B50E02ACA9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01F85B7-1ED5-4297-9FEF-EF9EFF0E8629}" type="pres">
      <dgm:prSet presAssocID="{2B35891F-66EE-4310-A90C-4304E7C0725B}" presName="node" presStyleLbl="node1" presStyleIdx="4" presStyleCnt="5" custScaleX="127521" custRadScaleRad="101347" custRadScaleInc="-16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70640-EFB6-4E94-924B-1DC040BC8CB8}" type="pres">
      <dgm:prSet presAssocID="{2B35891F-66EE-4310-A90C-4304E7C0725B}" presName="spNode" presStyleCnt="0"/>
      <dgm:spPr/>
    </dgm:pt>
    <dgm:pt modelId="{3B3CE2F7-C8B0-443B-AFE4-E460F04DB50C}" type="pres">
      <dgm:prSet presAssocID="{95B03647-F7A1-4E02-8B0E-BBAB39E38D5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156CF70-330A-4EB8-AA5B-EE5ECD947CAB}" type="presOf" srcId="{D7DF4C21-4355-475A-8EF8-28C79C15D30A}" destId="{9B65CC70-DF6B-41B1-8801-5C9CACDE039A}" srcOrd="0" destOrd="0" presId="urn:microsoft.com/office/officeart/2005/8/layout/cycle5"/>
    <dgm:cxn modelId="{873F7F48-4A06-4A8C-A3C1-00DB9A9CB6C4}" type="presOf" srcId="{2B35891F-66EE-4310-A90C-4304E7C0725B}" destId="{A01F85B7-1ED5-4297-9FEF-EF9EFF0E8629}" srcOrd="0" destOrd="0" presId="urn:microsoft.com/office/officeart/2005/8/layout/cycle5"/>
    <dgm:cxn modelId="{3157B11A-937A-4298-9185-28138C365DED}" type="presOf" srcId="{EBD5AEDC-E21D-474E-A102-5EC7023BCF37}" destId="{9B586388-CD94-4FC2-979E-FD8D7D67C638}" srcOrd="0" destOrd="0" presId="urn:microsoft.com/office/officeart/2005/8/layout/cycle5"/>
    <dgm:cxn modelId="{F1A69E97-4445-4EAF-B3C9-7AC46509639F}" type="presOf" srcId="{F73D9520-B336-4F5C-B4F8-DD4CF93DF799}" destId="{5B9343AD-FC1C-4C48-B02B-2CED77D14C3A}" srcOrd="0" destOrd="0" presId="urn:microsoft.com/office/officeart/2005/8/layout/cycle5"/>
    <dgm:cxn modelId="{05C4FB50-0E56-4A44-9134-7204DA2B73A8}" type="presOf" srcId="{95B03647-F7A1-4E02-8B0E-BBAB39E38D58}" destId="{3B3CE2F7-C8B0-443B-AFE4-E460F04DB50C}" srcOrd="0" destOrd="0" presId="urn:microsoft.com/office/officeart/2005/8/layout/cycle5"/>
    <dgm:cxn modelId="{73D07C73-0766-4DA4-81A4-6619923F0AC7}" srcId="{EBD5AEDC-E21D-474E-A102-5EC7023BCF37}" destId="{DE869A60-2E82-4037-871F-4B20E15F2CB6}" srcOrd="0" destOrd="0" parTransId="{566A1660-1559-47E2-9944-30FC7B244757}" sibTransId="{02B5EE63-4D69-46B4-BEA8-99159B3C66FB}"/>
    <dgm:cxn modelId="{DACBF0BA-3F61-4561-BB26-6CF0E0C183C5}" srcId="{EBD5AEDC-E21D-474E-A102-5EC7023BCF37}" destId="{2B35891F-66EE-4310-A90C-4304E7C0725B}" srcOrd="4" destOrd="0" parTransId="{EBD40610-CAF5-47E3-AC98-AE26A985DF39}" sibTransId="{95B03647-F7A1-4E02-8B0E-BBAB39E38D58}"/>
    <dgm:cxn modelId="{98D6D488-8935-40C9-824C-70125D70296F}" srcId="{EBD5AEDC-E21D-474E-A102-5EC7023BCF37}" destId="{F73D9520-B336-4F5C-B4F8-DD4CF93DF799}" srcOrd="2" destOrd="0" parTransId="{13DF54F3-430D-43EC-A947-0DB50C566DC6}" sibTransId="{6F246109-A9EB-4B05-99C0-BFBBD969AB6C}"/>
    <dgm:cxn modelId="{F4163590-6450-43CE-AFE9-2F9345F64545}" type="presOf" srcId="{CA5A2734-0FBC-4C80-9C47-80658BBCCFAA}" destId="{AD331133-094B-4AA1-A4E9-FCEFE8AD4333}" srcOrd="0" destOrd="0" presId="urn:microsoft.com/office/officeart/2005/8/layout/cycle5"/>
    <dgm:cxn modelId="{6A76BB40-454D-4416-AD39-D9EDC68DC77B}" type="presOf" srcId="{6155A818-99D1-49DD-84D6-2265DF25C224}" destId="{77904C76-9B8D-4E83-80CC-F93D2C2140BB}" srcOrd="0" destOrd="0" presId="urn:microsoft.com/office/officeart/2005/8/layout/cycle5"/>
    <dgm:cxn modelId="{49838CAD-A83A-4027-9B2B-44155A1488B7}" srcId="{EBD5AEDC-E21D-474E-A102-5EC7023BCF37}" destId="{CA5A2734-0FBC-4C80-9C47-80658BBCCFAA}" srcOrd="1" destOrd="0" parTransId="{090FCC53-503B-4A38-BE66-6F8D22066947}" sibTransId="{D7DF4C21-4355-475A-8EF8-28C79C15D30A}"/>
    <dgm:cxn modelId="{74DCBC22-E1E9-4C30-BD48-FC04354F0C2E}" type="presOf" srcId="{DE869A60-2E82-4037-871F-4B20E15F2CB6}" destId="{C23C0BA2-AC95-4EE4-AE6B-4690FAA01FDB}" srcOrd="0" destOrd="0" presId="urn:microsoft.com/office/officeart/2005/8/layout/cycle5"/>
    <dgm:cxn modelId="{CCA69B86-2A04-49ED-B2DB-40BAB667B044}" type="presOf" srcId="{01114E4C-3A6F-4997-9F5B-B50E02ACA960}" destId="{D5909A29-F389-433C-88AF-CB521BA273AE}" srcOrd="0" destOrd="0" presId="urn:microsoft.com/office/officeart/2005/8/layout/cycle5"/>
    <dgm:cxn modelId="{2D376720-9832-415D-B7F0-C88349BEC9D2}" type="presOf" srcId="{02B5EE63-4D69-46B4-BEA8-99159B3C66FB}" destId="{23B8304C-BE2B-425E-8DB2-EA951E6D63D7}" srcOrd="0" destOrd="0" presId="urn:microsoft.com/office/officeart/2005/8/layout/cycle5"/>
    <dgm:cxn modelId="{0BABD136-7FB2-46AA-939C-4C4A9CD991F6}" srcId="{EBD5AEDC-E21D-474E-A102-5EC7023BCF37}" destId="{6155A818-99D1-49DD-84D6-2265DF25C224}" srcOrd="3" destOrd="0" parTransId="{7B4760AF-D735-4D74-BA38-D2EA2F433C19}" sibTransId="{01114E4C-3A6F-4997-9F5B-B50E02ACA960}"/>
    <dgm:cxn modelId="{8C9C6A22-543A-41E3-B0FD-40E08E76F9AB}" type="presOf" srcId="{6F246109-A9EB-4B05-99C0-BFBBD969AB6C}" destId="{1512B4BC-BA30-4175-9425-7DA34A7642ED}" srcOrd="0" destOrd="0" presId="urn:microsoft.com/office/officeart/2005/8/layout/cycle5"/>
    <dgm:cxn modelId="{BC33F574-33A3-46C0-813A-7A65DE07459B}" type="presParOf" srcId="{9B586388-CD94-4FC2-979E-FD8D7D67C638}" destId="{C23C0BA2-AC95-4EE4-AE6B-4690FAA01FDB}" srcOrd="0" destOrd="0" presId="urn:microsoft.com/office/officeart/2005/8/layout/cycle5"/>
    <dgm:cxn modelId="{A4962028-19A1-4F79-BDC5-4774D1F16EA4}" type="presParOf" srcId="{9B586388-CD94-4FC2-979E-FD8D7D67C638}" destId="{0B6434A6-4E2E-4CC0-8603-396F44770835}" srcOrd="1" destOrd="0" presId="urn:microsoft.com/office/officeart/2005/8/layout/cycle5"/>
    <dgm:cxn modelId="{2AA7CAA2-71F4-4FBE-8F53-CD21493930CE}" type="presParOf" srcId="{9B586388-CD94-4FC2-979E-FD8D7D67C638}" destId="{23B8304C-BE2B-425E-8DB2-EA951E6D63D7}" srcOrd="2" destOrd="0" presId="urn:microsoft.com/office/officeart/2005/8/layout/cycle5"/>
    <dgm:cxn modelId="{F60C3ECA-0089-4233-BEB6-349BF1A9A3BB}" type="presParOf" srcId="{9B586388-CD94-4FC2-979E-FD8D7D67C638}" destId="{AD331133-094B-4AA1-A4E9-FCEFE8AD4333}" srcOrd="3" destOrd="0" presId="urn:microsoft.com/office/officeart/2005/8/layout/cycle5"/>
    <dgm:cxn modelId="{67306B2D-C593-4D4F-885E-FA32222DA998}" type="presParOf" srcId="{9B586388-CD94-4FC2-979E-FD8D7D67C638}" destId="{676CB85A-CCFF-4B4D-B034-5907F778A92E}" srcOrd="4" destOrd="0" presId="urn:microsoft.com/office/officeart/2005/8/layout/cycle5"/>
    <dgm:cxn modelId="{C4CB776C-49F9-4B88-94DC-94D123BCA486}" type="presParOf" srcId="{9B586388-CD94-4FC2-979E-FD8D7D67C638}" destId="{9B65CC70-DF6B-41B1-8801-5C9CACDE039A}" srcOrd="5" destOrd="0" presId="urn:microsoft.com/office/officeart/2005/8/layout/cycle5"/>
    <dgm:cxn modelId="{A6D10E1E-7126-4CFB-9EBA-F5361D015132}" type="presParOf" srcId="{9B586388-CD94-4FC2-979E-FD8D7D67C638}" destId="{5B9343AD-FC1C-4C48-B02B-2CED77D14C3A}" srcOrd="6" destOrd="0" presId="urn:microsoft.com/office/officeart/2005/8/layout/cycle5"/>
    <dgm:cxn modelId="{0CCEDEE5-94BB-4D3B-BEB2-14EBD2F73CCA}" type="presParOf" srcId="{9B586388-CD94-4FC2-979E-FD8D7D67C638}" destId="{F3A1DCF5-4064-4DC1-BBB8-702931EE70FE}" srcOrd="7" destOrd="0" presId="urn:microsoft.com/office/officeart/2005/8/layout/cycle5"/>
    <dgm:cxn modelId="{4DD3064E-C896-492A-8F0D-97869982CD8D}" type="presParOf" srcId="{9B586388-CD94-4FC2-979E-FD8D7D67C638}" destId="{1512B4BC-BA30-4175-9425-7DA34A7642ED}" srcOrd="8" destOrd="0" presId="urn:microsoft.com/office/officeart/2005/8/layout/cycle5"/>
    <dgm:cxn modelId="{F1D5CD06-A405-4063-9B4E-6C8BABAC2C8A}" type="presParOf" srcId="{9B586388-CD94-4FC2-979E-FD8D7D67C638}" destId="{77904C76-9B8D-4E83-80CC-F93D2C2140BB}" srcOrd="9" destOrd="0" presId="urn:microsoft.com/office/officeart/2005/8/layout/cycle5"/>
    <dgm:cxn modelId="{522B40C7-B4EC-4782-B4A8-25826411BC82}" type="presParOf" srcId="{9B586388-CD94-4FC2-979E-FD8D7D67C638}" destId="{EF612AD5-CB5A-49C9-8367-3CEDF57D8AC2}" srcOrd="10" destOrd="0" presId="urn:microsoft.com/office/officeart/2005/8/layout/cycle5"/>
    <dgm:cxn modelId="{AD2778BC-2535-4EF0-868C-DD465B3E72DD}" type="presParOf" srcId="{9B586388-CD94-4FC2-979E-FD8D7D67C638}" destId="{D5909A29-F389-433C-88AF-CB521BA273AE}" srcOrd="11" destOrd="0" presId="urn:microsoft.com/office/officeart/2005/8/layout/cycle5"/>
    <dgm:cxn modelId="{14B81AA6-D486-49AD-AED3-05A07B870E82}" type="presParOf" srcId="{9B586388-CD94-4FC2-979E-FD8D7D67C638}" destId="{A01F85B7-1ED5-4297-9FEF-EF9EFF0E8629}" srcOrd="12" destOrd="0" presId="urn:microsoft.com/office/officeart/2005/8/layout/cycle5"/>
    <dgm:cxn modelId="{CB9C4D9B-B206-4572-B976-73BC28C4FE93}" type="presParOf" srcId="{9B586388-CD94-4FC2-979E-FD8D7D67C638}" destId="{07170640-EFB6-4E94-924B-1DC040BC8CB8}" srcOrd="13" destOrd="0" presId="urn:microsoft.com/office/officeart/2005/8/layout/cycle5"/>
    <dgm:cxn modelId="{1CB153B1-DE03-4AC2-8F2C-0577A729C5AF}" type="presParOf" srcId="{9B586388-CD94-4FC2-979E-FD8D7D67C638}" destId="{3B3CE2F7-C8B0-443B-AFE4-E460F04DB50C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8CD63-38AF-4F3A-BCC8-48313AB0535F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154BE-A3E4-4220-98C9-613418E47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A745B-3629-45EF-843A-13A44FBF2A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4911A-9546-4D66-BFA4-F7A2E44F54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56079-4EC2-4772-8FC5-A6C900DDFA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56079-4EC2-4772-8FC5-A6C900DDFA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56079-4EC2-4772-8FC5-A6C900DDFA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56079-4EC2-4772-8FC5-A6C900DDFA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56079-4EC2-4772-8FC5-A6C900DDFA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56079-4EC2-4772-8FC5-A6C900DDFA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6EF6-0FD2-4B4C-BA42-14ACE0562AF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C688-9DD9-4220-BDE6-53984AFF1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285750"/>
            <a:ext cx="8029575" cy="2928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Т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ематическое </a:t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планирование образовательного процесса с детьми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5-6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лет</a:t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(ПООП «Истоки»)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643438"/>
            <a:ext cx="5114931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Васюкова Наталья Евгеньевна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кандидат педагогических наук, член авторского коллектива комплексной  программы дошкольного образования «Истоки»</a:t>
            </a:r>
          </a:p>
        </p:txBody>
      </p:sp>
      <p:pic>
        <p:nvPicPr>
          <p:cNvPr id="3074" name="Picture 2" descr="http://mbdou3nov.ucoz.ru/colnyshko/137284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14686"/>
            <a:ext cx="3000396" cy="3376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28572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/>
              <a:t>Тематика по неделям . </a:t>
            </a:r>
            <a:r>
              <a:rPr lang="ru-RU" sz="1600" b="1" dirty="0" smtClean="0"/>
              <a:t>МАЙ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42844" y="571480"/>
          <a:ext cx="8858313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89"/>
                <a:gridCol w="952540"/>
                <a:gridCol w="7429584"/>
              </a:tblGrid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РАБОТЫ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2985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Моя страна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dirty="0" smtClean="0"/>
                        <a:t>Познавательный</a:t>
                      </a:r>
                      <a:r>
                        <a:rPr lang="ru-RU" sz="1300" i="1" u="sng" baseline="0" dirty="0" smtClean="0"/>
                        <a:t>  и речевой аспект: </a:t>
                      </a:r>
                      <a:r>
                        <a:rPr lang="ru-RU" sz="1300" i="0" u="none" baseline="0" dirty="0" smtClean="0"/>
                        <a:t>беседа «Моя страна»: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флага, герба России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книг, фотоальбомов с изображением достопримечательностей разных территорий, природы  нашей страны, людей разных национальностей, живущих в ней. </a:t>
                      </a:r>
                    </a:p>
                    <a:p>
                      <a:r>
                        <a:rPr lang="ru-RU" sz="1300" i="1" u="sng" baseline="0" dirty="0" smtClean="0"/>
                        <a:t>Продуктивная деятельность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«Цветы России» - коллективная аппликация, рисование по замыслу «Моя Родина», лепка разных видов транспорта на основе готовой формы, конструирование разных образов на основе воздушных шариков.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baseline="0" dirty="0" smtClean="0"/>
                        <a:t>Чтение художественных произведений</a:t>
                      </a:r>
                      <a:r>
                        <a:rPr lang="ru-RU" sz="1300" baseline="0" dirty="0" smtClean="0"/>
                        <a:t>: </a:t>
                      </a:r>
                      <a:r>
                        <a:rPr lang="ru-RU" sz="1300" i="1" baseline="0" dirty="0" smtClean="0"/>
                        <a:t>«</a:t>
                      </a:r>
                      <a:r>
                        <a:rPr lang="ru-RU" sz="13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Лучше нет родного края» – чтение произведений о Родине,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 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С.Баруздина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«За Родину!»,«Слава» из книги «Шел по улице солдат», стихотворения Е.Благининой «Шинель», рассматривание семейных фотографий прадедушек и прабабушек, воевавших на фронте или работающих в тылу во время войны.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i="0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021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Москва ― столица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i="1" u="sng" dirty="0" smtClean="0"/>
                        <a:t>Познавательный и речевой аспект: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воспитателя о Московском Кремле, об истории и современной жизни Москвы ― столицы, игровое путешествие по достопримечательностям Москвы, обсуждение «Чистый город» - куда девается мусор,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dirty="0" smtClean="0"/>
                        <a:t>Продуктивная </a:t>
                      </a:r>
                      <a:r>
                        <a:rPr lang="ru-RU" sz="130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рисование с элементами аппликации «Витражи московского метро», аппликация «Рюкзачок с кармашками»., лепка «Наш зоопарк».</a:t>
                      </a:r>
                      <a:endParaRPr lang="ru-RU" sz="1300" i="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dirty="0" smtClean="0"/>
                        <a:t>Чтение художественных произведений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3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стихотворения Ф. Глинки «Город чудный, город древний», знакомство с пословицами и поговорками о столице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рассказы Б. Житкова из цикла «Что я видел», посвященных зоологическому саду.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i="0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4182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Скоро лето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i="1" u="sng" dirty="0" smtClean="0"/>
                        <a:t>Познавательный и речевой аспект: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прогулка на луг, сравнение луга и леса, наблюдение за насекомыми, слушание пения птиц; беседа «Ветер-труженик»,  обсуждение планов на лето</a:t>
                      </a:r>
                    </a:p>
                    <a:p>
                      <a:r>
                        <a:rPr lang="ru-RU" sz="1300" i="1" u="sng" dirty="0" smtClean="0"/>
                        <a:t>Продуктивная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деятельность: создание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коллективной лепной панорамы луга, дополнение ее аппликативными образами бабочек, конструирование воздушного змея,</a:t>
                      </a:r>
                    </a:p>
                    <a:p>
                      <a:r>
                        <a:rPr lang="ru-RU" sz="1300" i="1" u="sng" dirty="0" smtClean="0"/>
                        <a:t>Чтение художественных произведений</a:t>
                      </a:r>
                      <a:r>
                        <a:rPr lang="ru-RU" sz="1300" i="1" u="sng" baseline="0" dirty="0" smtClean="0"/>
                        <a:t> </a:t>
                      </a:r>
                      <a:r>
                        <a:rPr lang="ru-RU" sz="1300" i="1" u="sng" dirty="0" smtClean="0"/>
                        <a:t>вне занятий: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сказка Г.-Х. Андерсена «Гадкий утенок», </a:t>
                      </a:r>
                      <a:r>
                        <a:rPr lang="ru-RU" sz="13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сказка Б. </a:t>
                      </a:r>
                      <a:r>
                        <a:rPr lang="ru-RU" sz="1300" i="1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Заходера</a:t>
                      </a:r>
                      <a:r>
                        <a:rPr lang="ru-RU" sz="13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«Серая звездочка».</a:t>
                      </a:r>
                    </a:p>
                    <a:p>
                      <a:endParaRPr lang="ru-RU" sz="1300" i="1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61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Особенности работы с детьми 5-6 лет.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2" cy="623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786478"/>
              </a:tblGrid>
              <a:tr h="382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</a:t>
                      </a:r>
                      <a:r>
                        <a:rPr lang="ru-RU" baseline="0" dirty="0" smtClean="0"/>
                        <a:t>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Специфика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</a:tr>
              <a:tr h="213584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400" dirty="0" smtClean="0"/>
                        <a:t>Много коллективных работ (</a:t>
                      </a:r>
                      <a:r>
                        <a:rPr lang="ru-RU" sz="1400" dirty="0" err="1" smtClean="0"/>
                        <a:t>изодеятельность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трудовые поручения, учим выстраивать взаимоотношения со сверстниками в коллективной деятельности.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Обсуждение культурных норм поведения в обществе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Поддержка самостоятельности, трудолюбия, ответственности за порученное дело.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Воспитание стремления помочь другим, принять помощь самому.</a:t>
                      </a:r>
                    </a:p>
                  </a:txBody>
                  <a:tcPr/>
                </a:tc>
              </a:tr>
              <a:tr h="341097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ПОЗНАВАТЕЛЬНОЕ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РАЗВИТИЕ</a:t>
                      </a: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</a:t>
                      </a:r>
                      <a:r>
                        <a:rPr lang="ru-RU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конструирование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400" dirty="0" smtClean="0"/>
                        <a:t>Обогащение представлений об объектах окружающего мира (исследование разных материалов, сбор коллекций) , профессиях</a:t>
                      </a:r>
                      <a:r>
                        <a:rPr lang="ru-RU" sz="1400" baseline="0" dirty="0" smtClean="0"/>
                        <a:t> взрослых</a:t>
                      </a:r>
                      <a:r>
                        <a:rPr lang="ru-RU" sz="1400" dirty="0" smtClean="0"/>
                        <a:t>, производстве продуктов,</a:t>
                      </a:r>
                      <a:r>
                        <a:rPr lang="ru-RU" sz="1400" baseline="0" dirty="0" smtClean="0"/>
                        <a:t> одежды и обуви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Начинаем знакомить детей с историческим прошлым страны, своей семьи,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Широкое знакомство со своей культуры, с другими культурами (много народных игр)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Формирование основ экологически грамотного поведения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Закладываются основы патриотического воспитания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 работа с картой, условными знаками, составление простых планов и схем окружающего пространства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dirty="0" smtClean="0"/>
                        <a:t> Помогаем находить причины и следствия событий, выделять общее и</a:t>
                      </a:r>
                      <a:r>
                        <a:rPr lang="ru-RU" sz="1400" baseline="0" dirty="0" smtClean="0"/>
                        <a:t> частное в поведении людей и явлениях культуры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Самостоятельное экспериментирование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Вариативные поделки на одной основе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конструктор </a:t>
                      </a:r>
                      <a:r>
                        <a:rPr lang="ru-RU" sz="14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Лего</a:t>
                      </a:r>
                      <a:endParaRPr lang="ru-RU" sz="14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включение созданных конструкций в сюжетные игры детей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2860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Особенности работы с детьми 5-6 лет.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428605"/>
          <a:ext cx="8858312" cy="637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5715040"/>
              </a:tblGrid>
              <a:tr h="2967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Образовательные</a:t>
                      </a:r>
                      <a:r>
                        <a:rPr lang="ru-RU" sz="1400" baseline="0" dirty="0" smtClean="0"/>
                        <a:t>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Специфика</a:t>
                      </a:r>
                      <a:r>
                        <a:rPr lang="ru-RU" sz="1400" baseline="0" dirty="0" smtClean="0"/>
                        <a:t> работы</a:t>
                      </a:r>
                      <a:endParaRPr lang="ru-RU" sz="1400" dirty="0"/>
                    </a:p>
                  </a:txBody>
                  <a:tcPr/>
                </a:tc>
              </a:tr>
              <a:tr h="278926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РАЗВИТИЕ: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Содержательное</a:t>
                      </a:r>
                      <a:r>
                        <a:rPr lang="ru-RU" sz="1400" baseline="0" dirty="0" smtClean="0"/>
                        <a:t> диалогическое общение  (беседы и обсуждения каких-либо тем, разыгрывание диалогов, обсуждение сюжетов литературных произведений на занятиях), присутствует во всех  других видах деятельности)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/>
                        <a:t> В речевых занятиях идет активная работу над формированием монологической речи (пересказы небольших художественных текстов, описание предметов и картин, сочинение собственных историй, работа с загадками- описаниями, рифмованными словами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/>
                        <a:t> Начинается работа по осознанию детьми языковой действительности, закладываются основы дальнейшего обучения чтению и письму (выделение звуков в разных частях слова, придумывание слов, слоговой состав слов и словесный состав предложения)</a:t>
                      </a:r>
                      <a:endParaRPr lang="ru-RU" sz="1400" dirty="0"/>
                    </a:p>
                  </a:txBody>
                  <a:tcPr/>
                </a:tc>
              </a:tr>
              <a:tr h="320054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ХУДОЖЕСТВЕНО-ЭСТЕТИЧЕСКОЕ РАЗВИТИЕ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r>
                        <a:rPr lang="ru-RU" sz="1400" b="1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Изодеятельность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074738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indent="0">
                        <a:buFont typeface="Wingdings" pitchFamily="2" charset="2"/>
                        <a:buNone/>
                      </a:pPr>
                      <a:endParaRPr lang="ru-RU" sz="14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indent="0">
                        <a:buFont typeface="Wingdings" pitchFamily="2" charset="2"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Художественное конструирование: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разными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изотехниками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(рисование «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по-мокрому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симметричная, ленточная, обрывная, силуэтная  аппликация,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смешение цветов красок и пластилина,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рисование пластилином, структурный, конструктивный, рельефный способ лепки и пр.)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разными видами изобразительного  (портрет, пейзаж) и декоративно-прикладного искусства (народные промыслы, ткачество, кружевоплетение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макетов, сюжетных композиций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Закручивание прямоугольника в цилиндр, круга в конус, создание разных поделок на одной основе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творческих проявлений, инициативы в поиске сочетания разных техник и материалов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2860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Особенности работы с детьми 5-6 лет.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2"/>
          <a:ext cx="8858312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571504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Образовательные</a:t>
                      </a:r>
                      <a:r>
                        <a:rPr lang="ru-RU" sz="1400" baseline="0" dirty="0" smtClean="0"/>
                        <a:t>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Специфика</a:t>
                      </a:r>
                      <a:r>
                        <a:rPr lang="ru-RU" sz="1400" baseline="0" dirty="0" smtClean="0"/>
                        <a:t> работы</a:t>
                      </a:r>
                      <a:endParaRPr lang="ru-RU" sz="1400" dirty="0"/>
                    </a:p>
                  </a:txBody>
                  <a:tcPr/>
                </a:tc>
              </a:tr>
              <a:tr h="3453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ХУДОЖЕСТВЕНО-ЭСТЕТИЧЕСКОЕ РАЗВИТИЕ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худ.литература</a:t>
                      </a:r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47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музыка: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ru-RU" sz="140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Обогащение представлений детей об окружающем мире,</a:t>
                      </a: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характерах и поступках людей  через литературные произведения (на занятиях и в длительном чтении), познавательная литература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Знакомство с конкретными писателями, несколькими их произведениями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Осмысление литературного образа через активное проживание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Эмоциональная и выразительная передача содержания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Развитие чувства юмора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Развитие словесного творчества в сочинительстве, фантазировании, работе с рифмой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Поддержка тематического содержания средствами музыки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Знакомство с классической музыкой, балетом «Щелкунчик»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Использование музыкальных сказок и игр-драматизаций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4503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 из 3-х физкультурных занятий  - на прогулке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самостоятельной активной двигательной деятельности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интереса к спортивным событиям в стране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Приобщение к некоторым видам спорта (лыжи, коньки, велосипед и пр.), элементам спортивных игр (городки, бадминтон, хоккей)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норм здорового образа жизни (правильное питание, закаливание, личная гигиена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Взаимодействие с родителями</a:t>
            </a:r>
            <a:endParaRPr lang="ru-RU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Информирование:</a:t>
            </a:r>
            <a:r>
              <a:rPr lang="ru-RU" sz="2000" dirty="0" smtClean="0"/>
              <a:t>  о развитии ребенка, о событиях с районе, городе, где можно побывать с детьми, рекомендует  продолжить дома чтение худ. произведений, рекомендует  игры. Приглашает на собрания клуба специалистов по проблема, высказанным родителями.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Обращение с просьбой </a:t>
            </a:r>
            <a:r>
              <a:rPr lang="ru-RU" sz="2000" dirty="0" smtClean="0"/>
              <a:t>собрать вещи для коллекции (семян, предметов из дерева, стекла, металла, тканей, камней и пр.)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Вовлечение в образовательный процесс: </a:t>
            </a:r>
            <a:r>
              <a:rPr lang="ru-RU" sz="2000" dirty="0" smtClean="0"/>
              <a:t>участие в создании  газеты с заметками, журнала «Мы выросли» в конце года, в спектаклях, обрядах </a:t>
            </a:r>
            <a:r>
              <a:rPr lang="ru-RU" sz="2000" dirty="0" err="1" smtClean="0"/>
              <a:t>калядования</a:t>
            </a:r>
            <a:r>
              <a:rPr lang="ru-RU" sz="2000" dirty="0" smtClean="0"/>
              <a:t>, масленицы,  в спортивных состязаниях и пр.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Знакомство с культурами других народов </a:t>
            </a:r>
            <a:r>
              <a:rPr lang="ru-RU" sz="2000" dirty="0" smtClean="0"/>
              <a:t>(предметы быта, национальной одежды, блюд </a:t>
            </a:r>
            <a:r>
              <a:rPr lang="ru-RU" sz="2000" dirty="0" err="1" smtClean="0"/>
              <a:t>нац.кухни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Папам –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организация познавательно- исследовательской деятельности с детьми</a:t>
            </a:r>
            <a:r>
              <a:rPr lang="ru-RU" sz="2000" dirty="0" smtClean="0"/>
              <a:t>: намагничивание, отражение света, переход одного агрегатного состояния в другое и пр.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Знакомство детей с профессиями взрослых</a:t>
            </a:r>
          </a:p>
          <a:p>
            <a:r>
              <a:rPr lang="ru-RU" sz="2000" dirty="0" smtClean="0"/>
              <a:t>Знакомит детей с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увлечениями родителей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Проводит анкетирование в конце года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Организация развивающей среды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Подбор информационного материала </a:t>
            </a:r>
            <a:r>
              <a:rPr lang="ru-RU" sz="2200" dirty="0" smtClean="0"/>
              <a:t>(книги, иллюстрации, репродукции картин, сюжетные картинки и пр.)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Пополнение игровых атрибутов </a:t>
            </a:r>
            <a:r>
              <a:rPr lang="ru-RU" sz="2200" dirty="0" smtClean="0"/>
              <a:t>по теме (для свободных режиссерских игр и по прочитанным произведениям)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Смена и пополнение   </a:t>
            </a:r>
            <a:r>
              <a:rPr lang="ru-RU" sz="2200" dirty="0" smtClean="0"/>
              <a:t>дидактического материала, настольных развивающих игр, коллекций предметов и пр.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Организация пространства для самостоятельных исследований и экспериментирования </a:t>
            </a:r>
            <a:r>
              <a:rPr lang="ru-RU" sz="2200" dirty="0" smtClean="0"/>
              <a:t>(постоянный набор лупы, микроскопа, разных видов бумаги, картона, бросового материала и пр. + внесение тех материалов, исследование которых проводилось на занятиях для удовлетворения потребности в самостоятельном исследовании).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Создание макетов пространств</a:t>
            </a:r>
            <a:r>
              <a:rPr lang="ru-RU" sz="2200" dirty="0" smtClean="0"/>
              <a:t> (на севере, в горах, в пустыне и пр.) </a:t>
            </a:r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57224" y="1371600"/>
          <a:ext cx="7215238" cy="5161280"/>
        </p:xfrm>
        <a:graphic>
          <a:graphicData uri="http://schemas.openxmlformats.org/drawingml/2006/table">
            <a:tbl>
              <a:tblPr/>
              <a:tblGrid>
                <a:gridCol w="5214974"/>
                <a:gridCol w="2000264"/>
              </a:tblGrid>
              <a:tr h="67733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Параметр оценки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b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(«достаточный»; «близкий к достаточному»; «недостаточный»)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конфликтных ситуациях (например, в игре) ищет приемлемые способы разрешения спора («Тебе один самолет и мне один. Договорились?" или «Хорошо, сначала ты, а потом – я»).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Проявляет доброжелательность в общении со сверстниками, уважение ко взрослым.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Способен к установлению устойчивых контактов со сверстниками (имеет  друзей).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Умеет попросить о помощи и заявить о своих потребностях в приемлемой форме, может отстаивать свою позицию в совместной деятельности.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Проявляет готовность посочувствовать, пожалеть, утешить, когда сверстник чем-то расстроен, огорчен; помочь ему, поделиться с ним (игрушками, карандашами и др.).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Способен следовать установленным нормам, правилам, данному слову, общей договоренности.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Высказывает правильную оценку поступков героев литературных произведений, имеет четкие представления о том, что такое «хорошо» и что такое «плохо».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Знает, кому можно (милиция, врачи) сообщать сведения о себе (имя, адрес, телефон и пр.), а кому – нельзя (незнакомые и малознакомые люди, даже если они «добрые и хорошие»).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Проявляет настойчивость, терпение, умение преодолевать трудности (выполняет поручение, ищет решение задачи, как лучше собрать модель, пазл, раскрасить рисунок и др.).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142852"/>
            <a:ext cx="7215238" cy="120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 bmk="_Toc41306852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Карта педагогической диагностики ребенка</a:t>
            </a:r>
            <a:r>
              <a:rPr kumimoji="0" lang="ru-RU" sz="2000" b="1" i="0" u="sng" strike="noStrike" cap="none" normalizeH="0" dirty="0" smtClean="0" bmk="_Toc41306852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sng" strike="noStrike" cap="none" normalizeH="0" baseline="0" dirty="0" smtClean="0" bmk="_Toc41306852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конец шестого года </a:t>
            </a:r>
            <a:r>
              <a:rPr kumimoji="0" lang="ru-RU" sz="2000" b="1" i="0" u="sng" strike="noStrike" cap="none" normalizeH="0" baseline="0" dirty="0" smtClean="0" bmk="_Toc41306852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kumimoji="0" lang="ru-RU" sz="2000" i="0" strike="noStrike" cap="none" normalizeH="0" baseline="0" dirty="0" smtClean="0" bmk="_Toc41306852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(фрагмент)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42910" y="642918"/>
            <a:ext cx="8358247" cy="557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 bmk="_Toc413068529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Интерпретация результатов </a:t>
            </a:r>
            <a:br>
              <a:rPr kumimoji="0" lang="ru-RU" b="1" i="0" u="sng" strike="noStrike" cap="none" normalizeH="0" baseline="0" dirty="0" smtClean="0" bmk="_Toc413068529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sng" strike="noStrike" cap="none" normalizeH="0" baseline="0" dirty="0" smtClean="0" bmk="_Toc413068529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(заполнения Карт педагогической диагностики ребенка) </a:t>
            </a:r>
            <a:br>
              <a:rPr kumimoji="0" lang="ru-RU" b="1" i="0" u="sng" strike="noStrike" cap="none" normalizeH="0" baseline="0" dirty="0" smtClean="0" bmk="_Toc413068529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sng" strike="noStrike" cap="none" normalizeH="0" baseline="0" dirty="0" smtClean="0" bmk="_Toc413068529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конец учебного года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на конец года у ребёнка уровень «Достаточный» составляет более 50%, уровень «недостаточный» отсутствует, то делается следующий вывод: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Возрастное развитие ребенка соответствует норме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на конец года у ребёнка уровень «Достаточный» составляет менее 50%, уровень «недостаточный» отсутствует, то делается следующий вывод: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«Процесс возрастного развития происходит успешно».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на конец года у ребёнка уровень «Достаточный» составляет более 50%, присутствует уровень «недостаточный» (1-3 случая), то делается следующий вывод: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Возрастное развитие соответствует норме. Рекомендуется индивидуальная работа с воспитателем по отдельным направлениям развития, обнаруживающим «недостаточный» уровень, возможно – работа с педагогом-психологом, учителем-логопедом»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на конец года у ребёнка уровень «Достаточный» составляет менее 50%, присутствует уровень «недостаточный» (1-3 случая), то делается следующий вывод: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«Темпы индивидуального развития не в полной мере соответствуют возрастным нормативам, Следует обратить особое внимание на работу по направлениям, обнаруживающим «недостаточный» уровень. Рекомендуется проведение комплексного психологического обследования»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на конец года у ребёнка уровень «недостаточный» присутствует более чем в 4 случаях, то делается следующий вывод: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«Темпы индивидуального развития не соответствуют возрастным нормативам. Необходима усиленная (по возможности индивидуальная) работа по направлениям, обнаруживающим «недостаточный» уровень освоения программы. Рекомендуется проведение комплексного психологического обследования».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ony\Desktop\обложки пособий\истоки_система оценки качества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1285884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Что и как можно изменить в системе комплексно-тематического планирования.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571604" y="1857363"/>
          <a:ext cx="6143668" cy="350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6357950" y="5500702"/>
            <a:ext cx="1500198" cy="5715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err="1" smtClean="0"/>
              <a:t>Математич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 smtClean="0"/>
              <a:t>представлени</a:t>
            </a:r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57290" y="5500702"/>
            <a:ext cx="1500198" cy="5715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физкультура</a:t>
            </a:r>
            <a:endParaRPr lang="ru-RU" dirty="0"/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5572132" y="5072074"/>
            <a:ext cx="1216152" cy="357190"/>
          </a:xfrm>
          <a:prstGeom prst="curved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flipH="1">
            <a:off x="2643174" y="5072074"/>
            <a:ext cx="1081094" cy="357190"/>
          </a:xfrm>
          <a:prstGeom prst="curved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858312" cy="71438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Для тех, кто не может жить без сетки занятий. Чем можно ее заменить? </a:t>
            </a:r>
            <a:b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Сеткой (графиком) непосредственно образовательной деятельности.</a:t>
            </a:r>
            <a:endParaRPr lang="ru-RU" sz="2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518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5143536"/>
                <a:gridCol w="1728742"/>
              </a:tblGrid>
              <a:tr h="3627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Дни недели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Направленность занятия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Время</a:t>
                      </a:r>
                      <a:endParaRPr lang="ru-RU" sz="1400" dirty="0"/>
                    </a:p>
                  </a:txBody>
                  <a:tcPr/>
                </a:tc>
              </a:tr>
              <a:tr h="301773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понедельник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Занятие познавательной направленности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9.15</a:t>
                      </a:r>
                      <a:r>
                        <a:rPr lang="ru-RU" sz="1400" baseline="0" dirty="0" smtClean="0"/>
                        <a:t> – 9.35</a:t>
                      </a:r>
                      <a:endParaRPr lang="ru-RU" sz="1400" dirty="0"/>
                    </a:p>
                  </a:txBody>
                  <a:tcPr/>
                </a:tc>
              </a:tr>
              <a:tr h="36270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Занятие художественно-эстетической направленности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9.45 – 10.05</a:t>
                      </a:r>
                      <a:endParaRPr lang="ru-RU" sz="1400" dirty="0"/>
                    </a:p>
                  </a:txBody>
                  <a:tcPr/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Музыка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10.15 – 10.35</a:t>
                      </a:r>
                      <a:endParaRPr lang="ru-RU" sz="1400" dirty="0"/>
                    </a:p>
                  </a:txBody>
                  <a:tcPr/>
                </a:tc>
              </a:tr>
              <a:tr h="379504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Вторник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познавательной направленности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9.15</a:t>
                      </a:r>
                      <a:r>
                        <a:rPr lang="ru-RU" sz="1400" baseline="0" dirty="0" smtClean="0"/>
                        <a:t> – 9.35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Физкультура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9.45 – 10.05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художественно-эстетической направленности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2704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Среда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познавательной направленности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9.15</a:t>
                      </a:r>
                      <a:r>
                        <a:rPr lang="ru-RU" sz="1400" baseline="0" dirty="0" smtClean="0"/>
                        <a:t> – 9.35</a:t>
                      </a:r>
                      <a:endParaRPr lang="ru-RU" sz="1400" dirty="0"/>
                    </a:p>
                  </a:txBody>
                  <a:tcPr/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художественно-эстетической направленности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9.45 – 10.05</a:t>
                      </a:r>
                    </a:p>
                  </a:txBody>
                  <a:tcPr/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Физкультура</a:t>
                      </a:r>
                      <a:r>
                        <a:rPr lang="ru-RU" sz="1400" baseline="0" dirty="0" smtClean="0"/>
                        <a:t> на прогулке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01773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четверг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Музыка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9.15</a:t>
                      </a:r>
                      <a:r>
                        <a:rPr lang="ru-RU" sz="1400" baseline="0" dirty="0" smtClean="0"/>
                        <a:t> – 9.35</a:t>
                      </a:r>
                      <a:endParaRPr lang="ru-RU" sz="1400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познавательной направленности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9.45 – 10.05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художественно-эстетической направленности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773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пятница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познавательной направленности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9.15</a:t>
                      </a:r>
                      <a:r>
                        <a:rPr lang="ru-RU" sz="1400" baseline="0" dirty="0" smtClean="0"/>
                        <a:t> – 9.35</a:t>
                      </a:r>
                      <a:endParaRPr lang="ru-RU" sz="14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7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Занятие художественно-эстетической направленности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9.45 – 10.05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70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Физкультура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6143644"/>
            <a:ext cx="8258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В занятие познавательной направленности </a:t>
            </a:r>
            <a:r>
              <a:rPr lang="ru-RU" sz="1200" dirty="0" smtClean="0"/>
              <a:t>входит: </a:t>
            </a:r>
            <a:r>
              <a:rPr lang="ru-RU" sz="1200" dirty="0" err="1" smtClean="0"/>
              <a:t>ПОМ,развитие</a:t>
            </a:r>
            <a:r>
              <a:rPr lang="ru-RU" sz="1200" dirty="0" smtClean="0"/>
              <a:t> речи, </a:t>
            </a:r>
            <a:r>
              <a:rPr lang="ru-RU" sz="1200" dirty="0" smtClean="0"/>
              <a:t>ФЭМП, тех. конструирование, чтение х.литературы</a:t>
            </a:r>
          </a:p>
          <a:p>
            <a:r>
              <a:rPr lang="ru-RU" sz="1200" dirty="0" smtClean="0"/>
              <a:t>В занятие </a:t>
            </a:r>
            <a:r>
              <a:rPr lang="ru-RU" sz="1200" dirty="0" err="1" smtClean="0"/>
              <a:t>худ.-эстетич</a:t>
            </a:r>
            <a:r>
              <a:rPr lang="ru-RU" sz="1200" dirty="0" smtClean="0"/>
              <a:t>. цикла </a:t>
            </a:r>
            <a:r>
              <a:rPr lang="ru-RU" sz="1200" dirty="0" smtClean="0"/>
              <a:t>входит: рисование, лепка, аппликация, </a:t>
            </a:r>
            <a:r>
              <a:rPr lang="ru-RU" sz="1200" dirty="0" err="1" smtClean="0"/>
              <a:t>худ.конструирование</a:t>
            </a:r>
            <a:r>
              <a:rPr lang="ru-RU" sz="12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01056" cy="7969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Возрастные особенности старших дошкольников (5-7 лет)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Совершенствуется нервная система, однако дети все еще быстро устают, возникает охранительное торможение</a:t>
            </a:r>
          </a:p>
          <a:p>
            <a:r>
              <a:rPr lang="ru-RU" sz="2000" dirty="0" smtClean="0"/>
              <a:t>У детей высокая двигательная активность, однако сила и выносливость еще невелики</a:t>
            </a:r>
          </a:p>
          <a:p>
            <a:r>
              <a:rPr lang="ru-RU" sz="2000" dirty="0" smtClean="0"/>
              <a:t>У детей интенсивно развиваются не только сюжетно-ролевые, но и режиссерские игры, игры-фантазии, игры с правилами</a:t>
            </a:r>
          </a:p>
          <a:p>
            <a:r>
              <a:rPr lang="ru-RU" sz="2000" dirty="0" smtClean="0"/>
              <a:t>Возрастает потребность в общении со сверстниками, складывается детское сообщество</a:t>
            </a:r>
          </a:p>
          <a:p>
            <a:r>
              <a:rPr lang="ru-RU" sz="2000" dirty="0" smtClean="0"/>
              <a:t>Активно развивается диалогическая речь, в ее недрах зарождается монолог</a:t>
            </a:r>
          </a:p>
          <a:p>
            <a:r>
              <a:rPr lang="ru-RU" sz="2000" dirty="0" smtClean="0"/>
              <a:t>Развивается произвольность  действий. Появляются элементы словесно-логического мышления</a:t>
            </a:r>
          </a:p>
          <a:p>
            <a:r>
              <a:rPr lang="ru-RU" sz="2000" dirty="0" smtClean="0"/>
              <a:t>Появляется особый интерес к знакам (буквам, цифрам), интерес к печатному слову, математическим отношениям</a:t>
            </a:r>
          </a:p>
          <a:p>
            <a:r>
              <a:rPr lang="ru-RU" sz="2000" dirty="0" smtClean="0"/>
              <a:t>Дети в состоянии  не только воспринимать красоту, но и создавать ее.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1285860"/>
            <a:ext cx="622593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Возникшие в процессе работы вопросы направляйте</a:t>
            </a:r>
          </a:p>
          <a:p>
            <a:pPr algn="ctr"/>
            <a:r>
              <a:rPr lang="ru-RU" sz="2000" dirty="0" smtClean="0"/>
              <a:t>на сайт ТЦ «СФЕРА» с пометкой «Вопрос по «Истокам».</a:t>
            </a:r>
          </a:p>
          <a:p>
            <a:pPr algn="ctr"/>
            <a:r>
              <a:rPr lang="ru-RU" sz="2000" dirty="0" smtClean="0"/>
              <a:t>Авторы дадут квалифицированный ответ.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СПАСИБО   ЗА ВНИМАНИЕ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8683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Магистральные задачи в работе с детьми старшего дошкольного возраста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142984"/>
            <a:ext cx="6686568" cy="55721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/>
              <a:t>охранять и укреплять здоровье детей, способствовать их физическому </a:t>
            </a:r>
            <a:r>
              <a:rPr lang="ru-RU" sz="1800" dirty="0" smtClean="0"/>
              <a:t>развитию</a:t>
            </a:r>
            <a:r>
              <a:rPr lang="ru-RU" sz="1800" dirty="0"/>
              <a:t>, избегая нервных и физических перегрузок;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создавать </a:t>
            </a:r>
            <a:r>
              <a:rPr lang="ru-RU" sz="1800" dirty="0"/>
              <a:t>условия для реализации всех видов игры;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внимательно </a:t>
            </a:r>
            <a:r>
              <a:rPr lang="ru-RU" sz="1800" dirty="0"/>
              <a:t>относиться и терпеливо поддерживать формирующееся </a:t>
            </a:r>
            <a:r>
              <a:rPr lang="ru-RU" sz="1800" dirty="0" smtClean="0"/>
              <a:t>детское сообщество</a:t>
            </a:r>
            <a:r>
              <a:rPr lang="ru-RU" sz="18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 </a:t>
            </a:r>
            <a:r>
              <a:rPr lang="ru-RU" sz="1800" dirty="0"/>
              <a:t>формировать основы культурного и экологически целесообразного </a:t>
            </a:r>
            <a:r>
              <a:rPr lang="ru-RU" sz="1800" dirty="0" smtClean="0"/>
              <a:t>поведения  (в </a:t>
            </a:r>
            <a:r>
              <a:rPr lang="ru-RU" sz="1800" dirty="0"/>
              <a:t>природе и обществе);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во </a:t>
            </a:r>
            <a:r>
              <a:rPr lang="ru-RU" sz="1800" dirty="0"/>
              <a:t>всех видах деятельности и общения способствовать развитию у </a:t>
            </a:r>
            <a:r>
              <a:rPr lang="ru-RU" sz="1800" dirty="0" smtClean="0"/>
              <a:t>детей </a:t>
            </a:r>
            <a:r>
              <a:rPr lang="ru-RU" sz="1800" dirty="0"/>
              <a:t> </a:t>
            </a:r>
            <a:r>
              <a:rPr lang="ru-RU" sz="1800" dirty="0" smtClean="0"/>
              <a:t>диалогической </a:t>
            </a:r>
            <a:r>
              <a:rPr lang="ru-RU" sz="1800" dirty="0"/>
              <a:t>и монологической речи;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развивать </a:t>
            </a:r>
            <a:r>
              <a:rPr lang="ru-RU" sz="1800" dirty="0"/>
              <a:t>у детей познавательные интересы, сенсорные и </a:t>
            </a:r>
            <a:r>
              <a:rPr lang="ru-RU" sz="1800" dirty="0" smtClean="0"/>
              <a:t>интеллектуальные  способности</a:t>
            </a:r>
            <a:r>
              <a:rPr lang="ru-RU" sz="18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поддерживать </a:t>
            </a:r>
            <a:r>
              <a:rPr lang="ru-RU" sz="1800" dirty="0"/>
              <a:t>экспериментирование с материалами, словом, </a:t>
            </a:r>
            <a:r>
              <a:rPr lang="ru-RU" sz="1800" dirty="0" smtClean="0"/>
              <a:t>движением и </a:t>
            </a:r>
            <a:r>
              <a:rPr lang="ru-RU" sz="1800" dirty="0"/>
              <a:t>др., моделирование; развивать воображение и творческое начало;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 </a:t>
            </a:r>
            <a:r>
              <a:rPr lang="ru-RU" sz="1800" dirty="0"/>
              <a:t>продолжать формировать у детей эстетическое отношение к </a:t>
            </a:r>
            <a:r>
              <a:rPr lang="ru-RU" sz="1800" dirty="0" smtClean="0"/>
              <a:t>окружающему и художественные способности.</a:t>
            </a:r>
            <a:endParaRPr lang="ru-RU" sz="1800" dirty="0"/>
          </a:p>
        </p:txBody>
      </p:sp>
      <p:pic>
        <p:nvPicPr>
          <p:cNvPr id="4" name="Picture 2" descr="C:\Users\sony\Desktop\обложки пособий\комплекс планирование 5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117911" cy="303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50006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Учебный план  организованных занятий на неделю </a:t>
            </a:r>
            <a:endParaRPr lang="ru-RU" sz="2400" dirty="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85720" y="642918"/>
          <a:ext cx="8429684" cy="5940108"/>
        </p:xfrm>
        <a:graphic>
          <a:graphicData uri="http://schemas.openxmlformats.org/drawingml/2006/table">
            <a:tbl>
              <a:tblPr/>
              <a:tblGrid>
                <a:gridCol w="4379493"/>
                <a:gridCol w="976608"/>
                <a:gridCol w="1608683"/>
                <a:gridCol w="1464900"/>
              </a:tblGrid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Непосредственно образовательная деятельность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(фронтальные занятия)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Кол-во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сред.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гр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 неделю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Познание окружающего мира.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1+1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(мир природы)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Формирование элементарных математических представлений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Конструирование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Развитие речи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Чтение художественной литературы и фольклора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Изобразительная деятельность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102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Музыкальное занятие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81013" algn="l"/>
                          <a:tab pos="2968625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Физкультура (из них одно как динамическая прогулка)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102</a:t>
                      </a:r>
                      <a:endParaRPr lang="ru-RU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3813" marR="0" lvl="0" indent="-2381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481013" algn="l"/>
                          <a:tab pos="2968625" algn="ctr"/>
                          <a:tab pos="5940425" algn="r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Всего: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Всего: 473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/>
              <a:t>Тематика по неделям . </a:t>
            </a:r>
            <a:r>
              <a:rPr lang="ru-RU" sz="1800" b="1" dirty="0" smtClean="0"/>
              <a:t>Декабрь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9143999" cy="661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77"/>
                <a:gridCol w="1032387"/>
                <a:gridCol w="7742935"/>
              </a:tblGrid>
              <a:tr h="214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РАБОТЫ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916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Времена года. Календарь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</a:t>
                      </a:r>
                      <a:r>
                        <a:rPr lang="ru-RU" sz="1200" i="1" u="sng" baseline="0" dirty="0" smtClean="0"/>
                        <a:t>  и речевой аспект: </a:t>
                      </a:r>
                      <a:r>
                        <a:rPr lang="ru-RU" sz="1200" i="0" u="none" baseline="0" dirty="0" smtClean="0"/>
                        <a:t>наблюдение зимних явлений природы, рассматривание репродукций, беседа о зиме; сбор и рассматривание коллекции разных календарей, рассказ о старинных названиях месяцев года, чтение стихотворения С.Маршака «Круглый год», обсуждение картины-путаницы» «Когда это бывает?»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Продуктивная деятельность</a:t>
                      </a:r>
                      <a:r>
                        <a:rPr lang="ru-RU" sz="1200" baseline="0" dirty="0" smtClean="0"/>
                        <a:t>: лепка «Зимние превращения Пугала» (трансформация лепного образа), аппликация «Заснеженный дом» (техника </a:t>
                      </a:r>
                      <a:r>
                        <a:rPr lang="ru-RU" sz="1200" baseline="0" dirty="0" err="1" smtClean="0"/>
                        <a:t>выщипывания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сминания</a:t>
                      </a:r>
                      <a:r>
                        <a:rPr lang="ru-RU" sz="1200" baseline="0" dirty="0" smtClean="0"/>
                        <a:t>), конструирование бумажной гирлянды «Круглый год», рисование «Наш календарь» с указанием на его страничках дней рождения детей группы.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Чтение художественных произведений</a:t>
                      </a:r>
                      <a:r>
                        <a:rPr lang="ru-RU" sz="1200" baseline="0" dirty="0" smtClean="0"/>
                        <a:t>: </a:t>
                      </a:r>
                      <a:r>
                        <a:rPr lang="ru-RU" sz="1200" i="1" baseline="0" dirty="0" smtClean="0"/>
                        <a:t>сказка С.Маршака «Двенадцать месяцев», </a:t>
                      </a:r>
                      <a:r>
                        <a:rPr lang="ru-RU" sz="1200" baseline="0" dirty="0" smtClean="0"/>
                        <a:t>рассказ К.Ушинского «Четыре желания», сказка С.Козлова «Зимняя сказка»</a:t>
                      </a:r>
                      <a:endParaRPr lang="ru-RU" sz="1200" dirty="0" smtClean="0"/>
                    </a:p>
                  </a:txBody>
                  <a:tcPr/>
                </a:tc>
              </a:tr>
              <a:tr h="17322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Новогодний праздник. Елка наряжается.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</a:t>
                      </a:r>
                      <a:r>
                        <a:rPr lang="ru-RU" sz="1200" i="0" u="none" dirty="0" smtClean="0"/>
                        <a:t> знакомство с традициями празднования Нового года в нашей стране, рассматривание «бабушкиных» елочных игрушек; знакомство со льдом и его</a:t>
                      </a:r>
                      <a:r>
                        <a:rPr lang="ru-RU" sz="1200" i="0" u="none" baseline="0" dirty="0" smtClean="0"/>
                        <a:t> свойствами, беседа о зиме, отгадывание загадок, придумывание небылиц на речевом занятии</a:t>
                      </a:r>
                      <a:endParaRPr lang="ru-RU" sz="1200" i="0" u="none" dirty="0" smtClean="0"/>
                    </a:p>
                    <a:p>
                      <a:r>
                        <a:rPr lang="ru-RU" sz="1200" i="1" u="sng" dirty="0" smtClean="0"/>
                        <a:t>Продуктивная деятельность:</a:t>
                      </a:r>
                      <a:r>
                        <a:rPr lang="ru-RU" sz="1200" i="0" u="none" dirty="0" smtClean="0"/>
                        <a:t> конструирование елочных игрушек из бумажных цилиндров; знакомство с кружевоплетением, рисование кругового узора «Волшебные</a:t>
                      </a:r>
                      <a:r>
                        <a:rPr lang="ru-RU" sz="1200" i="0" u="none" baseline="0" dirty="0" smtClean="0"/>
                        <a:t> снежинки» с составлением композиции «Морозное окошко»; вырезание звездочек из бумаги для изготовления «Зимнего окошка»</a:t>
                      </a:r>
                      <a:endParaRPr lang="ru-RU" sz="1200" i="0" u="none" dirty="0" smtClean="0"/>
                    </a:p>
                    <a:p>
                      <a:r>
                        <a:rPr lang="ru-RU" sz="1200" i="1" u="sng" dirty="0" smtClean="0"/>
                        <a:t>Чтение художественных произведений:</a:t>
                      </a:r>
                      <a:r>
                        <a:rPr lang="ru-RU" sz="1200" i="0" u="none" dirty="0" smtClean="0"/>
                        <a:t> рассказ М.Зощенко «Елка», рассказ И.Пивоваровой «Новый год» из книги «Однажды Таня с </a:t>
                      </a:r>
                      <a:r>
                        <a:rPr lang="ru-RU" sz="1200" i="0" u="none" dirty="0" err="1" smtClean="0"/>
                        <a:t>Манечкой</a:t>
                      </a:r>
                      <a:r>
                        <a:rPr lang="ru-RU" sz="1200" i="0" u="none" dirty="0" smtClean="0"/>
                        <a:t>», чтение «Сказок, у которых три конца» </a:t>
                      </a:r>
                      <a:r>
                        <a:rPr lang="ru-RU" sz="1200" i="0" u="none" dirty="0" err="1" smtClean="0"/>
                        <a:t>Д.Родари</a:t>
                      </a:r>
                      <a:r>
                        <a:rPr lang="ru-RU" sz="1200" i="0" u="none" dirty="0" smtClean="0"/>
                        <a:t>,</a:t>
                      </a:r>
                      <a:r>
                        <a:rPr lang="ru-RU" sz="1200" i="0" u="none" baseline="0" dirty="0" smtClean="0"/>
                        <a:t> </a:t>
                      </a:r>
                      <a:r>
                        <a:rPr lang="ru-RU" sz="1200" i="1" u="none" baseline="0" dirty="0" smtClean="0"/>
                        <a:t>экспериментирование с образами и сюжетами знакомых сказок на занятии</a:t>
                      </a:r>
                      <a:endParaRPr lang="ru-RU" sz="1200" i="1" u="none" dirty="0"/>
                    </a:p>
                  </a:txBody>
                  <a:tcPr/>
                </a:tc>
              </a:tr>
              <a:tr h="15673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Новогодний праздник.</a:t>
                      </a:r>
                    </a:p>
                    <a:p>
                      <a:r>
                        <a:rPr lang="ru-RU" sz="1200" b="1" dirty="0" smtClean="0"/>
                        <a:t>Дед Мороз и Санта Клаус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</a:t>
                      </a:r>
                      <a:r>
                        <a:rPr lang="ru-RU" sz="1200" i="0" u="none" dirty="0" smtClean="0"/>
                        <a:t>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 шишек и семян хвойных деревьев, рассказ педагога о животных, обитающих на ели или рядом с ней; создание коллекции новогодних поздравительных открыток; беседа о приближающемся празднике; обсуждение стихотворений про Деда Мороза на речевом занятии; рассказ педагога о Санта Клаусе, сравнение его с Дедом Морозом</a:t>
                      </a:r>
                    </a:p>
                    <a:p>
                      <a:r>
                        <a:rPr lang="ru-RU" sz="1200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Продуктивная деятельность: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рисование еловой ветки с натуры, лепка округлых предметов (снегирей и яблочек) из ваты и папье-маше, создание панорамных новогодних открыток с объёмными элементами, конструирование дома для гномиков. </a:t>
                      </a:r>
                    </a:p>
                    <a:p>
                      <a:r>
                        <a:rPr lang="ru-RU" sz="1200" b="0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художественных произведений вне занятий: </a:t>
                      </a:r>
                      <a:r>
                        <a:rPr lang="ru-RU" sz="1200" b="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игра-соревнование «Старый сказки на новый лад»,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В. Драгунского «Заколдованная буква», сказка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М.Куннаса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«В гостях у Санта Клауса».</a:t>
                      </a:r>
                    </a:p>
                  </a:txBody>
                  <a:tcPr/>
                </a:tc>
              </a:tr>
              <a:tr h="12223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Новогодний праздник.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Коляда.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воспитателя о старинном обычаи встречи Нового года –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колядовании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речевые игры и упражнения  «Тётенька добренька, подай что-то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сдобненько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разыгрывание обряда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колядования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детьми других возрастных групп. Рассказ воспитателя о народных приметах, о дне солнцеворота.</a:t>
                      </a:r>
                      <a:endParaRPr lang="ru-RU" sz="1200" i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бумажных масок, лепка пряников из песочного теста для обряда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колядования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рисование лубочных картинок,  конструирование кормушки для птиц.</a:t>
                      </a:r>
                      <a:endParaRPr lang="ru-RU" sz="1200" i="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Чтение художественных произведений: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разыгрывание колядок.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35716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/>
              <a:t>Тематика по неделям . </a:t>
            </a:r>
            <a:r>
              <a:rPr lang="ru-RU" sz="1600" b="1" dirty="0" smtClean="0"/>
              <a:t>Январь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42844" y="357166"/>
          <a:ext cx="8858281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91"/>
                <a:gridCol w="1124869"/>
                <a:gridCol w="7381921"/>
              </a:tblGrid>
              <a:tr h="3572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ТЕМА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СОДЕРЖАНИЕ РАБОТЫ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95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Цирк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dirty="0" smtClean="0"/>
                        <a:t>Познавательный</a:t>
                      </a:r>
                      <a:r>
                        <a:rPr lang="ru-RU" sz="1300" i="1" u="sng" baseline="0" dirty="0" smtClean="0"/>
                        <a:t>  и речевой аспект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разыгрывание ситуаций циркового представления; беседа о цирковых профессиях, правилах поведения в цирке, о том, что умеют делать дрессированные звери; чтение стих. А. Усачева «Цирк»; физкультурный досуг «Цирковое представление».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baseline="0" dirty="0" smtClean="0"/>
                        <a:t>Продуктивная деятельность</a:t>
                      </a:r>
                      <a:r>
                        <a:rPr lang="ru-RU" sz="1300" baseline="0" dirty="0" smtClean="0"/>
                        <a:t>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коллективная постройка цирка из крупногабаритного конструктора, изготовление цирковой афиши, рисование фигуры веселого клоуна, лепка цирковых животных из цилиндра.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художественных произведений: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рассказа В. Драгунского «Не хуже вас, цирковых»,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разыгрывание на игрушках представления скоморохов (петрушек), слушание и придумывание небылиц; чтение </a:t>
                      </a:r>
                      <a:r>
                        <a:rPr lang="ru-RU" sz="13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познавательной литературы о домашних питомцах.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251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Зимние игры и соревнования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i="1" u="sng" dirty="0" smtClean="0"/>
                        <a:t>Познавательный и речевой аспект: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зимних видах спорта, спортивных соревнованиях, о снеге и его свойствах.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1" u="sng" dirty="0" smtClean="0"/>
                        <a:t>Продуктивная деятельность: </a:t>
                      </a:r>
                      <a:r>
                        <a:rPr lang="ru-RU" sz="1300" i="0" u="none" dirty="0" smtClean="0"/>
                        <a:t>исследовательское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конструирование горок; «Зимние забавы» -лепка фигурок человека в движении из цилиндра, сюжетное рисование, аппликация «Снеговики в шапочках и шарфиках» </a:t>
                      </a:r>
                      <a:endParaRPr lang="ru-RU" sz="1300" i="0" u="none" dirty="0" smtClean="0"/>
                    </a:p>
                    <a:p>
                      <a:r>
                        <a:rPr lang="ru-RU" sz="1300" i="1" u="sng" dirty="0" smtClean="0"/>
                        <a:t>Чтение художественных произведений: 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стихов о зиме, рассказа «Зима» из книги 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Скребицкого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«Четыре художника», ч</a:t>
                      </a:r>
                      <a:r>
                        <a:rPr lang="ru-RU" sz="13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тение и обсуждение сказки В. Одоевского «Мороз Иванович»</a:t>
                      </a:r>
                    </a:p>
                    <a:p>
                      <a:endParaRPr lang="ru-RU" sz="1200" i="1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095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Путешествие на север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i="1" u="sng" dirty="0" smtClean="0"/>
                        <a:t>Познавательный и речевой аспект: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произведений декоративно-прикладного искусства, знакомство с жизнью народов Севера, иллюстраций с изображением оленьих упряжек; пересказ по частям рассказа Н. 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Калининой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Снежный колобок», беседа о том, для чего нужен снег зимой растениям и животным; </a:t>
                      </a:r>
                    </a:p>
                    <a:p>
                      <a:r>
                        <a:rPr lang="ru-RU" sz="1300" i="1" u="sng" dirty="0" smtClean="0"/>
                        <a:t>Продуктивная деятельность: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репродукций картин И.И. Шишкина, И.И. Левитана, И.Э. Грабаря , передача образа березы в рисовании, упряжки оленей» в коллективной лепной композиции, создание аппликативной композиции «Где-то на белом свете». </a:t>
                      </a:r>
                    </a:p>
                    <a:p>
                      <a:r>
                        <a:rPr lang="ru-RU" sz="1300" i="1" u="sng" dirty="0" smtClean="0"/>
                        <a:t>Чтение художественных произведений</a:t>
                      </a:r>
                      <a:r>
                        <a:rPr lang="ru-RU" sz="1300" i="1" u="sng" baseline="0" dirty="0" smtClean="0"/>
                        <a:t> </a:t>
                      </a:r>
                      <a:r>
                        <a:rPr lang="ru-RU" sz="1300" i="1" u="sng" dirty="0" smtClean="0"/>
                        <a:t>вне занятий: 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 и стихи о зиме, сказка С. 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Топелиуса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Сампо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Лопаренок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нанайская народная сказка «</a:t>
                      </a:r>
                      <a:r>
                        <a:rPr lang="ru-RU" sz="13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Айога</a:t>
                      </a:r>
                      <a:r>
                        <a:rPr lang="ru-RU" sz="13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endParaRPr lang="ru-RU" sz="1200" i="0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35716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/>
              <a:t>Тематика по неделям . </a:t>
            </a:r>
            <a:r>
              <a:rPr lang="ru-RU" sz="1800" b="1" dirty="0" smtClean="0"/>
              <a:t>ФЕВРАЛЬ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42844" y="357166"/>
          <a:ext cx="8858313" cy="645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1143008"/>
                <a:gridCol w="7358115"/>
              </a:tblGrid>
              <a:tr h="214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РАБОТЫ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29858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22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Путешествие на юг</a:t>
                      </a:r>
                    </a:p>
                    <a:p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тропических странах  (климат, растения и животные, образ жизни людей); рассказ воспитателя о какао-бобах и процессе изготовления шоколада из них.</a:t>
                      </a:r>
                    </a:p>
                    <a:p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натюрморт из силуэтов тропических плодов, вырезанных из бумаги, </a:t>
                      </a:r>
                    </a:p>
                    <a:p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коллективной лепной композиции «Обезьянки на пальмах», «Фантастические цветы» - рисование в технике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кляксографии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конструирование разных видов грузового транспорта. </a:t>
                      </a:r>
                    </a:p>
                    <a:p>
                      <a:r>
                        <a:rPr lang="ru-RU" sz="1200" i="1" u="sng" dirty="0" smtClean="0"/>
                        <a:t>Чтение художественных произведений: </a:t>
                      </a:r>
                      <a:r>
                        <a:rPr lang="ru-RU" sz="1200" i="1" u="none" dirty="0" smtClean="0"/>
                        <a:t>знакомство</a:t>
                      </a:r>
                      <a:r>
                        <a:rPr lang="ru-RU" sz="1200" i="1" u="none" baseline="0" dirty="0" smtClean="0"/>
                        <a:t> с энциклопедией</a:t>
                      </a:r>
                      <a:r>
                        <a:rPr lang="ru-RU" sz="1200" i="0" u="none" baseline="0" dirty="0" smtClean="0"/>
                        <a:t>; ч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тение познавательных текстов из энциклопедий про экзотических животных, сказка Р. Киплинга «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Рикки-Тикки-Тави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</a:txBody>
                  <a:tcPr/>
                </a:tc>
              </a:tr>
              <a:tr h="1429858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21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Кто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море живет, что по морю плывет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</a:t>
                      </a:r>
                      <a:r>
                        <a:rPr lang="ru-RU" sz="1200" i="1" u="sng" baseline="0" dirty="0" smtClean="0"/>
                        <a:t>  и речевой аспект:</a:t>
                      </a:r>
                      <a:r>
                        <a:rPr lang="ru-RU" sz="1200" i="0" u="none" baseline="0" dirty="0" smtClean="0"/>
                        <a:t> беседа о водном транспорте, исследование ветра,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составление рассказов-фантазий.</a:t>
                      </a:r>
                      <a:endParaRPr lang="ru-RU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Продуктивная деятельность</a:t>
                      </a:r>
                      <a:r>
                        <a:rPr lang="ru-RU" sz="1200" baseline="0" dirty="0" smtClean="0"/>
                        <a:t>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выкладывание изображений корабликов из геометрических фигур, к</a:t>
                      </a:r>
                      <a:r>
                        <a:rPr lang="ru-RU" sz="1200" baseline="0" dirty="0" smtClean="0"/>
                        <a:t>онструирование «Корабли в порту»,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рисование моря с использованием разных материалов, создание аппликативной панорамы «По морям, по волнам», коллективной лепной композиции «Кто в море живет».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Чтение художественных </a:t>
                      </a:r>
                      <a:r>
                        <a:rPr lang="ru-RU" sz="12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произведений:  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стих.С.Козлова «В порту»,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из книги М. 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Большинцова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«У самого синего моря», глав из книги С. 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Сахарнова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«Самый лучший пароход». Чтение рассказов и статей из энциклопедий о путешествиях по морю, рассказов о китах и дельфинах..</a:t>
                      </a:r>
                    </a:p>
                  </a:txBody>
                  <a:tcPr/>
                </a:tc>
              </a:tr>
              <a:tr h="1620505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22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 храбрых и отважных»</a:t>
                      </a:r>
                      <a:endParaRPr lang="ru-RU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воздухе, проведение опытов с ним, познавательно-исследовательская деятельность: игры с мыльными пузырями, воздушными шариками, надувными игрушками; рассматривание изображений парашютистов, беседа о том, как человек научился перемещаться по воздуху, о работе летчиков, конструкторов, пограничников, военных; о наградах, которыми награждают сильных, смелых и отважных людей.</a:t>
                      </a:r>
                    </a:p>
                    <a:p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лепка «Отважные парашютисты», конструирование самолета из деталей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рисование папиного портрета, изготовление галстука; физкультурный досуг «А ну-ка, мальчики!»</a:t>
                      </a:r>
                    </a:p>
                    <a:p>
                      <a:r>
                        <a:rPr lang="ru-RU" sz="1200" i="1" u="sng" dirty="0" smtClean="0"/>
                        <a:t>Чтение художественных произведений: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И. 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Туричина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«Человек заболел», стихотворение З. Александровой «Дозор», 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повесть Ю. Коваля «Алый»..</a:t>
                      </a:r>
                      <a:endParaRPr lang="ru-RU" sz="12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41828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23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 самых любимых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маме; обсуждение выражений «золотые руки», «золотое сердце»; беседа о женских профессиях, о празднике 8 Марта; рассказ педагога о работе почты</a:t>
                      </a:r>
                    </a:p>
                    <a:p>
                      <a:r>
                        <a:rPr lang="ru-RU" sz="12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Продуктивная деятельность: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рисование маминого портрета, праздничной открытки «Весенний букет», конструирование браслета из пуговиц</a:t>
                      </a:r>
                    </a:p>
                    <a:p>
                      <a:r>
                        <a:rPr lang="ru-RU" sz="1200" i="1" u="sng" dirty="0" smtClean="0"/>
                        <a:t>Чтение художественных произведений</a:t>
                      </a:r>
                      <a:r>
                        <a:rPr lang="ru-RU" sz="1200" i="1" u="sng" baseline="0" dirty="0" smtClean="0"/>
                        <a:t> </a:t>
                      </a:r>
                      <a:r>
                        <a:rPr lang="ru-RU" sz="1200" i="1" u="sng" dirty="0" smtClean="0"/>
                        <a:t>вне занятий: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рассказы Н. Носова «Бабушка Дина», «Заплатка». рассказа В. Драгунского «Тайное становится явным», обсуждение рассказа В.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Осеевой «Почему?», рассказа Л. Толстого «Косточка»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28572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dirty="0"/>
              <a:t>Тематика по неделям . </a:t>
            </a:r>
            <a:r>
              <a:rPr lang="ru-RU" sz="1400" b="1" dirty="0" smtClean="0"/>
              <a:t>МАРТ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0" y="285729"/>
          <a:ext cx="9001187" cy="647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1000100"/>
                <a:gridCol w="7643897"/>
              </a:tblGrid>
              <a:tr h="2143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РАБОТЫ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4504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Здравствуй, солнышко!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</a:t>
                      </a:r>
                      <a:r>
                        <a:rPr lang="ru-RU" sz="1200" i="1" u="sng" baseline="0" dirty="0" smtClean="0"/>
                        <a:t>  и речевой аспект</a:t>
                      </a:r>
                      <a:r>
                        <a:rPr lang="ru-RU" sz="1200" i="0" u="none" baseline="0" dirty="0" smtClean="0"/>
                        <a:t>:  беседа о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солнце как источнике света и тепла, проведение простых опытов с солнечным светом, знакомство со свойством разных материалов нагреваться, пересказ рассказа Н.Сладкова «Медведь и солнце», фольклорное развлечение «Масленица».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Продуктивная деятельность</a:t>
                      </a:r>
                      <a:r>
                        <a:rPr lang="ru-RU" sz="1200" baseline="0" dirty="0" smtClean="0"/>
                        <a:t>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поделок из пучка ниток, декоративная рельефная лепка</a:t>
                      </a:r>
                    </a:p>
                    <a:p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«Солнышко, покажись!», декоративная полихромная накладная аппликация «Солнышко, улыбнись!», рисование по мотивам декоративно-прикладного искусства «Солнышко, нарядись!»,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Чтение художественных произведений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 и разыгрывание традиционных русских народных </a:t>
                      </a:r>
                      <a:r>
                        <a:rPr lang="ru-RU" sz="1200" i="1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закличек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«Сказки о мертвой царевне и семи богатырях» А.С. Пушкина.</a:t>
                      </a:r>
                    </a:p>
                  </a:txBody>
                  <a:tcPr/>
                </a:tc>
              </a:tr>
              <a:tr h="150878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Весна. Капель. Половодье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 весенних явлений природы, сочинение истории о луже и ручейке; рассказ воспитателя о реках, озерах, морях; о том, как вода попадает в водопроводный кран; организация опытов с водой; обсуждение, зачем человеку нужна вода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«Деревья смотрятся в воду» - рисование в технике «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по-мокрому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лепка на зеркале (с отражением) по сюжету прочитанного произведения «Дед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Мазай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зайцы», конструирование «Мост для пешеходов», симметричная аппликация «Деревья в луже»</a:t>
                      </a:r>
                      <a:endParaRPr lang="ru-RU" sz="1200" i="0" u="none" dirty="0" smtClean="0"/>
                    </a:p>
                    <a:p>
                      <a:r>
                        <a:rPr lang="ru-RU" sz="1200" i="1" u="sng" dirty="0" smtClean="0"/>
                        <a:t>Чтение художественных</a:t>
                      </a:r>
                      <a:r>
                        <a:rPr lang="ru-RU" sz="1200" i="1" u="none" dirty="0" smtClean="0"/>
                        <a:t>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произведений: Н.А. Некрасов «Дед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Мазай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зайцы» (в сокращении), 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стихов русских поэтов о весне.</a:t>
                      </a:r>
                      <a:endParaRPr lang="ru-RU" sz="1200" i="1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2593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Вода и ее свойства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dirty="0" smtClean="0"/>
                        <a:t>«Намокает – высыхает» - исследование</a:t>
                      </a:r>
                      <a:r>
                        <a:rPr lang="ru-RU" sz="1200" i="0" u="none" baseline="0" dirty="0" smtClean="0"/>
                        <a:t> разных материалов;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опытов с водой, демонстрирующих круговорот воды в природе; пересказ рассказа Ю. Ермолаева «Страшный мостик», отгадывание загадок про воду, мост, реку.</a:t>
                      </a:r>
                    </a:p>
                    <a:p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лепка и роспись водоносок по мотивам дымковской игрушки, сюжетная  аппликация по 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потешке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«Посылали молодицу под горушку по водицу…»,  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констр-е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«Мост для транспорта».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художественных произведений вне занятий: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Г.Люшнина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«Капелька»; стихи С. 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Погореловского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«Весенний разговор» и Э. 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Мошковской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«Капля и море»;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дразнилках, об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отрицательных качествах людей, чтение стихотворений А. </a:t>
                      </a:r>
                      <a:r>
                        <a:rPr lang="ru-RU" sz="1200" i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Барто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200" i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Девочка-ревушка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С. Михалкова «Вот какой рассеянный». </a:t>
                      </a:r>
                      <a:endParaRPr lang="ru-RU" sz="12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4384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Весна. Прилет птиц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dirty="0" smtClean="0"/>
                        <a:t> беседа о весенних изменениях в природе;</a:t>
                      </a:r>
                      <a:r>
                        <a:rPr lang="ru-RU" sz="1200" i="0" u="none" baseline="0" dirty="0" smtClean="0"/>
                        <a:t>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 рассказа М. 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Пляцковского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Урок дружбы», знакомство с поговорками и пословицами о дружбе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рисование «Весеннее небо» в технике «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по-мокрому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конструирование из бумаги, сложенной гармошкой; аппликация «Подснежник», знакомство с ковроткачеством,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плетение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 жгутиков пластилина «Весенний ковер».</a:t>
                      </a:r>
                      <a:endParaRPr lang="ru-RU" sz="12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Чтение художественных произведений: 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 Бианки «Лесные домишки»;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В. Бианки «Мастера без топора», изготовление гнезда из тонких веточек и сухих травинок;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ч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тение рассказа М. Горького «</a:t>
                      </a:r>
                      <a:r>
                        <a:rPr lang="ru-RU" sz="120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Воробьишко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28572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dirty="0"/>
              <a:t>Тематика по неделям . </a:t>
            </a:r>
            <a:r>
              <a:rPr lang="ru-RU" sz="1400" b="1" dirty="0" smtClean="0"/>
              <a:t>АПРЕЛЬ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71406" y="285728"/>
          <a:ext cx="9072594" cy="678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98"/>
                <a:gridCol w="1097523"/>
                <a:gridCol w="7609273"/>
              </a:tblGrid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РАБОТЫ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0587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Камни и их свойства.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</a:t>
                      </a:r>
                      <a:r>
                        <a:rPr lang="ru-RU" sz="1200" i="1" u="sng" baseline="0" dirty="0" smtClean="0"/>
                        <a:t>  и речевой аспект: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 коллекции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камней,беседа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том, зачем человеку камни нужны, как он их использует; знакомство с понятием «чертеж», профессией архитектора.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baseline="0" dirty="0" smtClean="0"/>
                        <a:t>Продуктивная </a:t>
                      </a:r>
                      <a:r>
                        <a:rPr lang="ru-RU" sz="120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экспериментирование со смешением пластилина разных цветов, выкладывание простых изображений из пластилиновых камушков, модульная аппликация «Дом мы строим из камней», рисование на камешках. </a:t>
                      </a:r>
                    </a:p>
                    <a:p>
                      <a:r>
                        <a:rPr lang="ru-RU" sz="1200" i="1" u="sng" baseline="0" dirty="0" smtClean="0"/>
                        <a:t>Чтение художественных произведений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сказка П. Бажова «Серебряное копытце»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сокращении).</a:t>
                      </a:r>
                    </a:p>
                  </a:txBody>
                  <a:tcPr/>
                </a:tc>
              </a:tr>
              <a:tr h="162050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Жизнь людей и природа в горах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карты России, мест, где находятся горы;</a:t>
                      </a:r>
                    </a:p>
                    <a:p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педагога о растительном и животном мире гор, рассматривание национальной одежды, предметов быта жителей Кавказа, иллюстраций, фотографий; чтение рассказа Г. Сладкова «В горах». </a:t>
                      </a:r>
                    </a:p>
                    <a:p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макета горного ландшафта; рисование овечек на фоне гор, выполненных из мятой бумаги в технике обрывной аппликации, коллективная ленточная аппликация «Там - сосны высокие», лепка «Туристы в горах», конструирование по рисунку-чертежу.</a:t>
                      </a:r>
                    </a:p>
                    <a:p>
                      <a:r>
                        <a:rPr lang="ru-RU" sz="1200" i="1" u="sng" dirty="0" smtClean="0"/>
                        <a:t>Чтение художественных произведений: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карачаевская сказка «Приключения охотника», чеченская сказка «Три брата, три облака, три волшебных коня и три дочери», 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обсуждение дагестанской сказки «Храбрый мальчик» </a:t>
                      </a:r>
                    </a:p>
                  </a:txBody>
                  <a:tcPr/>
                </a:tc>
              </a:tr>
              <a:tr h="124182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Телевидение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о том, кто делает телевизионные программы (корреспондент, оператор, редактор); настольная природоведческая игра «Кто живет в воде», ― беседа о том, что умеют делать разные собаки; разыгрывание ситуаций программы «Дог-шоу»  с игрушками.</a:t>
                      </a:r>
                    </a:p>
                    <a:p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конструирование поделок из бросового материала в форме телепрограммы «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Оч.умелые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ручки», аппликативная композиция «Банка варенья для 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Карлсона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«Рыбки в озере»: </a:t>
                      </a:r>
                    </a:p>
                    <a:p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декоративное рисование с элементами аппликации. </a:t>
                      </a:r>
                    </a:p>
                    <a:p>
                      <a:r>
                        <a:rPr lang="ru-RU" sz="1200" i="1" u="sng" dirty="0" smtClean="0"/>
                        <a:t>Чтение художественных произведений</a:t>
                      </a:r>
                      <a:r>
                        <a:rPr lang="ru-RU" sz="1200" i="1" u="sng" baseline="0" dirty="0" smtClean="0"/>
                        <a:t> </a:t>
                      </a:r>
                      <a:r>
                        <a:rPr lang="ru-RU" sz="1200" i="1" u="sng" dirty="0" smtClean="0"/>
                        <a:t>вне занятий: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 Линдгрен «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Карлсон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который живет на крыше, опять прилетел»; 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обсуждение стихотворения Б. </a:t>
                      </a:r>
                      <a:r>
                        <a:rPr lang="ru-RU" sz="1200" i="1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Заходера</a:t>
                      </a:r>
                      <a:r>
                        <a:rPr lang="ru-RU" sz="12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«Кит и кот», игры со словами и рифмами</a:t>
                      </a:r>
                    </a:p>
                  </a:txBody>
                  <a:tcPr/>
                </a:tc>
              </a:tr>
              <a:tr h="135501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Телевидение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u="sng" dirty="0" smtClean="0"/>
                        <a:t>Познавательный и речевой аспект: </a:t>
                      </a:r>
                      <a:r>
                        <a:rPr lang="ru-RU" sz="1200" i="0" u="none" dirty="0" smtClean="0"/>
                        <a:t>Закрепление представлений о признаках весны в игре</a:t>
                      </a:r>
                      <a:r>
                        <a:rPr lang="ru-RU" sz="1200" i="0" u="none" baseline="0" dirty="0" smtClean="0"/>
                        <a:t> «Знатоки» (по типу «Что? Где? Когда?);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праздниках в нашей стране, рассказ воспитателя о татарском народном празднике «Сабантуй», рассматривание традиционной татарской одежды, обуви, изготовление бумажных тюбетеек, слушание стихов татарских поэтов;  беседа о том, что делают журналисты, корреспонденты, чтение небольших газетных заметок, составление устных «заметок».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sng" dirty="0" smtClean="0"/>
                        <a:t>Продуктивная деятельность: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конструирование из бросового материала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«Превращение коробочки», передача в лепке образов спортсменов на состязаниях , создание ленточной аппликативной композиции «Дружные ребята», оформление журнала о жизни детей в детском саду,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рисование картинок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него.</a:t>
                      </a:r>
                      <a:endParaRPr lang="ru-RU" sz="1200" i="0" u="none" dirty="0" smtClean="0"/>
                    </a:p>
                    <a:p>
                      <a:r>
                        <a:rPr lang="ru-RU" sz="1200" i="1" u="sng" dirty="0" smtClean="0"/>
                        <a:t>Чтение художественных произведений: 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 Линдгрен «</a:t>
                      </a:r>
                      <a:r>
                        <a:rPr lang="ru-RU" sz="120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Карлсон</a:t>
                      </a:r>
                      <a:r>
                        <a:rPr lang="ru-RU" sz="12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который живет на крыше, опять прилетел», </a:t>
                      </a:r>
                      <a:r>
                        <a:rPr lang="ru-RU" sz="120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о прочитанных в течение года произведениях.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3423</Words>
  <Application>Microsoft Office PowerPoint</Application>
  <PresentationFormat>Экран (4:3)</PresentationFormat>
  <Paragraphs>398</Paragraphs>
  <Slides>20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Тематическое  планирование образовательного процесса с детьми 5-6  лет (ПООП «Истоки»)</vt:lpstr>
      <vt:lpstr>Возрастные особенности старших дошкольников (5-7 лет)</vt:lpstr>
      <vt:lpstr>Магистральные задачи в работе с детьми старшего дошкольного возраста</vt:lpstr>
      <vt:lpstr>Учебный план  организованных занятий на неделю </vt:lpstr>
      <vt:lpstr>Тематика по неделям . Декабрь</vt:lpstr>
      <vt:lpstr>Тематика по неделям . Январь</vt:lpstr>
      <vt:lpstr>Тематика по неделям . ФЕВРАЛЬ</vt:lpstr>
      <vt:lpstr>Тематика по неделям . МАРТ</vt:lpstr>
      <vt:lpstr>Тематика по неделям . АПРЕЛЬ</vt:lpstr>
      <vt:lpstr>Тематика по неделям . МАЙ</vt:lpstr>
      <vt:lpstr>Особенности работы с детьми 5-6 лет.</vt:lpstr>
      <vt:lpstr>Особенности работы с детьми 5-6 лет.</vt:lpstr>
      <vt:lpstr>Особенности работы с детьми 5-6 лет.</vt:lpstr>
      <vt:lpstr>Взаимодействие с родителями</vt:lpstr>
      <vt:lpstr>Организация развивающей среды</vt:lpstr>
      <vt:lpstr>Слайд 16</vt:lpstr>
      <vt:lpstr>Слайд 17</vt:lpstr>
      <vt:lpstr>Что и как можно изменить в системе комплексно-тематического планирования.</vt:lpstr>
      <vt:lpstr>Для тех, кто не может жить без сетки занятий. Чем можно ее заменить?  Сеткой (графиком) непосредственно образовательной деятельности.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Тематическое  планирование образовательного процесса с детьми 5-6  лет (ПООП «Истоки»)</dc:title>
  <dc:creator>Пользователь Windows</dc:creator>
  <cp:lastModifiedBy>Пользователь Windows</cp:lastModifiedBy>
  <cp:revision>86</cp:revision>
  <dcterms:created xsi:type="dcterms:W3CDTF">2015-11-17T07:34:59Z</dcterms:created>
  <dcterms:modified xsi:type="dcterms:W3CDTF">2015-11-25T04:38:38Z</dcterms:modified>
</cp:coreProperties>
</file>