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7" r:id="rId1"/>
  </p:sldMasterIdLst>
  <p:notesMasterIdLst>
    <p:notesMasterId r:id="rId23"/>
  </p:notesMasterIdLst>
  <p:sldIdLst>
    <p:sldId id="340" r:id="rId2"/>
    <p:sldId id="468" r:id="rId3"/>
    <p:sldId id="504" r:id="rId4"/>
    <p:sldId id="496" r:id="rId5"/>
    <p:sldId id="498" r:id="rId6"/>
    <p:sldId id="497" r:id="rId7"/>
    <p:sldId id="511" r:id="rId8"/>
    <p:sldId id="513" r:id="rId9"/>
    <p:sldId id="514" r:id="rId10"/>
    <p:sldId id="519" r:id="rId11"/>
    <p:sldId id="518" r:id="rId12"/>
    <p:sldId id="520" r:id="rId13"/>
    <p:sldId id="499" r:id="rId14"/>
    <p:sldId id="500" r:id="rId15"/>
    <p:sldId id="501" r:id="rId16"/>
    <p:sldId id="505" r:id="rId17"/>
    <p:sldId id="506" r:id="rId18"/>
    <p:sldId id="507" r:id="rId19"/>
    <p:sldId id="508" r:id="rId20"/>
    <p:sldId id="467" r:id="rId21"/>
    <p:sldId id="441" r:id="rId2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bIL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FFCC99"/>
    <a:srgbClr val="66FF33"/>
    <a:srgbClr val="99FFCC"/>
    <a:srgbClr val="99FF66"/>
    <a:srgbClr val="FFCC66"/>
    <a:srgbClr val="CCFFF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3" autoAdjust="0"/>
    <p:restoredTop sz="94626" autoAdjust="0"/>
  </p:normalViewPr>
  <p:slideViewPr>
    <p:cSldViewPr>
      <p:cViewPr>
        <p:scale>
          <a:sx n="55" d="100"/>
          <a:sy n="55" d="100"/>
        </p:scale>
        <p:origin x="-3198" y="-12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0-20T19:59:12.151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581C15-7871-4347-8F6F-25BC5E6C08F0}" type="datetimeFigureOut">
              <a:rPr lang="ru-RU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080236-4C16-42AA-BD01-7BD7D973BE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716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129D86-44CA-4575-AFBC-D8A34DFAC4D8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C6088-9620-4FE8-A264-777783447C2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43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C5D8A0-0E92-402E-AA89-688EC4F2765D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BFFADD-BF2A-4F63-A306-B42B853E8B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73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9E6B0D-D5D0-46FE-B6A2-AA747A166A03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AE129-0736-42DD-9403-7E274D4CD3A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977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50607-BFE9-44E0-8955-3EBF0ED1621C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B0FFC-7385-491B-8DD0-710D9BBA88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29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128D55-2F74-4616-BA06-F7A2D81163DB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C36EA-06A2-450E-A3A6-FFB8435E97B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079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1235D0-D50D-462C-8A79-324B6F4241B5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07240-CD25-4240-AE07-242DC17B0D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212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B7B333-1446-405D-B663-6348743E1B10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6C19F-36B9-47C3-B315-B49CC86679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64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090936-80F6-483B-BDD0-F7937B9737F1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AABA9-1FFA-4701-90F1-21E55435A70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51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EABA9D-CBF1-4688-A803-9A143520A73D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D5E4F9-81FC-47DA-B768-EC7843BA504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33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0F4AAF-C0DC-4C77-B9BE-E4541DB21E32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BEBC3C-3196-4C04-B41C-55451D57492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25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958CB-5890-4693-BCC6-3DE6A3BA6540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353A2-E96B-4617-8169-BAC1E379BB3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27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61B102-1BD6-4CA6-B3DA-C8A6BE07BB36}" type="datetimeFigureOut">
              <a:rPr lang="ru-RU" smtClean="0"/>
              <a:pPr>
                <a:defRPr/>
              </a:pPr>
              <a:t>16.03.2016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8330DE-03FF-4A6D-AD53-3F163546F31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9841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images.yandex.ru/yandsearch?p=11&amp;text=%D0%BA%D0%B0%D1%80%D1%82%D0%B8%D0%BD%D0%BA%D0%B0%20%D0%BB%D0%BE%D0%B3%D0%BE%D1%82%D0%B8%D0%BF%20%D0%B4%D0%B5%D1%82%D0%B5%D0%B9&amp;pos=333&amp;uinfo=sw-1663-sh-956-fw-1438-fh-598-pd-1&amp;rpt=simage&amp;img_url=http://nattik.ru/wp-content/uploads/2011/03/zvukovoe_loto21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506" y="404664"/>
            <a:ext cx="8208963" cy="64807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ГКУ ЦССВ </a:t>
            </a: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«Юнона»</a:t>
            </a:r>
            <a:br>
              <a:rPr lang="ru-RU" sz="4900" b="1" dirty="0">
                <a:latin typeface="Times New Roman" pitchFamily="18" charset="0"/>
                <a:cs typeface="Times New Roman" pitchFamily="18" charset="0"/>
              </a:rPr>
            </a:br>
            <a:endParaRPr lang="ru-RU" sz="4900" dirty="0"/>
          </a:p>
        </p:txBody>
      </p:sp>
      <p:pic>
        <p:nvPicPr>
          <p:cNvPr id="4" name="Рисунок 3" descr="http://lib3.podelise.ru/tw_files2/urls_25/5/d-4396/4396_html_16ede82d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6840760" cy="40101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95537" y="4869160"/>
            <a:ext cx="85689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РАЗВИТИЕ  ДЕТЕЙ  </a:t>
            </a:r>
            <a:r>
              <a:rPr lang="ru-RU" sz="3200" b="1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С </a:t>
            </a:r>
            <a:r>
              <a:rPr lang="ru-RU" sz="3200" b="1" dirty="0" smtClean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 ОСОБЕННОСТЯМИ ЗДОРОВЬЯ  В РАННЕМ  ВОЗРАСТЕ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5946378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66FFCC"/>
                </a:solidFill>
              </a:rPr>
              <a:t>Панькина</a:t>
            </a:r>
            <a:r>
              <a:rPr lang="ru-RU" b="1" dirty="0" smtClean="0">
                <a:solidFill>
                  <a:srgbClr val="66FFCC"/>
                </a:solidFill>
              </a:rPr>
              <a:t> В.В., </a:t>
            </a:r>
          </a:p>
          <a:p>
            <a:r>
              <a:rPr lang="ru-RU" b="1" dirty="0" smtClean="0">
                <a:solidFill>
                  <a:srgbClr val="66FFCC"/>
                </a:solidFill>
              </a:rPr>
              <a:t>воспитатель</a:t>
            </a:r>
            <a:endParaRPr lang="ru-RU" b="1" dirty="0">
              <a:solidFill>
                <a:srgbClr val="66FFCC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Положительное эмоциональное и речевое общение со взрослыми, в первую очередь с близкими людьми, а затем со всеми, кто принимает участие в воспитательном процессе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074" name="Picture 2" descr="D:\работа\IMGP04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8143932" cy="4383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Обеспечение ребенку возможности осуществить свои двигательные потребности, начиная с первых месяцев жизни. Для этого нужно знать основные возрастные особенности формирования двигательной сферы.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Мои рисунки\Изображение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3357586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Обязательное включение активной деятельности ребенка при обучении навыкам и умениям, расширении его познавательной деятельности.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098" name="Picture 2" descr="D:\работа\IMGP05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842968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Показатели нервно-психического развития (НПР) детей 1 года 3 мес. до 4 лет</a:t>
            </a:r>
            <a:br>
              <a:rPr lang="ru-RU" sz="3200" dirty="0" smtClean="0"/>
            </a:br>
            <a:r>
              <a:rPr lang="ru-RU" sz="3200" dirty="0" smtClean="0"/>
              <a:t>разработано Н.М. </a:t>
            </a:r>
            <a:r>
              <a:rPr lang="ru-RU" sz="3200" dirty="0" err="1" smtClean="0"/>
              <a:t>Аксариной</a:t>
            </a:r>
            <a:r>
              <a:rPr lang="ru-RU" sz="3200" dirty="0" smtClean="0"/>
              <a:t>, Г.В. </a:t>
            </a:r>
            <a:r>
              <a:rPr lang="ru-RU" sz="3200" dirty="0" err="1" smtClean="0"/>
              <a:t>Пантюхиной</a:t>
            </a:r>
            <a:r>
              <a:rPr lang="ru-RU" sz="3200" dirty="0" smtClean="0"/>
              <a:t>, К.Л. </a:t>
            </a:r>
            <a:r>
              <a:rPr lang="ru-RU" sz="3200" smtClean="0"/>
              <a:t>Печорой</a:t>
            </a:r>
            <a:endParaRPr lang="ru-RU" sz="3200" dirty="0"/>
          </a:p>
        </p:txBody>
      </p:sp>
      <p:pic>
        <p:nvPicPr>
          <p:cNvPr id="1026" name="Picture 2" descr="D:\работа\Тропарёво\IMG_84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928802"/>
            <a:ext cx="678894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FFCC"/>
                </a:solidFill>
              </a:rPr>
              <a:t>ЛИНИИ   </a:t>
            </a:r>
            <a:r>
              <a:rPr lang="ru-RU" sz="3200" b="1" dirty="0" smtClean="0">
                <a:solidFill>
                  <a:srgbClr val="66FFCC"/>
                </a:solidFill>
              </a:rPr>
              <a:t>РАЗВИТИЯ:</a:t>
            </a:r>
            <a:endParaRPr lang="ru-RU" sz="3200" b="1" dirty="0">
              <a:solidFill>
                <a:srgbClr val="66FF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Понимание речи</a:t>
            </a:r>
          </a:p>
          <a:p>
            <a:r>
              <a:rPr lang="ru-RU" dirty="0" smtClean="0"/>
              <a:t>Развитие познавательной </a:t>
            </a:r>
          </a:p>
          <a:p>
            <a:pPr>
              <a:buNone/>
            </a:pPr>
            <a:r>
              <a:rPr lang="ru-RU" dirty="0" smtClean="0"/>
              <a:t>     сферы (путем проб и ошибок)</a:t>
            </a:r>
          </a:p>
          <a:p>
            <a:r>
              <a:rPr lang="ru-RU" dirty="0" smtClean="0"/>
              <a:t>Активная речь</a:t>
            </a:r>
          </a:p>
          <a:p>
            <a:r>
              <a:rPr lang="ru-RU" dirty="0" smtClean="0"/>
              <a:t>Игра и действие с предметами</a:t>
            </a:r>
          </a:p>
          <a:p>
            <a:r>
              <a:rPr lang="ru-RU" dirty="0" smtClean="0"/>
              <a:t>Движение</a:t>
            </a:r>
          </a:p>
          <a:p>
            <a:r>
              <a:rPr lang="ru-RU" dirty="0" smtClean="0"/>
              <a:t>Навык</a:t>
            </a:r>
          </a:p>
          <a:p>
            <a:r>
              <a:rPr lang="ru-RU" dirty="0" smtClean="0"/>
              <a:t>Конструктивная деятельность</a:t>
            </a:r>
          </a:p>
          <a:p>
            <a:r>
              <a:rPr lang="ru-RU" dirty="0" smtClean="0"/>
              <a:t>Изобразительная деятельность</a:t>
            </a:r>
          </a:p>
          <a:p>
            <a:r>
              <a:rPr lang="ru-RU" dirty="0" smtClean="0"/>
              <a:t>Социальное развитие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FFCC"/>
                </a:solidFill>
              </a:rPr>
              <a:t>ДЛЯ ЧЕГО НУЖНА ДИАГНОСТИКА?</a:t>
            </a:r>
            <a:endParaRPr lang="ru-RU" sz="3200" b="1" dirty="0">
              <a:solidFill>
                <a:srgbClr val="66FF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Задача педагогов, воспитывающих ребенка, заключается в том, чтобы, опираясь на возможности малыша, развивать его при активном участии его самого. Необходима ранняя и своевременная диагностика, </a:t>
            </a:r>
            <a:r>
              <a:rPr lang="ru-RU" dirty="0" smtClean="0"/>
              <a:t>определяющая актуальную зону и зону  </a:t>
            </a:r>
            <a:r>
              <a:rPr lang="ru-RU" dirty="0" smtClean="0"/>
              <a:t>его </a:t>
            </a:r>
            <a:r>
              <a:rPr lang="ru-RU" dirty="0" err="1" smtClean="0"/>
              <a:t>ближайщего</a:t>
            </a:r>
            <a:r>
              <a:rPr lang="ru-RU" dirty="0" smtClean="0"/>
              <a:t> развития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FFCC"/>
                </a:solidFill>
              </a:rPr>
              <a:t>У </a:t>
            </a:r>
            <a:r>
              <a:rPr lang="ru-RU" sz="3200" b="1" dirty="0" smtClean="0">
                <a:solidFill>
                  <a:srgbClr val="66FFCC"/>
                </a:solidFill>
              </a:rPr>
              <a:t>педагогов </a:t>
            </a:r>
            <a:r>
              <a:rPr lang="ru-RU" sz="3200" b="1" dirty="0" smtClean="0">
                <a:solidFill>
                  <a:srgbClr val="66FFCC"/>
                </a:solidFill>
              </a:rPr>
              <a:t> есть </a:t>
            </a:r>
            <a:r>
              <a:rPr lang="ru-RU" sz="3200" b="1" dirty="0" smtClean="0">
                <a:solidFill>
                  <a:srgbClr val="66FFCC"/>
                </a:solidFill>
              </a:rPr>
              <a:t>три мощных средства, </a:t>
            </a:r>
            <a:r>
              <a:rPr lang="ru-RU" sz="3200" b="1" dirty="0" smtClean="0">
                <a:solidFill>
                  <a:srgbClr val="66FFCC"/>
                </a:solidFill>
              </a:rPr>
              <a:t>позволяющих  все  </a:t>
            </a:r>
            <a:r>
              <a:rPr lang="ru-RU" sz="3200" b="1" dirty="0" smtClean="0">
                <a:solidFill>
                  <a:srgbClr val="66FFCC"/>
                </a:solidFill>
              </a:rPr>
              <a:t>сделать «как раз»:</a:t>
            </a:r>
            <a:endParaRPr lang="ru-RU" sz="3200" b="1" dirty="0">
              <a:solidFill>
                <a:srgbClr val="66FF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Знание </a:t>
            </a:r>
            <a:r>
              <a:rPr lang="ru-RU" dirty="0" err="1" smtClean="0"/>
              <a:t>сензитивных</a:t>
            </a:r>
            <a:r>
              <a:rPr lang="ru-RU" dirty="0" smtClean="0"/>
              <a:t> периодов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Знание о том, как создать среду, способную удовлетворить каждый </a:t>
            </a:r>
            <a:r>
              <a:rPr lang="ru-RU" dirty="0" err="1" smtClean="0"/>
              <a:t>сензитивный</a:t>
            </a:r>
            <a:r>
              <a:rPr lang="ru-RU" dirty="0" smtClean="0"/>
              <a:t> период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Умение наблюдать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66FFCC"/>
                </a:solidFill>
              </a:rPr>
              <a:t>Сензитивные</a:t>
            </a:r>
            <a:r>
              <a:rPr lang="ru-RU" sz="3200" b="1" dirty="0" smtClean="0">
                <a:solidFill>
                  <a:srgbClr val="66FFCC"/>
                </a:solidFill>
              </a:rPr>
              <a:t>  периоды</a:t>
            </a:r>
            <a:endParaRPr lang="ru-RU" sz="3200" b="1" dirty="0">
              <a:solidFill>
                <a:srgbClr val="66FF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Развитие речи (0-6 лет)</a:t>
            </a:r>
          </a:p>
          <a:p>
            <a:r>
              <a:rPr lang="ru-RU" dirty="0" smtClean="0"/>
              <a:t>Восприятие порядка (0-3 года)</a:t>
            </a:r>
          </a:p>
          <a:p>
            <a:r>
              <a:rPr lang="ru-RU" dirty="0" smtClean="0"/>
              <a:t>Сенсорное развития (0-5.5 лет)</a:t>
            </a:r>
          </a:p>
          <a:p>
            <a:r>
              <a:rPr lang="ru-RU" dirty="0" smtClean="0"/>
              <a:t>Восприятие маленьких предметов (1.5-2.5 года)</a:t>
            </a:r>
          </a:p>
          <a:p>
            <a:r>
              <a:rPr lang="ru-RU" dirty="0" smtClean="0"/>
              <a:t>Развитие движений и действий (1-4 года)</a:t>
            </a:r>
          </a:p>
          <a:p>
            <a:r>
              <a:rPr lang="ru-RU" dirty="0" smtClean="0"/>
              <a:t>Развитие социальных навыков(2.5-6 лет)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CC99"/>
                </a:solidFill>
              </a:rPr>
              <a:t>Какой </a:t>
            </a:r>
            <a:r>
              <a:rPr lang="ru-RU" sz="3200" b="1" dirty="0" smtClean="0">
                <a:solidFill>
                  <a:srgbClr val="FFCC99"/>
                </a:solidFill>
              </a:rPr>
              <a:t> можно  подвести  итог  </a:t>
            </a:r>
            <a:r>
              <a:rPr lang="ru-RU" sz="3200" b="1" dirty="0" smtClean="0">
                <a:solidFill>
                  <a:srgbClr val="FFCC99"/>
                </a:solidFill>
              </a:rPr>
              <a:t>всему </a:t>
            </a:r>
            <a:r>
              <a:rPr lang="ru-RU" sz="3200" b="1" dirty="0" smtClean="0">
                <a:solidFill>
                  <a:srgbClr val="FFCC99"/>
                </a:solidFill>
              </a:rPr>
              <a:t> </a:t>
            </a:r>
            <a:br>
              <a:rPr lang="ru-RU" sz="3200" b="1" dirty="0" smtClean="0">
                <a:solidFill>
                  <a:srgbClr val="FFCC99"/>
                </a:solidFill>
              </a:rPr>
            </a:br>
            <a:r>
              <a:rPr lang="ru-RU" sz="3200" b="1" dirty="0" smtClean="0">
                <a:solidFill>
                  <a:srgbClr val="FFCC99"/>
                </a:solidFill>
              </a:rPr>
              <a:t>вышесказанному</a:t>
            </a:r>
            <a:r>
              <a:rPr lang="ru-RU" sz="3200" b="1" dirty="0" smtClean="0">
                <a:solidFill>
                  <a:srgbClr val="FFCC99"/>
                </a:solidFill>
              </a:rPr>
              <a:t>?</a:t>
            </a:r>
            <a:endParaRPr lang="ru-RU" sz="3200" b="1" dirty="0">
              <a:solidFill>
                <a:srgbClr val="FFCC99"/>
              </a:solidFill>
            </a:endParaRPr>
          </a:p>
        </p:txBody>
      </p:sp>
      <p:pic>
        <p:nvPicPr>
          <p:cNvPr id="2050" name="Picture 2" descr="D:\работа\IMGP04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00200"/>
            <a:ext cx="7786742" cy="4972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FFCC"/>
                </a:solidFill>
              </a:rPr>
              <a:t>Это время качественного скачка в развитии ребенка в одной или нескольких, связанных друг с другом </a:t>
            </a:r>
            <a:r>
              <a:rPr lang="ru-RU" sz="3200" b="1" dirty="0" smtClean="0">
                <a:solidFill>
                  <a:srgbClr val="66FFCC"/>
                </a:solidFill>
              </a:rPr>
              <a:t>областях</a:t>
            </a:r>
            <a:endParaRPr lang="ru-RU" sz="3200" b="1" dirty="0">
              <a:solidFill>
                <a:srgbClr val="66FF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Если мы в нужный момент, в подходящий </a:t>
            </a:r>
            <a:r>
              <a:rPr lang="ru-RU" dirty="0" err="1" smtClean="0"/>
              <a:t>сензитивный</a:t>
            </a:r>
            <a:r>
              <a:rPr lang="ru-RU" dirty="0" smtClean="0"/>
              <a:t> </a:t>
            </a:r>
            <a:r>
              <a:rPr lang="ru-RU" dirty="0" smtClean="0"/>
              <a:t>период,  </a:t>
            </a:r>
            <a:r>
              <a:rPr lang="ru-RU" dirty="0" smtClean="0"/>
              <a:t>дадим ребенку необходимую информацию, то он усвоит ее в 10-15 раз лучше, </a:t>
            </a:r>
            <a:r>
              <a:rPr lang="ru-RU" dirty="0" smtClean="0"/>
              <a:t>чем,  </a:t>
            </a:r>
            <a:r>
              <a:rPr lang="ru-RU" dirty="0" smtClean="0"/>
              <a:t>если мы ошибемся  с периодом. Вот в чем ценность этих </a:t>
            </a:r>
            <a:r>
              <a:rPr lang="ru-RU" dirty="0" smtClean="0"/>
              <a:t>периодов - </a:t>
            </a:r>
            <a:r>
              <a:rPr lang="ru-RU" dirty="0" smtClean="0"/>
              <a:t>наилучшее </a:t>
            </a:r>
            <a:r>
              <a:rPr lang="ru-RU" dirty="0" smtClean="0"/>
              <a:t> время  восприятия </a:t>
            </a:r>
            <a:r>
              <a:rPr lang="ru-RU" dirty="0" smtClean="0"/>
              <a:t>информации и </a:t>
            </a:r>
            <a:r>
              <a:rPr lang="ru-RU" dirty="0" smtClean="0"/>
              <a:t>привития навыков.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99FFCC"/>
                </a:solidFill>
                <a:latin typeface="Times New Roman" pitchFamily="18" charset="0"/>
                <a:cs typeface="Times New Roman" pitchFamily="18" charset="0"/>
              </a:rPr>
              <a:t>Используемые программы:</a:t>
            </a:r>
            <a:endParaRPr lang="ru-RU" sz="4000" dirty="0">
              <a:solidFill>
                <a:srgbClr val="99FF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Воспитание и обучение детей раннего возраста в доме ребенка под ред.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Р.В.Ямпольской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Э.Л.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Фрухт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1987 г.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Современные технологии реабилитации. Под. ред.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Лильина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Е.Т.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Программу воспитание и обучение детей  в детском саду под ред.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М.А.Васильевой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В.В. Гербовой,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Т.С.Комаровой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2005г. 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Программу ранней помощи детям с отклонениями в развитии «Маленькие ступеньки» 2001г.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Программа коррекционно-развивающей работы в младшей логопедической группе детского сада.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Нищева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Н.В., С-Петербург, 2007г.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Семейно-центрированная модель ранней помощи детям с с-мом Дауна.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Под.ред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Жияновой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П.Л.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«Каролина» для детей младшего возраста с особыми потребностями 2005г.</a:t>
            </a:r>
          </a:p>
          <a:p>
            <a:pPr>
              <a:buFont typeface="Wingdings 2"/>
              <a:buChar char=""/>
              <a:defRPr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Лекотека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 под ред.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Казьмина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А.М., Петрусенко Е.А., Перминова Г.А., Чугунова А.И.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3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836712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66FFCC"/>
                </a:solidFill>
                <a:latin typeface="Times New Roman" pitchFamily="18" charset="0"/>
                <a:cs typeface="Times New Roman" pitchFamily="18" charset="0"/>
              </a:rPr>
              <a:t>Схема организации работы</a:t>
            </a:r>
            <a:endParaRPr lang="ru-RU" sz="4000" b="1" dirty="0">
              <a:solidFill>
                <a:srgbClr val="66FFCC"/>
              </a:solidFill>
            </a:endParaRPr>
          </a:p>
        </p:txBody>
      </p:sp>
      <p:pic>
        <p:nvPicPr>
          <p:cNvPr id="4" name="Picture 2" descr="C:\Users\Юлия\Documents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2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65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01625" y="0"/>
            <a:ext cx="8662988" cy="1628775"/>
          </a:xfrm>
        </p:spPr>
        <p:txBody>
          <a:bodyPr/>
          <a:lstStyle/>
          <a:p>
            <a:pPr eaLnBrk="1" hangingPunct="1"/>
            <a:r>
              <a:rPr lang="ru-RU" altLang="ru-RU" sz="4800" b="1" i="1" dirty="0" smtClean="0">
                <a:solidFill>
                  <a:srgbClr val="66FFCC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6146" name="Picture 2" descr="C:\Users\tbIL\Desktop\Дом Ребенка\2013-10-24 10.56.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5"/>
            <a:ext cx="7416824" cy="477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69818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66FF33"/>
                </a:solidFill>
              </a:rPr>
              <a:t>Ранний возраст- начальный этап  физического, психического и социального развития личности </a:t>
            </a:r>
            <a:r>
              <a:rPr lang="ru-RU" sz="3200" dirty="0" smtClean="0">
                <a:solidFill>
                  <a:srgbClr val="66FF33"/>
                </a:solidFill>
              </a:rPr>
              <a:t>ребенка</a:t>
            </a:r>
            <a:endParaRPr lang="ru-RU" sz="3200" dirty="0">
              <a:solidFill>
                <a:srgbClr val="66FF33"/>
              </a:solidFill>
            </a:endParaRPr>
          </a:p>
        </p:txBody>
      </p:sp>
      <p:pic>
        <p:nvPicPr>
          <p:cNvPr id="1026" name="Picture 2" descr="D:\работа\IMGP04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1497" y="1600200"/>
            <a:ext cx="676100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Существуют две генетически запрограммированные программы развития, которые реализуются в совокупности, но меняют свое доминантное значение в определенные периоды развития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БИОЛОГИЧЕСКАЯ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     СОЦИАЛЬНАЯ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907704" y="27809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796136" y="29249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Существуют выраженные особенности развития, характерные для первых трех лет жизни ребенка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Очень быстрый темп развития по всем линиям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Очень четко проявляется взаимосвязь между показателями физического развития, психики и состояния здоровья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Формируются и закрепляются социальные связи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овая папка\IMGP3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795310" cy="6279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ОБЪЕКТИВНЫЕ ФАКТОРЫ</a:t>
            </a: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Состояние здоровья ребенка еще до его поступления в учреждение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Стереотип обстановки в группе, большое количество различных взрослых, обслуживающих ребенка, сверстников и т.д.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Субъективные факторы</a:t>
            </a:r>
          </a:p>
          <a:p>
            <a:pPr algn="just">
              <a:buNone/>
            </a:pPr>
            <a:endParaRPr lang="ru-RU" dirty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Отношение           </a:t>
            </a:r>
            <a:r>
              <a:rPr lang="ru-RU" sz="2000" dirty="0" smtClean="0">
                <a:solidFill>
                  <a:srgbClr val="002060"/>
                </a:solidFill>
              </a:rPr>
              <a:t>     Знания</a:t>
            </a:r>
            <a:r>
              <a:rPr lang="ru-RU" sz="2000" dirty="0" smtClean="0">
                <a:solidFill>
                  <a:srgbClr val="002060"/>
                </a:solidFill>
              </a:rPr>
              <a:t>,                                         Любовь к детям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персонала             </a:t>
            </a:r>
            <a:r>
              <a:rPr lang="ru-RU" sz="2000" dirty="0" smtClean="0">
                <a:solidFill>
                  <a:srgbClr val="002060"/>
                </a:solidFill>
              </a:rPr>
              <a:t>     целенаправленно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к своей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</a:t>
            </a:r>
            <a:r>
              <a:rPr lang="ru-RU" sz="2000" dirty="0" smtClean="0">
                <a:solidFill>
                  <a:srgbClr val="002060"/>
                </a:solidFill>
              </a:rPr>
              <a:t>примененные 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Работе 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к </a:t>
            </a:r>
            <a:r>
              <a:rPr lang="ru-RU" sz="2000" dirty="0" smtClean="0">
                <a:solidFill>
                  <a:srgbClr val="002060"/>
                </a:solidFill>
              </a:rPr>
              <a:t>воспитанию ребенка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</a:t>
            </a: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 smtClean="0">
                <a:solidFill>
                  <a:srgbClr val="002060"/>
                </a:solidFill>
              </a:rPr>
              <a:t>данных условиях</a:t>
            </a:r>
            <a:endParaRPr lang="ru-RU" dirty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87624" y="1700808"/>
            <a:ext cx="484632" cy="13384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760488" y="1671104"/>
            <a:ext cx="484632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6300192" y="1671104"/>
            <a:ext cx="48463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6096739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6700" dirty="0" smtClean="0">
                <a:solidFill>
                  <a:srgbClr val="002060"/>
                </a:solidFill>
              </a:rPr>
              <a:t>Воспитание ребенка играет большую роль  в его морфофункциональном развитии и формировании здоровья. В этом процессе наиболее существенны следующие моменты:</a:t>
            </a:r>
            <a:endParaRPr lang="ru-RU" sz="67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2409</TotalTime>
  <Words>560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ГКУ ЦССВ «Юнона» </vt:lpstr>
      <vt:lpstr>Используемые программы:</vt:lpstr>
      <vt:lpstr>Ранний возраст- начальный этап  физического, психического и социального развития личности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Положительное эмоциональное и речевое общение со взрослыми, в первую очередь с близкими людьми, а затем со всеми, кто принимает участие в воспитательном процессе </vt:lpstr>
      <vt:lpstr>Презентация PowerPoint</vt:lpstr>
      <vt:lpstr> Обязательное включение активной деятельности ребенка при обучении навыкам и умениям, расширении его познавательной деятельности. </vt:lpstr>
      <vt:lpstr>Показатели нервно-психического развития (НПР) детей 1 года 3 мес. до 4 лет разработано Н.М. Аксариной, Г.В. Пантюхиной, К.Л. Печорой</vt:lpstr>
      <vt:lpstr>ЛИНИИ   РАЗВИТИЯ:</vt:lpstr>
      <vt:lpstr>ДЛЯ ЧЕГО НУЖНА ДИАГНОСТИКА?</vt:lpstr>
      <vt:lpstr>У педагогов  есть три мощных средства, позволяющих  все  сделать «как раз»:</vt:lpstr>
      <vt:lpstr>Сензитивные  периоды</vt:lpstr>
      <vt:lpstr>Какой  можно  подвести  итог  всему   вышесказанному?</vt:lpstr>
      <vt:lpstr>Это время качественного скачка в развитии ребенка в одной или нескольких, связанных друг с другом областях</vt:lpstr>
      <vt:lpstr>Схема организации работы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so6</cp:lastModifiedBy>
  <cp:revision>223</cp:revision>
  <cp:lastPrinted>2016-01-04T17:40:20Z</cp:lastPrinted>
  <dcterms:created xsi:type="dcterms:W3CDTF">2015-09-08T08:46:55Z</dcterms:created>
  <dcterms:modified xsi:type="dcterms:W3CDTF">2016-03-16T12:31:58Z</dcterms:modified>
</cp:coreProperties>
</file>