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75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6" r:id="rId17"/>
    <p:sldId id="271" r:id="rId18"/>
    <p:sldId id="272" r:id="rId19"/>
    <p:sldId id="273" r:id="rId20"/>
    <p:sldId id="274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perVisor" initials="S" lastIdx="0" clrIdx="0">
    <p:extLst>
      <p:ext uri="{19B8F6BF-5375-455C-9EA6-DF929625EA0E}">
        <p15:presenceInfo xmlns:p15="http://schemas.microsoft.com/office/powerpoint/2012/main" userId="SuperVis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7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89" autoAdjust="0"/>
  </p:normalViewPr>
  <p:slideViewPr>
    <p:cSldViewPr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D36B3-EFC4-41C1-8814-2B207427809D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4AA4-9019-4CD0-86F9-CA7AD69D4D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D36B3-EFC4-41C1-8814-2B207427809D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4AA4-9019-4CD0-86F9-CA7AD69D4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D36B3-EFC4-41C1-8814-2B207427809D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4AA4-9019-4CD0-86F9-CA7AD69D4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D36B3-EFC4-41C1-8814-2B207427809D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4AA4-9019-4CD0-86F9-CA7AD69D4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D36B3-EFC4-41C1-8814-2B207427809D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4AA4-9019-4CD0-86F9-CA7AD69D4D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D36B3-EFC4-41C1-8814-2B207427809D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4AA4-9019-4CD0-86F9-CA7AD69D4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D36B3-EFC4-41C1-8814-2B207427809D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4AA4-9019-4CD0-86F9-CA7AD69D4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D36B3-EFC4-41C1-8814-2B207427809D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4AA4-9019-4CD0-86F9-CA7AD69D4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D36B3-EFC4-41C1-8814-2B207427809D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4AA4-9019-4CD0-86F9-CA7AD69D4D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D36B3-EFC4-41C1-8814-2B207427809D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4AA4-9019-4CD0-86F9-CA7AD69D4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D36B3-EFC4-41C1-8814-2B207427809D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4AA4-9019-4CD0-86F9-CA7AD69D4D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C3D36B3-EFC4-41C1-8814-2B207427809D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324AA4-9019-4CD0-86F9-CA7AD69D4D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45312"/>
            <a:ext cx="7406640" cy="17117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Организация игровой самостоятельной деятельности детей (2-3 год)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9" y="2996952"/>
            <a:ext cx="3888432" cy="2592288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Печора Ксения </a:t>
            </a:r>
            <a:r>
              <a:rPr lang="ru-RU" dirty="0" err="1" smtClean="0"/>
              <a:t>Люциановна</a:t>
            </a:r>
            <a:endParaRPr lang="ru-RU" dirty="0" smtClean="0"/>
          </a:p>
          <a:p>
            <a:pPr algn="r"/>
            <a:r>
              <a:rPr lang="ru-RU" dirty="0" smtClean="0"/>
              <a:t>Кандидат педагогических наук</a:t>
            </a:r>
          </a:p>
          <a:p>
            <a:pPr algn="r"/>
            <a:r>
              <a:rPr lang="ru-RU" dirty="0" smtClean="0"/>
              <a:t>Профессор медицинской педагогики и психологии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2276872"/>
            <a:ext cx="489694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7498080" cy="2520280"/>
          </a:xfrm>
        </p:spPr>
        <p:txBody>
          <a:bodyPr>
            <a:normAutofit fontScale="90000"/>
          </a:bodyPr>
          <a:lstStyle/>
          <a:p>
            <a:r>
              <a:rPr lang="ru-RU" sz="4400" b="1" dirty="0"/>
              <a:t>Роль воспитателя в организации игровой самостоятельной деятельности детей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5178152" cy="304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206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04664"/>
            <a:ext cx="7890080" cy="147714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4400" dirty="0" smtClean="0"/>
              <a:t>1) Организация игровой среды</a:t>
            </a:r>
            <a:endParaRPr lang="ru-RU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504" y="1484784"/>
            <a:ext cx="709307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212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2) Виды общений воспитателя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53796" indent="-571500">
              <a:buAutoNum type="romanUcPeriod"/>
            </a:pPr>
            <a:r>
              <a:rPr lang="ru-RU" b="1" dirty="0" smtClean="0">
                <a:solidFill>
                  <a:srgbClr val="C00000"/>
                </a:solidFill>
              </a:rPr>
              <a:t>Руководство игрой и другими видами деятельности</a:t>
            </a:r>
            <a:r>
              <a:rPr lang="ru-RU" dirty="0" smtClean="0"/>
              <a:t> (67,5%)</a:t>
            </a:r>
          </a:p>
          <a:p>
            <a:pPr marL="870966" lvl="1" indent="-514350">
              <a:buAutoNum type="arabicPeriod"/>
            </a:pPr>
            <a:r>
              <a:rPr lang="ru-RU" dirty="0" smtClean="0"/>
              <a:t>Направляет на игру и другие виды деятельности</a:t>
            </a:r>
          </a:p>
          <a:p>
            <a:pPr marL="870966" lvl="1" indent="-514350">
              <a:buAutoNum type="arabicPeriod"/>
            </a:pPr>
            <a:r>
              <a:rPr lang="ru-RU" dirty="0" smtClean="0"/>
              <a:t>Обучает</a:t>
            </a:r>
          </a:p>
          <a:p>
            <a:pPr marL="870966" lvl="1" indent="-514350">
              <a:buAutoNum type="arabicPeriod"/>
            </a:pPr>
            <a:r>
              <a:rPr lang="ru-RU" dirty="0" smtClean="0"/>
              <a:t>Переключает</a:t>
            </a:r>
          </a:p>
          <a:p>
            <a:pPr marL="870966" lvl="1" indent="-514350">
              <a:buAutoNum type="arabicPeriod"/>
            </a:pPr>
            <a:r>
              <a:rPr lang="ru-RU" dirty="0" smtClean="0"/>
              <a:t>Совместно играет</a:t>
            </a:r>
          </a:p>
          <a:p>
            <a:pPr marL="870966" lvl="1" indent="-514350">
              <a:buAutoNum type="arabicPeriod"/>
            </a:pPr>
            <a:r>
              <a:rPr lang="ru-RU" dirty="0" smtClean="0"/>
              <a:t>Поддерживает </a:t>
            </a:r>
          </a:p>
          <a:p>
            <a:pPr marL="870966" lvl="1" indent="-514350">
              <a:buAutoNum type="arabicPeriod"/>
            </a:pPr>
            <a:r>
              <a:rPr lang="ru-RU" dirty="0" smtClean="0"/>
              <a:t>Поощряет </a:t>
            </a:r>
          </a:p>
          <a:p>
            <a:pPr marL="870966" lvl="1" indent="-514350">
              <a:buAutoNum type="arabicPeriod"/>
            </a:pPr>
            <a:r>
              <a:rPr lang="ru-RU" dirty="0" smtClean="0"/>
              <a:t>Речевая констатация</a:t>
            </a:r>
          </a:p>
          <a:p>
            <a:pPr marL="870966" lvl="1" indent="-514350">
              <a:buAutoNum type="arabicPeriod"/>
            </a:pPr>
            <a:r>
              <a:rPr lang="ru-RU" dirty="0" smtClean="0"/>
              <a:t>Усложняет </a:t>
            </a:r>
          </a:p>
          <a:p>
            <a:pPr marL="870966" lvl="1" indent="-514350">
              <a:buAutoNum type="arabicPeriod"/>
            </a:pPr>
            <a:r>
              <a:rPr lang="ru-RU" dirty="0" smtClean="0"/>
              <a:t>Продлевает </a:t>
            </a:r>
          </a:p>
          <a:p>
            <a:pPr marL="870966" lvl="1" indent="-514350">
              <a:buAutoNum type="arabicPeriod"/>
            </a:pPr>
            <a:r>
              <a:rPr lang="ru-RU" dirty="0" smtClean="0"/>
              <a:t>Оценивает действия</a:t>
            </a:r>
          </a:p>
          <a:p>
            <a:pPr marL="870966" lvl="1" indent="-514350">
              <a:buAutoNum type="arabicPeriod"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89040"/>
            <a:ext cx="274627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24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2) Виды общений воспитателя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II. </a:t>
            </a:r>
            <a:r>
              <a:rPr lang="ru-RU" b="1" dirty="0" smtClean="0">
                <a:solidFill>
                  <a:srgbClr val="C00000"/>
                </a:solidFill>
              </a:rPr>
              <a:t>Формирование личности ребёнка </a:t>
            </a:r>
            <a:r>
              <a:rPr lang="ru-RU" dirty="0" smtClean="0"/>
              <a:t>(23%)</a:t>
            </a:r>
          </a:p>
          <a:p>
            <a:pPr marL="870966" lvl="1" indent="-514350">
              <a:buAutoNum type="arabicPeriod"/>
            </a:pPr>
            <a:r>
              <a:rPr lang="ru-RU" dirty="0" smtClean="0"/>
              <a:t>Формирование инициативности </a:t>
            </a:r>
          </a:p>
          <a:p>
            <a:pPr marL="870966" lvl="1" indent="-514350">
              <a:buAutoNum type="arabicPeriod"/>
            </a:pPr>
            <a:r>
              <a:rPr lang="ru-RU" dirty="0" smtClean="0"/>
              <a:t>Формирует взаимоотношения между детьми ()</a:t>
            </a:r>
          </a:p>
          <a:p>
            <a:pPr marL="870966" lvl="1" indent="-514350">
              <a:buAutoNum type="arabicPeriod"/>
            </a:pPr>
            <a:r>
              <a:rPr lang="ru-RU" dirty="0" smtClean="0"/>
              <a:t>Формирует умение доводить начатое до конца ()</a:t>
            </a:r>
          </a:p>
          <a:p>
            <a:pPr marL="870966" lvl="1" indent="-514350">
              <a:buAutoNum type="arabicPeriod"/>
            </a:pPr>
            <a:r>
              <a:rPr lang="ru-RU" dirty="0" smtClean="0"/>
              <a:t>Формирует правила поведения</a:t>
            </a:r>
          </a:p>
          <a:p>
            <a:pPr marL="870966" lvl="1" indent="-514350">
              <a:buAutoNum type="arabicPeriod"/>
            </a:pPr>
            <a:r>
              <a:rPr lang="ru-RU" dirty="0" smtClean="0"/>
              <a:t>Удовлетворяет просьбу ребёнка</a:t>
            </a:r>
          </a:p>
        </p:txBody>
      </p:sp>
    </p:spTree>
    <p:extLst>
      <p:ext uri="{BB962C8B-B14F-4D97-AF65-F5344CB8AC3E}">
        <p14:creationId xmlns:p14="http://schemas.microsoft.com/office/powerpoint/2010/main" val="3500591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2) Виды общений воспитателя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III. </a:t>
            </a:r>
            <a:r>
              <a:rPr lang="ru-RU" b="1" dirty="0" smtClean="0">
                <a:solidFill>
                  <a:srgbClr val="C00000"/>
                </a:solidFill>
              </a:rPr>
              <a:t>Поддержание положительного эмоционального состояния </a:t>
            </a:r>
            <a:r>
              <a:rPr lang="ru-RU" dirty="0" smtClean="0"/>
              <a:t>(5,6%)</a:t>
            </a:r>
          </a:p>
          <a:p>
            <a:pPr marL="870966" lvl="1" indent="-514350">
              <a:buAutoNum type="arabicPeriod"/>
            </a:pPr>
            <a:r>
              <a:rPr lang="ru-RU" dirty="0" smtClean="0"/>
              <a:t>Поддерживает эмоциональное состояние</a:t>
            </a:r>
          </a:p>
          <a:p>
            <a:pPr marL="870966" lvl="1" indent="-514350">
              <a:buAutoNum type="arabicPeriod"/>
            </a:pPr>
            <a:r>
              <a:rPr lang="ru-RU" dirty="0" smtClean="0"/>
              <a:t>Совместные переживания</a:t>
            </a:r>
          </a:p>
          <a:p>
            <a:pPr marL="870966" lvl="1" indent="-514350">
              <a:buAutoNum type="arabicPeriod"/>
            </a:pPr>
            <a:r>
              <a:rPr lang="ru-RU" dirty="0" smtClean="0"/>
              <a:t>Развлекает детей</a:t>
            </a:r>
            <a:endParaRPr lang="ru-RU" dirty="0"/>
          </a:p>
          <a:p>
            <a:pPr marL="356616" lvl="1" indent="0">
              <a:buNone/>
            </a:pPr>
            <a:endParaRPr lang="ru-RU" sz="3200" b="1" dirty="0">
              <a:solidFill>
                <a:srgbClr val="C00000"/>
              </a:solidFill>
            </a:endParaRPr>
          </a:p>
          <a:p>
            <a:pPr marL="356616" lvl="1" indent="0"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IV. </a:t>
            </a:r>
            <a:r>
              <a:rPr lang="ru-RU" sz="3200" b="1" dirty="0" smtClean="0">
                <a:solidFill>
                  <a:srgbClr val="C00000"/>
                </a:solidFill>
              </a:rPr>
              <a:t>Стимуляция речевой активности </a:t>
            </a:r>
            <a:r>
              <a:rPr lang="ru-RU" sz="3200" dirty="0" smtClean="0"/>
              <a:t>(3,9%)</a:t>
            </a:r>
          </a:p>
        </p:txBody>
      </p:sp>
    </p:spTree>
    <p:extLst>
      <p:ext uri="{BB962C8B-B14F-4D97-AF65-F5344CB8AC3E}">
        <p14:creationId xmlns:p14="http://schemas.microsoft.com/office/powerpoint/2010/main" val="2934582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3</a:t>
            </a:r>
            <a:r>
              <a:rPr lang="ru-RU" dirty="0" smtClean="0"/>
              <a:t>) Методы руководства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70966" lvl="1" indent="-514350">
              <a:buAutoNum type="arabicPeriod"/>
            </a:pPr>
            <a:r>
              <a:rPr lang="ru-RU" sz="3200" dirty="0" smtClean="0"/>
              <a:t>Показ, сопровождение словом</a:t>
            </a:r>
          </a:p>
          <a:p>
            <a:pPr marL="870966" lvl="1" indent="-514350">
              <a:buAutoNum type="arabicPeriod"/>
            </a:pPr>
            <a:r>
              <a:rPr lang="ru-RU" sz="3200" dirty="0" smtClean="0"/>
              <a:t>Действия по слову (короткая инструкция – одно действие ребёнка)</a:t>
            </a:r>
          </a:p>
          <a:p>
            <a:pPr marL="870966" lvl="1" indent="-514350">
              <a:buAutoNum type="arabicPeriod"/>
            </a:pPr>
            <a:r>
              <a:rPr lang="ru-RU" sz="3200" dirty="0" smtClean="0"/>
              <a:t>Более распространённая – в ответ несколько действий</a:t>
            </a:r>
          </a:p>
          <a:p>
            <a:pPr marL="870966" lvl="1" indent="-514350">
              <a:buAutoNum type="arabicPeriod"/>
            </a:pPr>
            <a:r>
              <a:rPr lang="ru-RU" sz="3200" dirty="0" smtClean="0"/>
              <a:t>Решение детьми игровых задач</a:t>
            </a:r>
          </a:p>
          <a:p>
            <a:pPr marL="870966" lvl="1" indent="-514350">
              <a:buAutoNum type="arabicPeriod"/>
            </a:pPr>
            <a:r>
              <a:rPr lang="ru-RU" sz="3200" dirty="0" smtClean="0"/>
              <a:t>Решение детьми проблемных ситуаций</a:t>
            </a:r>
          </a:p>
        </p:txBody>
      </p:sp>
    </p:spTree>
    <p:extLst>
      <p:ext uri="{BB962C8B-B14F-4D97-AF65-F5344CB8AC3E}">
        <p14:creationId xmlns:p14="http://schemas.microsoft.com/office/powerpoint/2010/main" val="412456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32656"/>
            <a:ext cx="6284407" cy="6151504"/>
          </a:xfrm>
        </p:spPr>
      </p:pic>
    </p:spTree>
    <p:extLst>
      <p:ext uri="{BB962C8B-B14F-4D97-AF65-F5344CB8AC3E}">
        <p14:creationId xmlns:p14="http://schemas.microsoft.com/office/powerpoint/2010/main" val="158334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7498080" cy="149817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Методы оценки игровой самостоятельной деятельности детей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852936"/>
            <a:ext cx="7498080" cy="3395464"/>
          </a:xfrm>
        </p:spPr>
        <p:txBody>
          <a:bodyPr/>
          <a:lstStyle/>
          <a:p>
            <a:pPr marL="596646" indent="-514350">
              <a:buAutoNum type="arabicPeriod"/>
            </a:pPr>
            <a:r>
              <a:rPr lang="ru-RU" dirty="0" smtClean="0"/>
              <a:t>Хронометраж за одним ребёнком</a:t>
            </a:r>
          </a:p>
          <a:p>
            <a:pPr marL="596646" indent="-514350">
              <a:buAutoNum type="arabicPeriod"/>
            </a:pPr>
            <a:r>
              <a:rPr lang="ru-RU" dirty="0" smtClean="0"/>
              <a:t>Хронометраж за работой воспитателя</a:t>
            </a:r>
          </a:p>
          <a:p>
            <a:pPr marL="596646" indent="-514350">
              <a:buAutoNum type="arabicPeriod"/>
            </a:pPr>
            <a:r>
              <a:rPr lang="ru-RU" dirty="0" smtClean="0"/>
              <a:t>Хронометраж за группой детей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346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Хронометраж </a:t>
            </a:r>
            <a:r>
              <a:rPr lang="ru-RU" dirty="0"/>
              <a:t>д</a:t>
            </a:r>
            <a:r>
              <a:rPr lang="ru-RU" dirty="0" smtClean="0"/>
              <a:t>еятельности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206503"/>
              </p:ext>
            </p:extLst>
          </p:nvPr>
        </p:nvGraphicFramePr>
        <p:xfrm>
          <a:off x="107501" y="764705"/>
          <a:ext cx="9036490" cy="60025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64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0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03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03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03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03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03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03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030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291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77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030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030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030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3030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3030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3030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3030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1162815"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Имя</a:t>
                      </a:r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Возраст</a:t>
                      </a:r>
                      <a:endParaRPr lang="ru-RU" dirty="0"/>
                    </a:p>
                  </a:txBody>
                  <a:tcPr vert="vert270"/>
                </a:tc>
                <a:tc gridSpan="5">
                  <a:txBody>
                    <a:bodyPr/>
                    <a:lstStyle/>
                    <a:p>
                      <a:r>
                        <a:rPr lang="ru-RU" dirty="0" smtClean="0"/>
                        <a:t>Настроение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ru-RU" dirty="0" smtClean="0"/>
                        <a:t>Деятельность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dirty="0" err="1" smtClean="0"/>
                        <a:t>Взаимоотно-шения</a:t>
                      </a:r>
                      <a:r>
                        <a:rPr lang="ru-RU" dirty="0" smtClean="0"/>
                        <a:t> с детьми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Речь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err="1" smtClean="0"/>
                        <a:t>Вз</a:t>
                      </a:r>
                      <a:r>
                        <a:rPr lang="ru-RU" dirty="0" smtClean="0"/>
                        <a:t>/</a:t>
                      </a:r>
                      <a:r>
                        <a:rPr lang="ru-RU" dirty="0" err="1" smtClean="0"/>
                        <a:t>отн</a:t>
                      </a:r>
                      <a:r>
                        <a:rPr lang="ru-RU" dirty="0" smtClean="0"/>
                        <a:t> с </a:t>
                      </a:r>
                      <a:r>
                        <a:rPr lang="ru-RU" dirty="0" err="1" smtClean="0"/>
                        <a:t>вос</a:t>
                      </a:r>
                      <a:r>
                        <a:rPr lang="ru-RU" dirty="0" smtClean="0"/>
                        <a:t>-пита-</a:t>
                      </a:r>
                      <a:r>
                        <a:rPr lang="ru-RU" dirty="0" err="1" smtClean="0"/>
                        <a:t>телем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990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600" dirty="0" smtClean="0"/>
                        <a:t>бодрое</a:t>
                      </a:r>
                      <a:endParaRPr lang="ru-RU" sz="1600" dirty="0"/>
                    </a:p>
                  </a:txBody>
                  <a:tcPr vert="vert27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dirty="0" smtClean="0"/>
                        <a:t>уравновешенное</a:t>
                      </a:r>
                      <a:endParaRPr lang="ru-RU" sz="1600" dirty="0"/>
                    </a:p>
                  </a:txBody>
                  <a:tcPr vert="vert27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dirty="0" smtClean="0"/>
                        <a:t>раздражительное</a:t>
                      </a:r>
                      <a:endParaRPr lang="ru-RU" sz="1600" dirty="0"/>
                    </a:p>
                  </a:txBody>
                  <a:tcPr vert="vert27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dirty="0" smtClean="0"/>
                        <a:t>подавленное</a:t>
                      </a:r>
                      <a:endParaRPr lang="ru-RU" sz="1600" dirty="0"/>
                    </a:p>
                  </a:txBody>
                  <a:tcPr vert="vert27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dirty="0" smtClean="0"/>
                        <a:t>неустойчивое</a:t>
                      </a:r>
                      <a:endParaRPr lang="ru-RU" sz="1600" dirty="0"/>
                    </a:p>
                  </a:txBody>
                  <a:tcPr vert="vert27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dirty="0" smtClean="0"/>
                        <a:t>движения</a:t>
                      </a:r>
                      <a:endParaRPr lang="ru-RU" sz="1600" dirty="0"/>
                    </a:p>
                  </a:txBody>
                  <a:tcPr vert="vert27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dirty="0" smtClean="0"/>
                        <a:t>игра</a:t>
                      </a:r>
                      <a:endParaRPr lang="ru-RU" sz="1600" dirty="0"/>
                    </a:p>
                  </a:txBody>
                  <a:tcPr vert="vert27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dirty="0" err="1" smtClean="0"/>
                        <a:t>действ.с</a:t>
                      </a:r>
                      <a:r>
                        <a:rPr lang="ru-RU" sz="1600" dirty="0" smtClean="0"/>
                        <a:t> предметами</a:t>
                      </a:r>
                      <a:endParaRPr lang="ru-RU" sz="1600" dirty="0"/>
                    </a:p>
                  </a:txBody>
                  <a:tcPr vert="vert27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dirty="0" err="1" smtClean="0"/>
                        <a:t>ориентир.деят-сть</a:t>
                      </a:r>
                      <a:endParaRPr lang="ru-RU" sz="1600" dirty="0"/>
                    </a:p>
                  </a:txBody>
                  <a:tcPr vert="vert27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dirty="0" err="1" smtClean="0"/>
                        <a:t>бездеятельн.сост</a:t>
                      </a:r>
                      <a:r>
                        <a:rPr lang="ru-RU" sz="1600" dirty="0" smtClean="0"/>
                        <a:t>-е</a:t>
                      </a:r>
                      <a:endParaRPr lang="ru-RU" sz="1600" dirty="0"/>
                    </a:p>
                  </a:txBody>
                  <a:tcPr vert="vert270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dirty="0" smtClean="0"/>
                        <a:t>положи-тельное</a:t>
                      </a:r>
                      <a:endParaRPr lang="ru-RU" sz="1600" dirty="0"/>
                    </a:p>
                  </a:txBody>
                  <a:tcPr vert="vert27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dirty="0" err="1" smtClean="0"/>
                        <a:t>отрица</a:t>
                      </a:r>
                      <a:r>
                        <a:rPr lang="ru-RU" sz="1600" dirty="0" smtClean="0"/>
                        <a:t>-тельное</a:t>
                      </a:r>
                      <a:endParaRPr lang="ru-RU" sz="1600" dirty="0"/>
                    </a:p>
                  </a:txBody>
                  <a:tcPr vert="vert27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600" dirty="0" smtClean="0"/>
                        <a:t>количество</a:t>
                      </a:r>
                      <a:endParaRPr lang="ru-RU" sz="1600" dirty="0"/>
                    </a:p>
                  </a:txBody>
                  <a:tcPr vert="vert27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dirty="0" smtClean="0"/>
                        <a:t>качество</a:t>
                      </a:r>
                      <a:endParaRPr lang="ru-RU" sz="1600" dirty="0"/>
                    </a:p>
                  </a:txBody>
                  <a:tcPr vert="vert27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dirty="0" smtClean="0"/>
                        <a:t>количество</a:t>
                      </a:r>
                      <a:endParaRPr lang="ru-RU" sz="1600" dirty="0"/>
                    </a:p>
                  </a:txBody>
                  <a:tcPr vert="vert27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dirty="0" smtClean="0"/>
                        <a:t>эффективность</a:t>
                      </a:r>
                      <a:endParaRPr lang="ru-RU" sz="1600" dirty="0"/>
                    </a:p>
                  </a:txBody>
                  <a:tcPr vert="vert27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877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инициативное</a:t>
                      </a:r>
                      <a:endParaRPr lang="ru-RU" sz="1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ответное</a:t>
                      </a:r>
                      <a:endParaRPr lang="ru-RU" sz="1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инициативное</a:t>
                      </a:r>
                      <a:endParaRPr lang="ru-RU" sz="1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ответное</a:t>
                      </a:r>
                      <a:endParaRPr lang="ru-RU" sz="1600" dirty="0"/>
                    </a:p>
                  </a:txBody>
                  <a:tcPr vert="vert27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009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Марина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052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Гера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1,10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9052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Олег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9052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Андрей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1,11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566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8143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10675"/>
            <a:ext cx="7498080" cy="2142000"/>
          </a:xfrm>
        </p:spPr>
        <p:txBody>
          <a:bodyPr/>
          <a:lstStyle/>
          <a:p>
            <a:r>
              <a:rPr lang="ru-RU" dirty="0" smtClean="0"/>
              <a:t>Действия с предметами, игра – ведущий вид деятельности детей в возрасте 2-3 лет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24142"/>
            <a:ext cx="5715000" cy="463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821533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908720"/>
            <a:ext cx="7498080" cy="3816424"/>
          </a:xfrm>
        </p:spPr>
        <p:txBody>
          <a:bodyPr/>
          <a:lstStyle/>
          <a:p>
            <a:r>
              <a:rPr lang="ru-RU" b="1" dirty="0" smtClean="0"/>
              <a:t>Благодарю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69690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296974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Значение игровой самостоятельной деятельности ребенка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928802"/>
            <a:ext cx="7498080" cy="4319598"/>
          </a:xfrm>
        </p:spPr>
        <p:txBody>
          <a:bodyPr>
            <a:normAutofit fontScale="77500" lnSpcReduction="20000"/>
          </a:bodyPr>
          <a:lstStyle/>
          <a:p>
            <a:pPr marL="596646" indent="-514350">
              <a:buAutoNum type="arabicPeriod"/>
            </a:pPr>
            <a:r>
              <a:rPr lang="ru-RU" dirty="0" smtClean="0"/>
              <a:t>Ведущий вид деятельности</a:t>
            </a:r>
          </a:p>
          <a:p>
            <a:pPr marL="596646" indent="-514350">
              <a:buAutoNum type="arabicPeriod"/>
            </a:pPr>
            <a:r>
              <a:rPr lang="ru-RU" dirty="0" smtClean="0"/>
              <a:t>Средство самовыражения</a:t>
            </a:r>
          </a:p>
          <a:p>
            <a:pPr marL="596646" indent="-514350">
              <a:buAutoNum type="arabicPeriod"/>
            </a:pPr>
            <a:r>
              <a:rPr lang="ru-RU" dirty="0" smtClean="0"/>
              <a:t>Метод диагностики НПР</a:t>
            </a:r>
          </a:p>
          <a:p>
            <a:pPr marL="596646" indent="-514350">
              <a:buAutoNum type="arabicPeriod"/>
            </a:pPr>
            <a:r>
              <a:rPr lang="ru-RU" dirty="0" smtClean="0"/>
              <a:t>Способствует сенсорному развитию, мышления, речи, познавательных потребностей ребёнка</a:t>
            </a:r>
          </a:p>
          <a:p>
            <a:pPr marL="596646" indent="-514350">
              <a:buAutoNum type="arabicPeriod"/>
            </a:pPr>
            <a:r>
              <a:rPr lang="ru-RU" dirty="0" smtClean="0"/>
              <a:t>Формирование личности ребёнка (инициативность, самостоятельность, положительных взаимоотношений с детьми)</a:t>
            </a:r>
          </a:p>
          <a:p>
            <a:pPr marL="596646" indent="-514350">
              <a:buAutoNum type="arabicPeriod"/>
            </a:pPr>
            <a:r>
              <a:rPr lang="ru-RU" dirty="0" smtClean="0"/>
              <a:t>Средство социального развития</a:t>
            </a:r>
          </a:p>
          <a:p>
            <a:pPr marL="596646" indent="-514350">
              <a:buAutoNum type="arabicPeriod"/>
            </a:pPr>
            <a:r>
              <a:rPr lang="ru-RU" dirty="0" smtClean="0"/>
              <a:t>Средство диагностики и коррекции</a:t>
            </a:r>
          </a:p>
          <a:p>
            <a:pPr marL="596646" indent="-514350">
              <a:buAutoNum type="arabicPeriod"/>
            </a:pPr>
            <a:r>
              <a:rPr lang="ru-RU" dirty="0" smtClean="0"/>
              <a:t>Одно из средств развития адаптационных механизмов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Отделение игры от других видов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556792"/>
            <a:ext cx="7498080" cy="2724904"/>
          </a:xfrm>
        </p:spPr>
        <p:txBody>
          <a:bodyPr/>
          <a:lstStyle/>
          <a:p>
            <a:pPr marL="596646" indent="-514350">
              <a:buAutoNum type="arabicParenR"/>
            </a:pPr>
            <a:r>
              <a:rPr lang="ru-RU" dirty="0" smtClean="0"/>
              <a:t>Деятельность, связанная с режимными процессами</a:t>
            </a:r>
          </a:p>
          <a:p>
            <a:pPr marL="596646" indent="-514350">
              <a:buAutoNum type="arabicParenR"/>
            </a:pPr>
            <a:r>
              <a:rPr lang="ru-RU" dirty="0" smtClean="0"/>
              <a:t>Деятельность, связанная с занятиями</a:t>
            </a:r>
          </a:p>
          <a:p>
            <a:pPr marL="596646" indent="-514350">
              <a:buAutoNum type="arabicParenR"/>
            </a:pPr>
            <a:r>
              <a:rPr lang="ru-RU" dirty="0" smtClean="0"/>
              <a:t>Игровая самостоятельная деятельность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20007"/>
            <a:ext cx="4392489" cy="275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Отделение игры от занятий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863026"/>
              </p:ext>
            </p:extLst>
          </p:nvPr>
        </p:nvGraphicFramePr>
        <p:xfrm>
          <a:off x="1470397" y="980728"/>
          <a:ext cx="7499350" cy="2773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470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Игра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Занятие 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016">
                <a:tc>
                  <a:txBody>
                    <a:bodyPr/>
                    <a:lstStyle/>
                    <a:p>
                      <a:r>
                        <a:rPr lang="ru-RU" dirty="0" smtClean="0"/>
                        <a:t>1. По инициативе ребенка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По инициативе взрослого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327">
                <a:tc>
                  <a:txBody>
                    <a:bodyPr/>
                    <a:lstStyle/>
                    <a:p>
                      <a:r>
                        <a:rPr lang="ru-RU" dirty="0" smtClean="0"/>
                        <a:t>2. Цели разные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 Определена узкая цель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7239">
                <a:tc>
                  <a:txBody>
                    <a:bodyPr/>
                    <a:lstStyle/>
                    <a:p>
                      <a:r>
                        <a:rPr lang="ru-RU" dirty="0" smtClean="0"/>
                        <a:t>3. Проводится детьми с направляющей ролью взрослого, не подавляя инициативы ребёнка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 Проводится взрослым при активном участии ребёнка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92482"/>
            <a:ext cx="4032448" cy="2588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узел 2"/>
          <p:cNvSpPr/>
          <p:nvPr/>
        </p:nvSpPr>
        <p:spPr>
          <a:xfrm>
            <a:off x="5292080" y="548680"/>
            <a:ext cx="2448272" cy="23762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узел 3"/>
          <p:cNvSpPr/>
          <p:nvPr/>
        </p:nvSpPr>
        <p:spPr>
          <a:xfrm>
            <a:off x="6012160" y="4581128"/>
            <a:ext cx="1368152" cy="129614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сам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622381" y="1002086"/>
            <a:ext cx="17876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bg1"/>
                </a:solidFill>
              </a:rPr>
              <a:t>сам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8424" y="1552146"/>
            <a:ext cx="569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А)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374741" y="4797152"/>
            <a:ext cx="554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Б)</a:t>
            </a:r>
            <a:endParaRPr lang="ru-RU" sz="3200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4106362" y="4959170"/>
            <a:ext cx="1224136" cy="540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1632938" y="512676"/>
            <a:ext cx="2473424" cy="2448272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Блок-схема: узел 11"/>
          <p:cNvSpPr/>
          <p:nvPr/>
        </p:nvSpPr>
        <p:spPr>
          <a:xfrm>
            <a:off x="2185574" y="1088740"/>
            <a:ext cx="1368152" cy="129614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сам</a:t>
            </a:r>
            <a:endParaRPr lang="ru-RU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2320589" y="627075"/>
            <a:ext cx="1098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вместе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076356" y="2384884"/>
            <a:ext cx="1586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 родителями</a:t>
            </a:r>
            <a:endParaRPr lang="ru-RU" dirty="0"/>
          </a:p>
        </p:txBody>
      </p:sp>
      <p:sp>
        <p:nvSpPr>
          <p:cNvPr id="15" name="Блок-схема: узел 14"/>
          <p:cNvSpPr/>
          <p:nvPr/>
        </p:nvSpPr>
        <p:spPr>
          <a:xfrm>
            <a:off x="1908502" y="4470938"/>
            <a:ext cx="1510209" cy="1516523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Блок-схема: узел 15"/>
          <p:cNvSpPr/>
          <p:nvPr/>
        </p:nvSpPr>
        <p:spPr>
          <a:xfrm>
            <a:off x="2320589" y="4907106"/>
            <a:ext cx="684076" cy="64807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сам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224045" y="453231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вместе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026522" y="5499230"/>
            <a:ext cx="1272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 родителями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3852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игровой самостоятельной деятельности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1537" y="1714488"/>
          <a:ext cx="8072465" cy="4557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59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8584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Действие в движении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dirty="0" smtClean="0"/>
                        <a:t>Познавательная деятельность 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dirty="0" smtClean="0"/>
                        <a:t>Игра (предметно-игровые, игровые условные действия)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dirty="0" smtClean="0"/>
                        <a:t>Изобразительная деятельность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Конструктивная деятельность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56">
                <a:tc gridSpan="8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844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Ориентировочная деятельность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Действия с предметами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920">
                <a:tc gridSpan="8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5844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Наблюдения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Рассматривание книг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Непосредственные действия с предметами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Орудийные  действия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>
            <a:off x="3428992" y="3286124"/>
            <a:ext cx="1785950" cy="500066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2214546" y="3286124"/>
            <a:ext cx="1000132" cy="500066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 flipV="1">
            <a:off x="1785918" y="4857760"/>
            <a:ext cx="500066" cy="42862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928926" y="4857760"/>
            <a:ext cx="642942" cy="42862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 flipV="1">
            <a:off x="5786446" y="4857760"/>
            <a:ext cx="500066" cy="42862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286644" y="4857760"/>
            <a:ext cx="642942" cy="42862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0277"/>
            <a:ext cx="789008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Этапы формирования игры ребёнка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259079"/>
              </p:ext>
            </p:extLst>
          </p:nvPr>
        </p:nvGraphicFramePr>
        <p:xfrm>
          <a:off x="107504" y="836712"/>
          <a:ext cx="8986209" cy="5797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6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9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20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32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07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40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897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7014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2001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5454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067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02930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876551">
                <a:tc gridSpan="1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Начало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ролевой игры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586">
                <a:tc gridSpan="1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2,6</a:t>
                      </a:r>
                      <a:endParaRPr lang="ru-RU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Сюжетная игра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466">
                <a:tc gridSpan="1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Начало сюжетной игры</a:t>
                      </a:r>
                      <a:endParaRPr lang="ru-RU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837">
                <a:tc gridSpan="8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F47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ru-RU" dirty="0" smtClean="0"/>
                        <a:t>Легко отображает</a:t>
                      </a:r>
                      <a:endParaRPr lang="ru-RU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837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1,6</a:t>
                      </a:r>
                      <a:endParaRPr lang="ru-RU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ru-RU" dirty="0" smtClean="0"/>
                        <a:t>Отображает отдельные действия</a:t>
                      </a:r>
                      <a:endParaRPr lang="ru-RU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4466"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r>
                        <a:rPr lang="ru-RU" dirty="0" smtClean="0"/>
                        <a:t>Переносит знакомые действия на новые предметы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2837"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r>
                        <a:rPr lang="ru-RU" dirty="0" smtClean="0"/>
                        <a:t>Легко подражает</a:t>
                      </a:r>
                      <a:endParaRPr lang="ru-RU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28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r>
                        <a:rPr lang="ru-RU" dirty="0" smtClean="0"/>
                        <a:t>Воспроизводит разученные действия</a:t>
                      </a:r>
                      <a:endParaRPr lang="ru-RU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2837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mbria" pitchFamily="18" charset="0"/>
                        </a:rPr>
                        <a:t>1 г 1 м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mbria" pitchFamily="18" charset="0"/>
                        </a:rPr>
                        <a:t>1 г 2м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r>
                        <a:rPr lang="ru-RU" dirty="0" smtClean="0">
                          <a:latin typeface="Cambria" pitchFamily="18" charset="0"/>
                        </a:rPr>
                        <a:t>  1</a:t>
                      </a:r>
                      <a:r>
                        <a:rPr lang="ru-RU" baseline="0" dirty="0" smtClean="0">
                          <a:latin typeface="Cambria" pitchFamily="18" charset="0"/>
                        </a:rPr>
                        <a:t> г 3 м                </a:t>
                      </a:r>
                      <a:r>
                        <a:rPr lang="ru-RU" dirty="0" smtClean="0">
                          <a:latin typeface="Cambria" pitchFamily="18" charset="0"/>
                        </a:rPr>
                        <a:t>1 г 6 м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mbria" pitchFamily="18" charset="0"/>
                        </a:rPr>
                        <a:t>1 г 9 м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mbria" pitchFamily="18" charset="0"/>
                        </a:rPr>
                        <a:t>2 г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itchFamily="18" charset="0"/>
                        </a:rPr>
                        <a:t>2 г 6 м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dirty="0" smtClean="0">
                          <a:latin typeface="Cambria" pitchFamily="18" charset="0"/>
                        </a:rPr>
                        <a:t>3 г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Способы решения игровых задач </a:t>
            </a:r>
            <a:r>
              <a:rPr lang="ru-RU" sz="3100" dirty="0" smtClean="0"/>
              <a:t>(по материалам Зворыгиной Е.В.)</a:t>
            </a:r>
            <a:endParaRPr lang="ru-RU" sz="31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2681892"/>
              </p:ext>
            </p:extLst>
          </p:nvPr>
        </p:nvGraphicFramePr>
        <p:xfrm>
          <a:off x="1259632" y="1556792"/>
          <a:ext cx="7499349" cy="51000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3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ru-RU" baseline="0" dirty="0" smtClean="0"/>
                        <a:t> год 3 мес. – </a:t>
                      </a:r>
                    </a:p>
                    <a:p>
                      <a:r>
                        <a:rPr lang="ru-RU" baseline="0" dirty="0" smtClean="0"/>
                        <a:t>        1 год 6 мес.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А) Фазы подготовки игры нет.</a:t>
                      </a:r>
                    </a:p>
                    <a:p>
                      <a:r>
                        <a:rPr lang="ru-RU" dirty="0" smtClean="0"/>
                        <a:t>Б) В игре – единичные действия.</a:t>
                      </a:r>
                    </a:p>
                    <a:p>
                      <a:r>
                        <a:rPr lang="ru-RU" dirty="0" smtClean="0"/>
                        <a:t>В) Игрушки, в основном, условные.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год 7 мес. –</a:t>
                      </a:r>
                    </a:p>
                    <a:p>
                      <a:r>
                        <a:rPr lang="ru-RU" dirty="0" smtClean="0"/>
                        <a:t>        1 год 9 мес.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А) Фазу подготовки игры начинает сам.</a:t>
                      </a:r>
                    </a:p>
                    <a:p>
                      <a:r>
                        <a:rPr lang="ru-RU" dirty="0" smtClean="0"/>
                        <a:t>Б) В игре – несколько действий.</a:t>
                      </a:r>
                    </a:p>
                    <a:p>
                      <a:r>
                        <a:rPr lang="ru-RU" dirty="0" smtClean="0"/>
                        <a:t>В) Игрушки условные и реалистические.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год 10 мес. –</a:t>
                      </a:r>
                    </a:p>
                    <a:p>
                      <a:r>
                        <a:rPr lang="ru-RU" dirty="0" smtClean="0"/>
                        <a:t>       2 года 6 мес.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А) </a:t>
                      </a:r>
                      <a:r>
                        <a:rPr lang="ru-RU" dirty="0" err="1" smtClean="0"/>
                        <a:t>Многозвеньевая</a:t>
                      </a:r>
                      <a:r>
                        <a:rPr lang="ru-RU" dirty="0" smtClean="0"/>
                        <a:t> подготовка игры.</a:t>
                      </a:r>
                    </a:p>
                    <a:p>
                      <a:r>
                        <a:rPr lang="ru-RU" dirty="0" smtClean="0"/>
                        <a:t>Б) В игре действия свёртываются, переходят в слово.</a:t>
                      </a:r>
                    </a:p>
                    <a:p>
                      <a:r>
                        <a:rPr lang="ru-RU" dirty="0" smtClean="0"/>
                        <a:t>В) Игрушки-заместители воображаемые.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IV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года 6 мес. –</a:t>
                      </a:r>
                    </a:p>
                    <a:p>
                      <a:r>
                        <a:rPr lang="ru-RU" dirty="0" smtClean="0"/>
                        <a:t>       3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А) Фаза подготовки игры свёртывается, заменяется словом.</a:t>
                      </a:r>
                    </a:p>
                    <a:p>
                      <a:r>
                        <a:rPr lang="ru-RU" dirty="0" smtClean="0"/>
                        <a:t>Б) Игровые действия переходят больше в слово.</a:t>
                      </a:r>
                    </a:p>
                    <a:p>
                      <a:r>
                        <a:rPr lang="ru-RU" dirty="0" smtClean="0"/>
                        <a:t>В) Игрушки-заместители, воображаемые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3872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562</TotalTime>
  <Words>664</Words>
  <Application>Microsoft Office PowerPoint</Application>
  <PresentationFormat>Экран (4:3)</PresentationFormat>
  <Paragraphs>216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Cambria</vt:lpstr>
      <vt:lpstr>Corbel</vt:lpstr>
      <vt:lpstr>Gill Sans MT</vt:lpstr>
      <vt:lpstr>Verdana</vt:lpstr>
      <vt:lpstr>Wingdings 2</vt:lpstr>
      <vt:lpstr>Солнцестояние</vt:lpstr>
      <vt:lpstr>Организация игровой самостоятельной деятельности детей (2-3 год)</vt:lpstr>
      <vt:lpstr>Действия с предметами, игра – ведущий вид деятельности детей в возрасте 2-3 лет</vt:lpstr>
      <vt:lpstr>Значение игровой самостоятельной деятельности ребенка</vt:lpstr>
      <vt:lpstr>Отделение игры от других видов деятельности</vt:lpstr>
      <vt:lpstr>Отделение игры от занятий</vt:lpstr>
      <vt:lpstr>Презентация PowerPoint</vt:lpstr>
      <vt:lpstr>Виды игровой самостоятельной деятельности</vt:lpstr>
      <vt:lpstr>Этапы формирования игры ребёнка</vt:lpstr>
      <vt:lpstr>Способы решения игровых задач (по материалам Зворыгиной Е.В.)</vt:lpstr>
      <vt:lpstr>Роль воспитателя в организации игровой самостоятельной деятельности детей</vt:lpstr>
      <vt:lpstr>Презентация PowerPoint</vt:lpstr>
      <vt:lpstr>2) Виды общений воспитателя</vt:lpstr>
      <vt:lpstr>2) Виды общений воспитателя</vt:lpstr>
      <vt:lpstr>2) Виды общений воспитателя</vt:lpstr>
      <vt:lpstr>3) Методы руководства</vt:lpstr>
      <vt:lpstr>Презентация PowerPoint</vt:lpstr>
      <vt:lpstr>Методы оценки игровой самостоятельной деятельности детей</vt:lpstr>
      <vt:lpstr>Хронометраж деятельности</vt:lpstr>
      <vt:lpstr>Презентация PowerPoint</vt:lpstr>
      <vt:lpstr>Презентация PowerPoint</vt:lpstr>
      <vt:lpstr>Благодарю за внимание!</vt:lpstr>
    </vt:vector>
  </TitlesOfParts>
  <Company>PPed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игровой самостоятельной деятельности детей (2-3 год)</dc:title>
  <dc:creator>Кафедра (Доценты №1)</dc:creator>
  <cp:lastModifiedBy>WebMaker</cp:lastModifiedBy>
  <cp:revision>51</cp:revision>
  <dcterms:created xsi:type="dcterms:W3CDTF">2014-12-22T12:34:45Z</dcterms:created>
  <dcterms:modified xsi:type="dcterms:W3CDTF">2017-09-27T10:45:39Z</dcterms:modified>
</cp:coreProperties>
</file>