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2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2" r:id="rId13"/>
    <p:sldId id="268" r:id="rId14"/>
    <p:sldId id="269" r:id="rId15"/>
    <p:sldId id="270" r:id="rId16"/>
    <p:sldId id="275" r:id="rId17"/>
    <p:sldId id="273" r:id="rId18"/>
    <p:sldId id="274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BB5F22-DBDA-45D9-847D-7A358C9B7B4B}" type="datetimeFigureOut">
              <a:rPr lang="ru-RU" smtClean="0"/>
              <a:t>17.05.2017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3B6F25-114D-4864-B681-58E306E93D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36694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1DC3E-AF81-4D52-849F-92D0D624B140}" type="datetimeFigureOut">
              <a:rPr lang="ru-RU" smtClean="0"/>
              <a:t>17.05.2017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7A27B02-7799-4F3C-B131-F37061272BC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1DC3E-AF81-4D52-849F-92D0D624B140}" type="datetimeFigureOut">
              <a:rPr lang="ru-RU" smtClean="0"/>
              <a:t>17.05.2017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7B02-7799-4F3C-B131-F37061272BC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1DC3E-AF81-4D52-849F-92D0D624B140}" type="datetimeFigureOut">
              <a:rPr lang="ru-RU" smtClean="0"/>
              <a:t>17.05.2017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7B02-7799-4F3C-B131-F37061272BC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BCE199-1FD6-4FA3-933C-4968E999C1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1DC3E-AF81-4D52-849F-92D0D624B140}" type="datetimeFigureOut">
              <a:rPr lang="ru-RU" smtClean="0"/>
              <a:t>17.05.2017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7A27B02-7799-4F3C-B131-F37061272BC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1DC3E-AF81-4D52-849F-92D0D624B140}" type="datetimeFigureOut">
              <a:rPr lang="ru-RU" smtClean="0"/>
              <a:t>17.05.2017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7B02-7799-4F3C-B131-F37061272BC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1DC3E-AF81-4D52-849F-92D0D624B140}" type="datetimeFigureOut">
              <a:rPr lang="ru-RU" smtClean="0"/>
              <a:t>17.05.2017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7B02-7799-4F3C-B131-F37061272BC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1DC3E-AF81-4D52-849F-92D0D624B140}" type="datetimeFigureOut">
              <a:rPr lang="ru-RU" smtClean="0"/>
              <a:t>17.05.2017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67A27B02-7799-4F3C-B131-F37061272BC2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1DC3E-AF81-4D52-849F-92D0D624B140}" type="datetimeFigureOut">
              <a:rPr lang="ru-RU" smtClean="0"/>
              <a:t>17.05.2017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7B02-7799-4F3C-B131-F37061272BC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1DC3E-AF81-4D52-849F-92D0D624B140}" type="datetimeFigureOut">
              <a:rPr lang="ru-RU" smtClean="0"/>
              <a:t>17.05.2017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7B02-7799-4F3C-B131-F37061272BC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1DC3E-AF81-4D52-849F-92D0D624B140}" type="datetimeFigureOut">
              <a:rPr lang="ru-RU" smtClean="0"/>
              <a:t>17.05.2017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7B02-7799-4F3C-B131-F37061272BC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1DC3E-AF81-4D52-849F-92D0D624B140}" type="datetimeFigureOut">
              <a:rPr lang="ru-RU" smtClean="0"/>
              <a:t>17.05.2017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7B02-7799-4F3C-B131-F37061272BC2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E71DC3E-AF81-4D52-849F-92D0D624B140}" type="datetimeFigureOut">
              <a:rPr lang="ru-RU" smtClean="0"/>
              <a:t>17.05.2017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7A27B02-7799-4F3C-B131-F37061272BC2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1285860"/>
            <a:ext cx="8458200" cy="2000264"/>
          </a:xfrm>
        </p:spPr>
        <p:txBody>
          <a:bodyPr/>
          <a:lstStyle/>
          <a:p>
            <a:r>
              <a:rPr lang="ru-RU" dirty="0" smtClean="0"/>
              <a:t>РАЗВИТИЕ ПСИХИЧЕСКИХ ФУНКЦИЙ ДЕТЕЙ РАННЕГО ВОЗРАСТА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1257312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Профессор медицинской педагогики и психологии, </a:t>
            </a:r>
          </a:p>
          <a:p>
            <a:r>
              <a:rPr lang="ru-RU" dirty="0" smtClean="0"/>
              <a:t>кандидат педагогических наук</a:t>
            </a:r>
          </a:p>
          <a:p>
            <a:r>
              <a:rPr lang="ru-RU" dirty="0" smtClean="0"/>
              <a:t>Печора Ксения </a:t>
            </a:r>
            <a:r>
              <a:rPr lang="ru-RU" dirty="0" err="1" smtClean="0"/>
              <a:t>Люциановна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РАЗВИТИЕ ПАМЯТИ В РАННЕМ ВОЗРАСТЕ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446605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Память – психический процесс, формирующийся в результате индивидуального опыта.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Физиологической основой памяти является формирование условного рефлекса «положение под грудью» (9-15 день).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ВИДЫ ПАМЯТИ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ru-RU" dirty="0" smtClean="0"/>
              <a:t>Двигательная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Зрительная</a:t>
            </a:r>
          </a:p>
          <a:p>
            <a:pPr>
              <a:buFont typeface="Wingdings" pitchFamily="2" charset="2"/>
              <a:buChar char="v"/>
            </a:pPr>
            <a:r>
              <a:rPr lang="ru-RU" dirty="0" err="1" smtClean="0"/>
              <a:t>Рече-слуховая</a:t>
            </a:r>
            <a:endParaRPr lang="ru-RU" dirty="0" smtClean="0"/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Осязательная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Обонятельная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Вкусовая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ХАРАКТЕР ПАМЯТИ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ru-RU" dirty="0" smtClean="0"/>
              <a:t>Кратковременная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/>
              <a:t>Долговременная (длительного хранения)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/>
              <a:t>Оперативная (промежуточная)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/>
          <p:cNvSpPr>
            <a:spLocks noChangeArrowheads="1"/>
          </p:cNvSpPr>
          <p:nvPr/>
        </p:nvSpPr>
        <p:spPr bwMode="auto">
          <a:xfrm>
            <a:off x="1524000" y="457200"/>
            <a:ext cx="6172200" cy="1524000"/>
          </a:xfrm>
          <a:prstGeom prst="hexagon">
            <a:avLst>
              <a:gd name="adj" fmla="val 101250"/>
              <a:gd name="vf" fmla="val 115470"/>
            </a:avLst>
          </a:prstGeom>
          <a:gradFill rotWithShape="0">
            <a:gsLst>
              <a:gs pos="0">
                <a:schemeClr val="folHlink">
                  <a:gamma/>
                  <a:shade val="46275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3600" b="1"/>
              <a:t>ФАЗЫ ПАМЯТИ</a:t>
            </a:r>
            <a:endParaRPr lang="ru-RU" sz="1800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1028700" y="2201863"/>
            <a:ext cx="7429500" cy="427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4498" tIns="52249" rIns="104498" bIns="52249"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FontTx/>
              <a:buChar char="•"/>
            </a:pPr>
            <a:r>
              <a:rPr lang="ru-RU" sz="3500" b="1">
                <a:solidFill>
                  <a:srgbClr val="CC00FF"/>
                </a:solidFill>
              </a:rPr>
              <a:t>ЗАПЕЧАТЛЕНИЕ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FontTx/>
              <a:buChar char="•"/>
            </a:pPr>
            <a:r>
              <a:rPr lang="ru-RU" sz="3500" b="1">
                <a:solidFill>
                  <a:srgbClr val="CC00FF"/>
                </a:solidFill>
              </a:rPr>
              <a:t>ХРАНЕНИЕ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FontTx/>
              <a:buChar char="•"/>
            </a:pPr>
            <a:r>
              <a:rPr lang="ru-RU" sz="3500" b="1">
                <a:solidFill>
                  <a:srgbClr val="CC00FF"/>
                </a:solidFill>
              </a:rPr>
              <a:t>ПРИПОМИНАНИЕ</a:t>
            </a:r>
            <a:endParaRPr lang="ru-RU" sz="3500"/>
          </a:p>
          <a:p>
            <a:pPr marL="342900" indent="-342900">
              <a:lnSpc>
                <a:spcPct val="105000"/>
              </a:lnSpc>
              <a:spcBef>
                <a:spcPct val="20000"/>
              </a:spcBef>
            </a:pPr>
            <a:r>
              <a:rPr lang="ru-RU" sz="3200"/>
              <a:t>		</a:t>
            </a:r>
            <a:r>
              <a:rPr lang="ru-RU" sz="3200">
                <a:solidFill>
                  <a:srgbClr val="0000CC"/>
                </a:solidFill>
              </a:rPr>
              <a:t>а) узнавание</a:t>
            </a:r>
          </a:p>
          <a:p>
            <a:pPr marL="342900" indent="-342900">
              <a:lnSpc>
                <a:spcPct val="105000"/>
              </a:lnSpc>
              <a:spcBef>
                <a:spcPct val="20000"/>
              </a:spcBef>
            </a:pPr>
            <a:r>
              <a:rPr lang="ru-RU" sz="3200">
                <a:solidFill>
                  <a:srgbClr val="0000CC"/>
                </a:solidFill>
              </a:rPr>
              <a:t>		б) воспроизведение</a:t>
            </a:r>
            <a:endParaRPr lang="ru-RU" sz="3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920859"/>
            <a:ext cx="8686800" cy="193676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dirty="0" smtClean="0"/>
              <a:t>В раннем возрасте память носит непроизвольный характер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 основе запоминания лежат: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Повторность (формирование навыков развития определенных функций)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Связь с эмоциональными переживаниями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Сева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71670" y="285728"/>
            <a:ext cx="4714908" cy="628654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Условия развития психических функций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Наблюдения, игры с природным материалом.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Игры с </a:t>
            </a:r>
            <a:r>
              <a:rPr lang="ru-RU" dirty="0" err="1" smtClean="0"/>
              <a:t>автодидактическими</a:t>
            </a:r>
            <a:r>
              <a:rPr lang="ru-RU" dirty="0" smtClean="0"/>
              <a:t> игрушками.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Игры на формирование внимания и памяти (угадай чего не стало, что изменилось, мешочек на ощупь).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Игры на развитие мышления и речи (кому что нужно, загадки, орудийные действия и др.)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143116"/>
            <a:ext cx="8686800" cy="841248"/>
          </a:xfrm>
        </p:spPr>
        <p:txBody>
          <a:bodyPr/>
          <a:lstStyle/>
          <a:p>
            <a:r>
              <a:rPr lang="ru-RU" dirty="0" smtClean="0"/>
              <a:t>Благодарю за внимание!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142984"/>
            <a:ext cx="8686800" cy="535785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ru-RU" dirty="0" smtClean="0"/>
              <a:t>В раннем возрасте идет формирование всех психических функций: внимания, памяти, познавательной сферы, развитие мышления и речи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Психические функции формируются в процессе деятельности, в результате общения со взрослыми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Ребенок обучается с момента рождения: узнает близких, берет игрушку из рук взрослого, развивается познавательная деятельность, речевое развитие. В основе обучения лежит, прежде всего, развитие таких психических функций как внимание и память.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071546"/>
            <a:ext cx="8686800" cy="5500726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ru-RU" dirty="0" smtClean="0"/>
              <a:t>В настоящее время наблюдается рост детей </a:t>
            </a:r>
            <a:r>
              <a:rPr lang="ru-RU" dirty="0" err="1" smtClean="0"/>
              <a:t>гипервозбудимых</a:t>
            </a:r>
            <a:r>
              <a:rPr lang="ru-RU" dirty="0" smtClean="0"/>
              <a:t> с дефицитом внимания, что затрудняет готовность детей к обучению в школе.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В практике далеко не всегда реализуется потенциал возможностей ребенка раннего возраста, который «</a:t>
            </a:r>
            <a:r>
              <a:rPr lang="ru-RU" dirty="0" err="1" smtClean="0"/>
              <a:t>сензитивен</a:t>
            </a:r>
            <a:r>
              <a:rPr lang="ru-RU" dirty="0" smtClean="0"/>
              <a:t> во всем» (</a:t>
            </a:r>
            <a:r>
              <a:rPr lang="ru-RU" dirty="0" err="1" smtClean="0"/>
              <a:t>Л.С.Выготский</a:t>
            </a:r>
            <a:r>
              <a:rPr lang="ru-RU" dirty="0" smtClean="0"/>
              <a:t>).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Важно не упустить неповторимые возможности, которые присущи детям раннего возраста.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ВНИМАНИЕ ДЕТЕЙ РАННЕГО ВОЗРАСТА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Физиологической основой внимания является условный рефлекс «что такое?», который появляется в первые месяцы жизни.</a:t>
            </a:r>
          </a:p>
          <a:p>
            <a:pPr marL="514350" indent="-514350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57224" y="1071546"/>
            <a:ext cx="7429552" cy="5143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ВНИМАНИЕ ДЕТЕЙ РАННЕГО ВОЗРАСТА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928802"/>
            <a:ext cx="8686800" cy="3571900"/>
          </a:xfrm>
        </p:spPr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ru-RU" dirty="0" smtClean="0"/>
              <a:t>«Внимание – направленность и сосредоточенность психической активности на определенном объекте, при отвлечении от других».</a:t>
            </a:r>
          </a:p>
          <a:p>
            <a:pPr marL="514350" indent="-514350">
              <a:buNone/>
            </a:pPr>
            <a:endParaRPr lang="ru-RU" dirty="0" smtClean="0"/>
          </a:p>
          <a:p>
            <a:pPr marL="514350" indent="-514350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/>
          <p:cNvSpPr>
            <a:spLocks noChangeArrowheads="1"/>
          </p:cNvSpPr>
          <p:nvPr/>
        </p:nvSpPr>
        <p:spPr bwMode="auto">
          <a:xfrm>
            <a:off x="1979613" y="476250"/>
            <a:ext cx="5543550" cy="1152525"/>
          </a:xfrm>
          <a:prstGeom prst="beve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 b="1">
                <a:solidFill>
                  <a:schemeClr val="accent2"/>
                </a:solidFill>
              </a:rPr>
              <a:t>Виды внимания</a:t>
            </a:r>
          </a:p>
        </p:txBody>
      </p:sp>
      <p:sp>
        <p:nvSpPr>
          <p:cNvPr id="9220" name="AutoShape 4"/>
          <p:cNvSpPr>
            <a:spLocks noChangeArrowheads="1"/>
          </p:cNvSpPr>
          <p:nvPr/>
        </p:nvSpPr>
        <p:spPr bwMode="auto">
          <a:xfrm>
            <a:off x="323850" y="2205038"/>
            <a:ext cx="3600450" cy="936625"/>
          </a:xfrm>
          <a:prstGeom prst="foldedCorner">
            <a:avLst>
              <a:gd name="adj" fmla="val 12500"/>
            </a:avLst>
          </a:prstGeom>
          <a:gradFill rotWithShape="0">
            <a:gsLst>
              <a:gs pos="0">
                <a:srgbClr val="7ED2A8"/>
              </a:gs>
              <a:gs pos="50000">
                <a:srgbClr val="99FFCC"/>
              </a:gs>
              <a:gs pos="100000">
                <a:srgbClr val="7ED2A8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b="1"/>
              <a:t>Непроизвольное</a:t>
            </a:r>
          </a:p>
          <a:p>
            <a:pPr algn="ctr"/>
            <a:r>
              <a:rPr lang="ru-RU" sz="2000" b="1"/>
              <a:t>(непреднамеренное)</a:t>
            </a:r>
          </a:p>
        </p:txBody>
      </p:sp>
      <p:sp>
        <p:nvSpPr>
          <p:cNvPr id="9221" name="AutoShape 5"/>
          <p:cNvSpPr>
            <a:spLocks noChangeArrowheads="1"/>
          </p:cNvSpPr>
          <p:nvPr/>
        </p:nvSpPr>
        <p:spPr bwMode="auto">
          <a:xfrm>
            <a:off x="4859338" y="2205038"/>
            <a:ext cx="3600450" cy="936625"/>
          </a:xfrm>
          <a:prstGeom prst="foldedCorner">
            <a:avLst>
              <a:gd name="adj" fmla="val 12500"/>
            </a:avLst>
          </a:prstGeom>
          <a:gradFill rotWithShape="0">
            <a:gsLst>
              <a:gs pos="0">
                <a:srgbClr val="7ED2A8"/>
              </a:gs>
              <a:gs pos="50000">
                <a:srgbClr val="99FFCC"/>
              </a:gs>
              <a:gs pos="100000">
                <a:srgbClr val="7ED2A8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b="1"/>
              <a:t>Произвольное</a:t>
            </a:r>
          </a:p>
          <a:p>
            <a:pPr algn="ctr"/>
            <a:r>
              <a:rPr lang="ru-RU" sz="2000" b="1"/>
              <a:t>(преднамеренное)</a:t>
            </a:r>
          </a:p>
        </p:txBody>
      </p:sp>
      <p:sp>
        <p:nvSpPr>
          <p:cNvPr id="9222" name="AutoShape 6"/>
          <p:cNvSpPr>
            <a:spLocks noChangeArrowheads="1"/>
          </p:cNvSpPr>
          <p:nvPr/>
        </p:nvSpPr>
        <p:spPr bwMode="auto">
          <a:xfrm>
            <a:off x="196850" y="3371850"/>
            <a:ext cx="3902075" cy="720725"/>
          </a:xfrm>
          <a:prstGeom prst="foldedCorner">
            <a:avLst>
              <a:gd name="adj" fmla="val 12500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latin typeface="Times New Roman" pitchFamily="18" charset="-52"/>
              </a:rPr>
              <a:t>Причины  возникновения</a:t>
            </a: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381000" y="4038600"/>
            <a:ext cx="3135313" cy="376238"/>
          </a:xfrm>
          <a:prstGeom prst="rect">
            <a:avLst/>
          </a:prstGeom>
          <a:gradFill rotWithShape="0">
            <a:gsLst>
              <a:gs pos="0">
                <a:srgbClr val="99CCFF"/>
              </a:gs>
              <a:gs pos="100000">
                <a:srgbClr val="D2E8FF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800" b="1"/>
              <a:t>Новизна предмета</a:t>
            </a: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381000" y="4648200"/>
            <a:ext cx="3135313" cy="376238"/>
          </a:xfrm>
          <a:prstGeom prst="rect">
            <a:avLst/>
          </a:prstGeom>
          <a:gradFill rotWithShape="0">
            <a:gsLst>
              <a:gs pos="0">
                <a:srgbClr val="99CCFF"/>
              </a:gs>
              <a:gs pos="100000">
                <a:srgbClr val="D2E8FF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800" b="1"/>
              <a:t>Внезапность появления</a:t>
            </a: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381000" y="5257800"/>
            <a:ext cx="3135313" cy="376238"/>
          </a:xfrm>
          <a:prstGeom prst="rect">
            <a:avLst/>
          </a:prstGeom>
          <a:gradFill rotWithShape="0">
            <a:gsLst>
              <a:gs pos="0">
                <a:srgbClr val="99CCFF"/>
              </a:gs>
              <a:gs pos="100000">
                <a:srgbClr val="D2E8FF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800" b="1"/>
              <a:t>Динамичность</a:t>
            </a:r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357188" y="5949950"/>
            <a:ext cx="3135312" cy="376238"/>
          </a:xfrm>
          <a:prstGeom prst="rect">
            <a:avLst/>
          </a:prstGeom>
          <a:gradFill rotWithShape="0">
            <a:gsLst>
              <a:gs pos="0">
                <a:srgbClr val="99CCFF"/>
              </a:gs>
              <a:gs pos="100000">
                <a:srgbClr val="D2E8FF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800" b="1"/>
              <a:t>Интенсивность</a:t>
            </a: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5148263" y="4051300"/>
            <a:ext cx="3135312" cy="514350"/>
          </a:xfrm>
          <a:prstGeom prst="rect">
            <a:avLst/>
          </a:prstGeom>
          <a:gradFill rotWithShape="0">
            <a:gsLst>
              <a:gs pos="0">
                <a:srgbClr val="FFCCCC"/>
              </a:gs>
              <a:gs pos="100000">
                <a:srgbClr val="FFF2F2"/>
              </a:gs>
            </a:gsLst>
            <a:path path="rect">
              <a:fillToRect l="100000" b="10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ru-RU" sz="1800" b="1"/>
              <a:t>Целенаправленность</a:t>
            </a: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5148263" y="4841875"/>
            <a:ext cx="3135312" cy="514350"/>
          </a:xfrm>
          <a:prstGeom prst="rect">
            <a:avLst/>
          </a:prstGeom>
          <a:gradFill rotWithShape="0">
            <a:gsLst>
              <a:gs pos="0">
                <a:srgbClr val="FFCCCC"/>
              </a:gs>
              <a:gs pos="100000">
                <a:srgbClr val="FFF2F2"/>
              </a:gs>
            </a:gsLst>
            <a:path path="rect">
              <a:fillToRect l="100000" b="10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ru-RU" sz="1800" b="1"/>
              <a:t>Устойчивость</a:t>
            </a:r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5148263" y="5661025"/>
            <a:ext cx="3135312" cy="596900"/>
          </a:xfrm>
          <a:prstGeom prst="rect">
            <a:avLst/>
          </a:prstGeom>
          <a:gradFill rotWithShape="0">
            <a:gsLst>
              <a:gs pos="0">
                <a:srgbClr val="FFCCCC"/>
              </a:gs>
              <a:gs pos="100000">
                <a:srgbClr val="FFF2F2"/>
              </a:gs>
            </a:gsLst>
            <a:path path="rect">
              <a:fillToRect l="100000" b="10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60000"/>
              </a:lnSpc>
            </a:pPr>
            <a:endParaRPr lang="ru-RU" sz="1800" b="1"/>
          </a:p>
          <a:p>
            <a:pPr>
              <a:lnSpc>
                <a:spcPct val="60000"/>
              </a:lnSpc>
            </a:pPr>
            <a:r>
              <a:rPr lang="ru-RU" sz="1800" b="1"/>
              <a:t>Организованность</a:t>
            </a:r>
          </a:p>
          <a:p>
            <a:pPr>
              <a:lnSpc>
                <a:spcPct val="60000"/>
              </a:lnSpc>
            </a:pPr>
            <a:endParaRPr lang="ru-RU" sz="1800" b="1"/>
          </a:p>
        </p:txBody>
      </p:sp>
      <p:sp>
        <p:nvSpPr>
          <p:cNvPr id="9230" name="AutoShape 14"/>
          <p:cNvSpPr>
            <a:spLocks noChangeArrowheads="1"/>
          </p:cNvSpPr>
          <p:nvPr/>
        </p:nvSpPr>
        <p:spPr bwMode="auto">
          <a:xfrm>
            <a:off x="5580063" y="3357563"/>
            <a:ext cx="2520950" cy="503237"/>
          </a:xfrm>
          <a:prstGeom prst="downArrow">
            <a:avLst>
              <a:gd name="adj1" fmla="val 51130"/>
              <a:gd name="adj2" fmla="val 56782"/>
            </a:avLst>
          </a:prstGeom>
          <a:gradFill rotWithShape="0">
            <a:gsLst>
              <a:gs pos="0">
                <a:srgbClr val="FFFF99"/>
              </a:gs>
              <a:gs pos="100000">
                <a:srgbClr val="FF33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31" name="Line 15"/>
          <p:cNvSpPr>
            <a:spLocks noChangeShapeType="1"/>
          </p:cNvSpPr>
          <p:nvPr/>
        </p:nvSpPr>
        <p:spPr bwMode="auto">
          <a:xfrm flipH="1">
            <a:off x="2133600" y="1600200"/>
            <a:ext cx="1295400" cy="60960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 type="stealth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32" name="Line 16"/>
          <p:cNvSpPr>
            <a:spLocks noChangeShapeType="1"/>
          </p:cNvSpPr>
          <p:nvPr/>
        </p:nvSpPr>
        <p:spPr bwMode="auto">
          <a:xfrm>
            <a:off x="5486400" y="1600200"/>
            <a:ext cx="1295400" cy="60960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 type="stealth" w="med" len="med"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34"/>
          <p:cNvSpPr>
            <a:spLocks noChangeArrowheads="1"/>
          </p:cNvSpPr>
          <p:nvPr/>
        </p:nvSpPr>
        <p:spPr bwMode="auto">
          <a:xfrm>
            <a:off x="1979613" y="476250"/>
            <a:ext cx="5543550" cy="1152525"/>
          </a:xfrm>
          <a:prstGeom prst="beve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 b="1">
                <a:solidFill>
                  <a:schemeClr val="accent2"/>
                </a:solidFill>
              </a:rPr>
              <a:t>Свойства внимания</a:t>
            </a:r>
          </a:p>
        </p:txBody>
      </p:sp>
      <p:sp>
        <p:nvSpPr>
          <p:cNvPr id="10243" name="AutoShape 35"/>
          <p:cNvSpPr>
            <a:spLocks noChangeArrowheads="1"/>
          </p:cNvSpPr>
          <p:nvPr/>
        </p:nvSpPr>
        <p:spPr bwMode="auto">
          <a:xfrm>
            <a:off x="323850" y="2205038"/>
            <a:ext cx="2592388" cy="719137"/>
          </a:xfrm>
          <a:prstGeom prst="foldedCorner">
            <a:avLst>
              <a:gd name="adj" fmla="val 12500"/>
            </a:avLst>
          </a:prstGeom>
          <a:gradFill rotWithShape="1">
            <a:gsLst>
              <a:gs pos="0">
                <a:srgbClr val="7ED2A8"/>
              </a:gs>
              <a:gs pos="50000">
                <a:srgbClr val="99FFCC"/>
              </a:gs>
              <a:gs pos="100000">
                <a:srgbClr val="7ED2A8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b="1"/>
              <a:t>Объем</a:t>
            </a:r>
          </a:p>
        </p:txBody>
      </p:sp>
      <p:sp>
        <p:nvSpPr>
          <p:cNvPr id="10244" name="AutoShape 36"/>
          <p:cNvSpPr>
            <a:spLocks noChangeArrowheads="1"/>
          </p:cNvSpPr>
          <p:nvPr/>
        </p:nvSpPr>
        <p:spPr bwMode="auto">
          <a:xfrm>
            <a:off x="3276600" y="2205038"/>
            <a:ext cx="2592388" cy="719137"/>
          </a:xfrm>
          <a:prstGeom prst="foldedCorner">
            <a:avLst>
              <a:gd name="adj" fmla="val 12500"/>
            </a:avLst>
          </a:prstGeom>
          <a:gradFill rotWithShape="1">
            <a:gsLst>
              <a:gs pos="0">
                <a:srgbClr val="7ED2A8"/>
              </a:gs>
              <a:gs pos="50000">
                <a:srgbClr val="99FFCC"/>
              </a:gs>
              <a:gs pos="100000">
                <a:srgbClr val="7ED2A8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b="1"/>
              <a:t>Концентрация</a:t>
            </a:r>
          </a:p>
        </p:txBody>
      </p:sp>
      <p:sp>
        <p:nvSpPr>
          <p:cNvPr id="10245" name="AutoShape 37"/>
          <p:cNvSpPr>
            <a:spLocks noChangeArrowheads="1"/>
          </p:cNvSpPr>
          <p:nvPr/>
        </p:nvSpPr>
        <p:spPr bwMode="auto">
          <a:xfrm>
            <a:off x="5364163" y="4678363"/>
            <a:ext cx="2592387" cy="719137"/>
          </a:xfrm>
          <a:prstGeom prst="foldedCorner">
            <a:avLst>
              <a:gd name="adj" fmla="val 12500"/>
            </a:avLst>
          </a:prstGeom>
          <a:gradFill rotWithShape="1">
            <a:gsLst>
              <a:gs pos="0">
                <a:srgbClr val="7ED2A8"/>
              </a:gs>
              <a:gs pos="50000">
                <a:srgbClr val="99FFCC"/>
              </a:gs>
              <a:gs pos="100000">
                <a:srgbClr val="7ED2A8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b="1"/>
              <a:t>Переключение</a:t>
            </a:r>
          </a:p>
        </p:txBody>
      </p:sp>
      <p:sp>
        <p:nvSpPr>
          <p:cNvPr id="10246" name="AutoShape 38"/>
          <p:cNvSpPr>
            <a:spLocks noChangeArrowheads="1"/>
          </p:cNvSpPr>
          <p:nvPr/>
        </p:nvSpPr>
        <p:spPr bwMode="auto">
          <a:xfrm>
            <a:off x="1258888" y="4678363"/>
            <a:ext cx="2592387" cy="719137"/>
          </a:xfrm>
          <a:prstGeom prst="foldedCorner">
            <a:avLst>
              <a:gd name="adj" fmla="val 12500"/>
            </a:avLst>
          </a:prstGeom>
          <a:gradFill rotWithShape="1">
            <a:gsLst>
              <a:gs pos="0">
                <a:srgbClr val="7ED2A8"/>
              </a:gs>
              <a:gs pos="50000">
                <a:srgbClr val="99FFCC"/>
              </a:gs>
              <a:gs pos="100000">
                <a:srgbClr val="7ED2A8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b="1"/>
              <a:t>Устойчивость</a:t>
            </a:r>
          </a:p>
        </p:txBody>
      </p:sp>
      <p:sp>
        <p:nvSpPr>
          <p:cNvPr id="10247" name="AutoShape 39"/>
          <p:cNvSpPr>
            <a:spLocks noChangeArrowheads="1"/>
          </p:cNvSpPr>
          <p:nvPr/>
        </p:nvSpPr>
        <p:spPr bwMode="auto">
          <a:xfrm>
            <a:off x="6372225" y="2205038"/>
            <a:ext cx="2592388" cy="719137"/>
          </a:xfrm>
          <a:prstGeom prst="foldedCorner">
            <a:avLst>
              <a:gd name="adj" fmla="val 12500"/>
            </a:avLst>
          </a:prstGeom>
          <a:gradFill rotWithShape="1">
            <a:gsLst>
              <a:gs pos="0">
                <a:srgbClr val="7ED2A8"/>
              </a:gs>
              <a:gs pos="50000">
                <a:srgbClr val="99FFCC"/>
              </a:gs>
              <a:gs pos="100000">
                <a:srgbClr val="7ED2A8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b="1"/>
              <a:t>Распределение</a:t>
            </a:r>
          </a:p>
        </p:txBody>
      </p:sp>
      <p:sp>
        <p:nvSpPr>
          <p:cNvPr id="10248" name="AutoShape 40"/>
          <p:cNvSpPr>
            <a:spLocks noChangeArrowheads="1"/>
          </p:cNvSpPr>
          <p:nvPr/>
        </p:nvSpPr>
        <p:spPr bwMode="auto">
          <a:xfrm>
            <a:off x="323850" y="3213100"/>
            <a:ext cx="2303463" cy="720725"/>
          </a:xfrm>
          <a:prstGeom prst="foldedCorner">
            <a:avLst>
              <a:gd name="adj" fmla="val 12500"/>
            </a:avLst>
          </a:prstGeom>
          <a:gradFill rotWithShape="1">
            <a:gsLst>
              <a:gs pos="0">
                <a:srgbClr val="FFCCCC"/>
              </a:gs>
              <a:gs pos="50000">
                <a:srgbClr val="FFEDED"/>
              </a:gs>
              <a:gs pos="100000">
                <a:srgbClr val="FFCCCC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b="1"/>
              <a:t>Количество объектов,</a:t>
            </a:r>
          </a:p>
          <a:p>
            <a:pPr algn="ctr"/>
            <a:r>
              <a:rPr lang="ru-RU" sz="1400" b="1"/>
              <a:t>воспринимаемых</a:t>
            </a:r>
          </a:p>
          <a:p>
            <a:pPr algn="ctr"/>
            <a:r>
              <a:rPr lang="ru-RU" sz="1400" b="1"/>
              <a:t> одновременно</a:t>
            </a:r>
          </a:p>
        </p:txBody>
      </p:sp>
      <p:sp>
        <p:nvSpPr>
          <p:cNvPr id="10249" name="AutoShape 43"/>
          <p:cNvSpPr>
            <a:spLocks noChangeArrowheads="1"/>
          </p:cNvSpPr>
          <p:nvPr/>
        </p:nvSpPr>
        <p:spPr bwMode="auto">
          <a:xfrm>
            <a:off x="1331913" y="5829300"/>
            <a:ext cx="2376487" cy="792163"/>
          </a:xfrm>
          <a:prstGeom prst="foldedCorner">
            <a:avLst>
              <a:gd name="adj" fmla="val 12500"/>
            </a:avLst>
          </a:prstGeom>
          <a:gradFill rotWithShape="1">
            <a:gsLst>
              <a:gs pos="0">
                <a:srgbClr val="FFCCCC"/>
              </a:gs>
              <a:gs pos="50000">
                <a:srgbClr val="FFEDED"/>
              </a:gs>
              <a:gs pos="100000">
                <a:srgbClr val="FFCCCC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b="1"/>
              <a:t>Удержание внимания</a:t>
            </a:r>
          </a:p>
          <a:p>
            <a:pPr algn="ctr"/>
            <a:r>
              <a:rPr lang="ru-RU" sz="1400" b="1"/>
              <a:t>на одном предмете</a:t>
            </a:r>
          </a:p>
          <a:p>
            <a:pPr algn="ctr"/>
            <a:r>
              <a:rPr lang="ru-RU" sz="1400" b="1"/>
              <a:t>(или деятельности)</a:t>
            </a:r>
          </a:p>
        </p:txBody>
      </p:sp>
      <p:sp>
        <p:nvSpPr>
          <p:cNvPr id="10250" name="AutoShape 44"/>
          <p:cNvSpPr>
            <a:spLocks noChangeArrowheads="1"/>
          </p:cNvSpPr>
          <p:nvPr/>
        </p:nvSpPr>
        <p:spPr bwMode="auto">
          <a:xfrm>
            <a:off x="4643438" y="5829300"/>
            <a:ext cx="1871662" cy="503238"/>
          </a:xfrm>
          <a:prstGeom prst="foldedCorner">
            <a:avLst>
              <a:gd name="adj" fmla="val 12500"/>
            </a:avLst>
          </a:prstGeom>
          <a:gradFill rotWithShape="1">
            <a:gsLst>
              <a:gs pos="0">
                <a:srgbClr val="FFCCCC"/>
              </a:gs>
              <a:gs pos="50000">
                <a:srgbClr val="FFEDED"/>
              </a:gs>
              <a:gs pos="100000">
                <a:srgbClr val="FFCCCC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800" b="1"/>
              <a:t>Осмысление</a:t>
            </a:r>
          </a:p>
        </p:txBody>
      </p:sp>
      <p:sp>
        <p:nvSpPr>
          <p:cNvPr id="10251" name="AutoShape 45"/>
          <p:cNvSpPr>
            <a:spLocks noChangeArrowheads="1"/>
          </p:cNvSpPr>
          <p:nvPr/>
        </p:nvSpPr>
        <p:spPr bwMode="auto">
          <a:xfrm>
            <a:off x="6948488" y="5829300"/>
            <a:ext cx="1871662" cy="503238"/>
          </a:xfrm>
          <a:prstGeom prst="foldedCorner">
            <a:avLst>
              <a:gd name="adj" fmla="val 12500"/>
            </a:avLst>
          </a:prstGeom>
          <a:gradFill rotWithShape="1">
            <a:gsLst>
              <a:gs pos="0">
                <a:srgbClr val="FFCCCC"/>
              </a:gs>
              <a:gs pos="50000">
                <a:srgbClr val="FFEDED"/>
              </a:gs>
              <a:gs pos="100000">
                <a:srgbClr val="FFCCCC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800" b="1"/>
              <a:t>Отвлечение</a:t>
            </a:r>
          </a:p>
        </p:txBody>
      </p:sp>
      <p:sp>
        <p:nvSpPr>
          <p:cNvPr id="10252" name="Line 46"/>
          <p:cNvSpPr>
            <a:spLocks noChangeShapeType="1"/>
          </p:cNvSpPr>
          <p:nvPr/>
        </p:nvSpPr>
        <p:spPr bwMode="auto">
          <a:xfrm>
            <a:off x="1403350" y="1844675"/>
            <a:ext cx="63373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53" name="Line 47"/>
          <p:cNvSpPr>
            <a:spLocks noChangeShapeType="1"/>
          </p:cNvSpPr>
          <p:nvPr/>
        </p:nvSpPr>
        <p:spPr bwMode="auto">
          <a:xfrm>
            <a:off x="1403350" y="1844675"/>
            <a:ext cx="0" cy="3603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54" name="Line 48"/>
          <p:cNvSpPr>
            <a:spLocks noChangeShapeType="1"/>
          </p:cNvSpPr>
          <p:nvPr/>
        </p:nvSpPr>
        <p:spPr bwMode="auto">
          <a:xfrm>
            <a:off x="4500563" y="1628775"/>
            <a:ext cx="0" cy="5762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55" name="Line 50"/>
          <p:cNvSpPr>
            <a:spLocks noChangeShapeType="1"/>
          </p:cNvSpPr>
          <p:nvPr/>
        </p:nvSpPr>
        <p:spPr bwMode="auto">
          <a:xfrm>
            <a:off x="3059113" y="1844675"/>
            <a:ext cx="0" cy="2808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56" name="Line 51"/>
          <p:cNvSpPr>
            <a:spLocks noChangeShapeType="1"/>
          </p:cNvSpPr>
          <p:nvPr/>
        </p:nvSpPr>
        <p:spPr bwMode="auto">
          <a:xfrm>
            <a:off x="6084888" y="1844675"/>
            <a:ext cx="0" cy="2808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57" name="Line 52"/>
          <p:cNvSpPr>
            <a:spLocks noChangeShapeType="1"/>
          </p:cNvSpPr>
          <p:nvPr/>
        </p:nvSpPr>
        <p:spPr bwMode="auto">
          <a:xfrm>
            <a:off x="2484438" y="5397500"/>
            <a:ext cx="0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258" name="Line 53"/>
          <p:cNvSpPr>
            <a:spLocks noChangeShapeType="1"/>
          </p:cNvSpPr>
          <p:nvPr/>
        </p:nvSpPr>
        <p:spPr bwMode="auto">
          <a:xfrm flipH="1">
            <a:off x="5508625" y="5397500"/>
            <a:ext cx="576263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259" name="Line 54"/>
          <p:cNvSpPr>
            <a:spLocks noChangeShapeType="1"/>
          </p:cNvSpPr>
          <p:nvPr/>
        </p:nvSpPr>
        <p:spPr bwMode="auto">
          <a:xfrm>
            <a:off x="6084888" y="5397500"/>
            <a:ext cx="1582737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260" name="Line 55"/>
          <p:cNvSpPr>
            <a:spLocks noChangeShapeType="1"/>
          </p:cNvSpPr>
          <p:nvPr/>
        </p:nvSpPr>
        <p:spPr bwMode="auto">
          <a:xfrm>
            <a:off x="1403350" y="2924175"/>
            <a:ext cx="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261" name="Line 56"/>
          <p:cNvSpPr>
            <a:spLocks noChangeShapeType="1"/>
          </p:cNvSpPr>
          <p:nvPr/>
        </p:nvSpPr>
        <p:spPr bwMode="auto">
          <a:xfrm>
            <a:off x="4500563" y="2924175"/>
            <a:ext cx="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262" name="Line 57"/>
          <p:cNvSpPr>
            <a:spLocks noChangeShapeType="1"/>
          </p:cNvSpPr>
          <p:nvPr/>
        </p:nvSpPr>
        <p:spPr bwMode="auto">
          <a:xfrm>
            <a:off x="7740650" y="2924175"/>
            <a:ext cx="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263" name="AutoShape 58"/>
          <p:cNvSpPr>
            <a:spLocks noChangeArrowheads="1"/>
          </p:cNvSpPr>
          <p:nvPr/>
        </p:nvSpPr>
        <p:spPr bwMode="auto">
          <a:xfrm>
            <a:off x="3276600" y="3213100"/>
            <a:ext cx="2663825" cy="720725"/>
          </a:xfrm>
          <a:prstGeom prst="foldedCorner">
            <a:avLst>
              <a:gd name="adj" fmla="val 12500"/>
            </a:avLst>
          </a:prstGeom>
          <a:gradFill rotWithShape="1">
            <a:gsLst>
              <a:gs pos="0">
                <a:srgbClr val="FFCCCC"/>
              </a:gs>
              <a:gs pos="50000">
                <a:srgbClr val="FFEDED"/>
              </a:gs>
              <a:gs pos="100000">
                <a:srgbClr val="FFCCCC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b="1"/>
              <a:t>Степень сосредоточенности</a:t>
            </a:r>
          </a:p>
          <a:p>
            <a:pPr algn="ctr"/>
            <a:r>
              <a:rPr lang="ru-RU" sz="1400" b="1"/>
              <a:t>на одном предмете</a:t>
            </a:r>
          </a:p>
        </p:txBody>
      </p:sp>
      <p:sp>
        <p:nvSpPr>
          <p:cNvPr id="10264" name="AutoShape 59"/>
          <p:cNvSpPr>
            <a:spLocks noChangeArrowheads="1"/>
          </p:cNvSpPr>
          <p:nvPr/>
        </p:nvSpPr>
        <p:spPr bwMode="auto">
          <a:xfrm>
            <a:off x="6227763" y="3213100"/>
            <a:ext cx="2736850" cy="1223963"/>
          </a:xfrm>
          <a:prstGeom prst="foldedCorner">
            <a:avLst>
              <a:gd name="adj" fmla="val 12500"/>
            </a:avLst>
          </a:prstGeom>
          <a:gradFill rotWithShape="1">
            <a:gsLst>
              <a:gs pos="0">
                <a:srgbClr val="FFCCCC"/>
              </a:gs>
              <a:gs pos="50000">
                <a:srgbClr val="FFEDED"/>
              </a:gs>
              <a:gs pos="100000">
                <a:srgbClr val="FFCCCC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b="1"/>
              <a:t>Способность удерживать</a:t>
            </a:r>
          </a:p>
          <a:p>
            <a:pPr algn="ctr"/>
            <a:r>
              <a:rPr lang="ru-RU" sz="1400" b="1"/>
              <a:t>внимание на определенном</a:t>
            </a:r>
          </a:p>
          <a:p>
            <a:pPr algn="ctr"/>
            <a:r>
              <a:rPr lang="ru-RU" sz="1400" b="1"/>
              <a:t> числе объектов (действий) </a:t>
            </a:r>
          </a:p>
          <a:p>
            <a:pPr algn="ctr"/>
            <a:r>
              <a:rPr lang="ru-RU" sz="1400" b="1"/>
              <a:t>одновременно</a:t>
            </a:r>
          </a:p>
        </p:txBody>
      </p:sp>
      <p:sp>
        <p:nvSpPr>
          <p:cNvPr id="10265" name="Line 61"/>
          <p:cNvSpPr>
            <a:spLocks noChangeShapeType="1"/>
          </p:cNvSpPr>
          <p:nvPr/>
        </p:nvSpPr>
        <p:spPr bwMode="auto">
          <a:xfrm>
            <a:off x="7740650" y="1830388"/>
            <a:ext cx="0" cy="3603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3"/>
          <p:cNvSpPr>
            <a:spLocks noChangeArrowheads="1"/>
          </p:cNvSpPr>
          <p:nvPr/>
        </p:nvSpPr>
        <p:spPr bwMode="auto">
          <a:xfrm>
            <a:off x="304800" y="3276600"/>
            <a:ext cx="2808288" cy="2016125"/>
          </a:xfrm>
          <a:prstGeom prst="foldedCorner">
            <a:avLst>
              <a:gd name="adj" fmla="val 12500"/>
            </a:avLst>
          </a:prstGeom>
          <a:gradFill rotWithShape="1">
            <a:gsLst>
              <a:gs pos="0">
                <a:srgbClr val="7ED2A8"/>
              </a:gs>
              <a:gs pos="50000">
                <a:srgbClr val="99FFCC"/>
              </a:gs>
              <a:gs pos="100000">
                <a:srgbClr val="7ED2A8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20000"/>
              </a:lnSpc>
            </a:pPr>
            <a:r>
              <a:rPr lang="ru-RU" sz="2000" b="1"/>
              <a:t>Низкая </a:t>
            </a:r>
          </a:p>
          <a:p>
            <a:pPr algn="ctr">
              <a:lnSpc>
                <a:spcPct val="120000"/>
              </a:lnSpc>
            </a:pPr>
            <a:r>
              <a:rPr lang="ru-RU" sz="2000" b="1"/>
              <a:t>продуктивная</a:t>
            </a:r>
          </a:p>
          <a:p>
            <a:pPr algn="ctr">
              <a:lnSpc>
                <a:spcPct val="120000"/>
              </a:lnSpc>
            </a:pPr>
            <a:r>
              <a:rPr lang="ru-RU" sz="2000" b="1"/>
              <a:t>деятельность</a:t>
            </a:r>
          </a:p>
        </p:txBody>
      </p:sp>
      <p:sp>
        <p:nvSpPr>
          <p:cNvPr id="12291" name="AutoShape 4"/>
          <p:cNvSpPr>
            <a:spLocks noChangeArrowheads="1"/>
          </p:cNvSpPr>
          <p:nvPr/>
        </p:nvSpPr>
        <p:spPr bwMode="auto">
          <a:xfrm>
            <a:off x="3276600" y="3276600"/>
            <a:ext cx="2592388" cy="2016125"/>
          </a:xfrm>
          <a:prstGeom prst="foldedCorner">
            <a:avLst>
              <a:gd name="adj" fmla="val 12500"/>
            </a:avLst>
          </a:prstGeom>
          <a:gradFill rotWithShape="1">
            <a:gsLst>
              <a:gs pos="0">
                <a:srgbClr val="FFCC99"/>
              </a:gs>
              <a:gs pos="100000">
                <a:srgbClr val="FFF4E8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40000"/>
              </a:lnSpc>
            </a:pPr>
            <a:endParaRPr lang="ru-RU" sz="2000" b="1"/>
          </a:p>
          <a:p>
            <a:pPr algn="ctr">
              <a:lnSpc>
                <a:spcPct val="140000"/>
              </a:lnSpc>
            </a:pPr>
            <a:r>
              <a:rPr lang="ru-RU" sz="2000" b="1"/>
              <a:t>Большое </a:t>
            </a:r>
          </a:p>
          <a:p>
            <a:pPr algn="ctr">
              <a:lnSpc>
                <a:spcPct val="140000"/>
              </a:lnSpc>
            </a:pPr>
            <a:r>
              <a:rPr lang="ru-RU" sz="2000" b="1"/>
              <a:t>количество</a:t>
            </a:r>
          </a:p>
          <a:p>
            <a:pPr algn="ctr">
              <a:lnSpc>
                <a:spcPct val="140000"/>
              </a:lnSpc>
            </a:pPr>
            <a:r>
              <a:rPr lang="ru-RU" sz="2000" b="1"/>
              <a:t>отвлечений</a:t>
            </a:r>
          </a:p>
          <a:p>
            <a:pPr algn="ctr"/>
            <a:endParaRPr lang="ru-RU" sz="2000" b="1"/>
          </a:p>
        </p:txBody>
      </p:sp>
      <p:sp>
        <p:nvSpPr>
          <p:cNvPr id="12292" name="Line 13"/>
          <p:cNvSpPr>
            <a:spLocks noChangeShapeType="1"/>
          </p:cNvSpPr>
          <p:nvPr/>
        </p:nvSpPr>
        <p:spPr bwMode="auto">
          <a:xfrm>
            <a:off x="1447800" y="2514600"/>
            <a:ext cx="0" cy="762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293" name="Line 14"/>
          <p:cNvSpPr>
            <a:spLocks noChangeShapeType="1"/>
          </p:cNvSpPr>
          <p:nvPr/>
        </p:nvSpPr>
        <p:spPr bwMode="auto">
          <a:xfrm>
            <a:off x="4495800" y="2057400"/>
            <a:ext cx="0" cy="1219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294" name="Line 25"/>
          <p:cNvSpPr>
            <a:spLocks noChangeShapeType="1"/>
          </p:cNvSpPr>
          <p:nvPr/>
        </p:nvSpPr>
        <p:spPr bwMode="auto">
          <a:xfrm>
            <a:off x="7772400" y="2514600"/>
            <a:ext cx="0" cy="762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296" name="AutoShape 27"/>
          <p:cNvSpPr>
            <a:spLocks noChangeArrowheads="1"/>
          </p:cNvSpPr>
          <p:nvPr/>
        </p:nvSpPr>
        <p:spPr bwMode="auto">
          <a:xfrm>
            <a:off x="6172200" y="3276600"/>
            <a:ext cx="2592388" cy="2016125"/>
          </a:xfrm>
          <a:prstGeom prst="foldedCorner">
            <a:avLst>
              <a:gd name="adj" fmla="val 12500"/>
            </a:avLst>
          </a:prstGeom>
          <a:gradFill rotWithShape="1">
            <a:gsLst>
              <a:gs pos="0">
                <a:srgbClr val="9999FF"/>
              </a:gs>
              <a:gs pos="100000">
                <a:srgbClr val="DFDFFF"/>
              </a:gs>
            </a:gsLst>
            <a:path path="rect">
              <a:fillToRect l="100000" t="10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40000"/>
              </a:lnSpc>
            </a:pPr>
            <a:endParaRPr lang="ru-RU" sz="2000" b="1"/>
          </a:p>
          <a:p>
            <a:pPr algn="ctr"/>
            <a:r>
              <a:rPr lang="ru-RU" sz="2000" b="1"/>
              <a:t>Большое </a:t>
            </a:r>
          </a:p>
          <a:p>
            <a:pPr algn="ctr"/>
            <a:r>
              <a:rPr lang="ru-RU" sz="2000" b="1"/>
              <a:t>количество</a:t>
            </a:r>
          </a:p>
          <a:p>
            <a:pPr algn="ctr"/>
            <a:r>
              <a:rPr lang="ru-RU" sz="2000" b="1"/>
              <a:t>ошибок </a:t>
            </a:r>
          </a:p>
          <a:p>
            <a:pPr algn="ctr"/>
            <a:r>
              <a:rPr lang="ru-RU" sz="2000" b="1"/>
              <a:t>при выполнении </a:t>
            </a:r>
          </a:p>
          <a:p>
            <a:pPr algn="ctr"/>
            <a:r>
              <a:rPr lang="ru-RU" sz="2000" b="1"/>
              <a:t>деятельности</a:t>
            </a:r>
          </a:p>
          <a:p>
            <a:pPr algn="ctr"/>
            <a:endParaRPr lang="ru-RU" sz="2000" b="1"/>
          </a:p>
        </p:txBody>
      </p:sp>
      <p:sp>
        <p:nvSpPr>
          <p:cNvPr id="12297" name="AutoShape 28"/>
          <p:cNvSpPr>
            <a:spLocks noChangeArrowheads="1"/>
          </p:cNvSpPr>
          <p:nvPr/>
        </p:nvSpPr>
        <p:spPr bwMode="auto">
          <a:xfrm>
            <a:off x="838200" y="685800"/>
            <a:ext cx="7162800" cy="1352550"/>
          </a:xfrm>
          <a:prstGeom prst="beve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 b="1">
                <a:solidFill>
                  <a:schemeClr val="accent2"/>
                </a:solidFill>
              </a:rPr>
              <a:t>Показатели невнимательности</a:t>
            </a:r>
          </a:p>
        </p:txBody>
      </p:sp>
      <p:sp>
        <p:nvSpPr>
          <p:cNvPr id="12298" name="Line 29"/>
          <p:cNvSpPr>
            <a:spLocks noChangeShapeType="1"/>
          </p:cNvSpPr>
          <p:nvPr/>
        </p:nvSpPr>
        <p:spPr bwMode="auto">
          <a:xfrm>
            <a:off x="1447800" y="2514600"/>
            <a:ext cx="63373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90</TotalTime>
  <Words>398</Words>
  <Application>Microsoft Office PowerPoint</Application>
  <PresentationFormat>Экран (4:3)</PresentationFormat>
  <Paragraphs>92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6" baseType="lpstr">
      <vt:lpstr>Arial</vt:lpstr>
      <vt:lpstr>Calibri</vt:lpstr>
      <vt:lpstr>Franklin Gothic Book</vt:lpstr>
      <vt:lpstr>Franklin Gothic Medium</vt:lpstr>
      <vt:lpstr>Times New Roman</vt:lpstr>
      <vt:lpstr>Wingdings</vt:lpstr>
      <vt:lpstr>Wingdings 2</vt:lpstr>
      <vt:lpstr>Трек</vt:lpstr>
      <vt:lpstr>РАЗВИТИЕ ПСИХИЧЕСКИХ ФУНКЦИЙ ДЕТЕЙ РАННЕГО ВОЗРАСТА</vt:lpstr>
      <vt:lpstr>Презентация PowerPoint</vt:lpstr>
      <vt:lpstr>Презентация PowerPoint</vt:lpstr>
      <vt:lpstr>ВНИМАНИЕ ДЕТЕЙ РАННЕГО ВОЗРАСТА</vt:lpstr>
      <vt:lpstr>Презентация PowerPoint</vt:lpstr>
      <vt:lpstr>ВНИМАНИЕ ДЕТЕЙ РАННЕГО ВОЗРАСТА</vt:lpstr>
      <vt:lpstr>Презентация PowerPoint</vt:lpstr>
      <vt:lpstr>Презентация PowerPoint</vt:lpstr>
      <vt:lpstr>Презентация PowerPoint</vt:lpstr>
      <vt:lpstr>РАЗВИТИЕ ПАМЯТИ В РАННЕМ ВОЗРАСТЕ</vt:lpstr>
      <vt:lpstr>ВИДЫ ПАМЯТИ</vt:lpstr>
      <vt:lpstr>ХАРАКТЕР ПАМЯТИ</vt:lpstr>
      <vt:lpstr>Презентация PowerPoint</vt:lpstr>
      <vt:lpstr>Презентация PowerPoint</vt:lpstr>
      <vt:lpstr>В основе запоминания лежат:</vt:lpstr>
      <vt:lpstr>Презентация PowerPoint</vt:lpstr>
      <vt:lpstr>Условия развития психических функций</vt:lpstr>
      <vt:lpstr>Благодарю за внимание!</vt:lpstr>
    </vt:vector>
  </TitlesOfParts>
  <Company>PPed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РАЗВИТИЕ ПСИХИЧЕСКИХ ФУНКЦИЙ ДЕТЕЙ РАННЕГО ВОЗРАСТА</dc:title>
  <dc:creator>Кафедра (Доценты №1)</dc:creator>
  <cp:lastModifiedBy>SuperVisor</cp:lastModifiedBy>
  <cp:revision>16</cp:revision>
  <dcterms:created xsi:type="dcterms:W3CDTF">2014-12-01T10:41:02Z</dcterms:created>
  <dcterms:modified xsi:type="dcterms:W3CDTF">2017-05-17T09:30:57Z</dcterms:modified>
</cp:coreProperties>
</file>