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0" r:id="rId16"/>
    <p:sldId id="275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B5F22-DBDA-45D9-847D-7A358C9B7B4B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B6F25-114D-4864-B681-58E306E93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6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CE199-1FD6-4FA3-933C-4968E999C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71DC3E-AF81-4D52-849F-92D0D624B140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A27B02-7799-4F3C-B131-F37061272B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8458200" cy="2000264"/>
          </a:xfrm>
        </p:spPr>
        <p:txBody>
          <a:bodyPr/>
          <a:lstStyle/>
          <a:p>
            <a:r>
              <a:rPr lang="ru-RU" dirty="0" smtClean="0"/>
              <a:t>РАЗВИТИЕ ПСИХИЧЕСКИХ ФУНКЦИЙ ДЕТЕЙ РАННЕГО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257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Профессор медицинской педагогики и психологии, </a:t>
            </a:r>
          </a:p>
          <a:p>
            <a:r>
              <a:rPr lang="ru-RU" dirty="0" smtClean="0"/>
              <a:t>кандидат педагогических наук</a:t>
            </a:r>
          </a:p>
          <a:p>
            <a:r>
              <a:rPr lang="ru-RU" dirty="0" smtClean="0"/>
              <a:t>Печора Ксения </a:t>
            </a:r>
            <a:r>
              <a:rPr lang="ru-RU" dirty="0" err="1" smtClean="0"/>
              <a:t>Люциановна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ПАМЯТИ В РАННЕМ ВОЗРАСТЕ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4466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Память – психический процесс, формирующийся в результате индивидуального опыта.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Физиологической основой памяти является формирование условного рефлекса «положение под грудью» (9-15 день).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Двигательная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Зрительная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Рече-слуховая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Осязательная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Обонятельная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Вкусовая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Кратковременная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Долговременная (длительного хранения)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Оперативная (промежуточная)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524000" y="457200"/>
            <a:ext cx="6172200" cy="1524000"/>
          </a:xfrm>
          <a:prstGeom prst="hexagon">
            <a:avLst>
              <a:gd name="adj" fmla="val 101250"/>
              <a:gd name="vf" fmla="val 115470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/>
              <a:t>ФАЗЫ ПАМЯТИ</a:t>
            </a:r>
            <a:endParaRPr lang="ru-RU" sz="18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28700" y="2201863"/>
            <a:ext cx="7429500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3500" b="1">
                <a:solidFill>
                  <a:srgbClr val="CC00FF"/>
                </a:solidFill>
              </a:rPr>
              <a:t>ЗАПЕЧАТЛЕНИЕ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3500" b="1">
                <a:solidFill>
                  <a:srgbClr val="CC00FF"/>
                </a:solidFill>
              </a:rPr>
              <a:t>ХРАНЕНИЕ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ru-RU" sz="3500" b="1">
                <a:solidFill>
                  <a:srgbClr val="CC00FF"/>
                </a:solidFill>
              </a:rPr>
              <a:t>ПРИПОМИНАНИЕ</a:t>
            </a:r>
            <a:endParaRPr lang="ru-RU" sz="3500"/>
          </a:p>
          <a:p>
            <a:pPr marL="342900" indent="-342900">
              <a:lnSpc>
                <a:spcPct val="105000"/>
              </a:lnSpc>
              <a:spcBef>
                <a:spcPct val="20000"/>
              </a:spcBef>
            </a:pPr>
            <a:r>
              <a:rPr lang="ru-RU" sz="3200"/>
              <a:t>		</a:t>
            </a:r>
            <a:r>
              <a:rPr lang="ru-RU" sz="3200">
                <a:solidFill>
                  <a:srgbClr val="0000CC"/>
                </a:solidFill>
              </a:rPr>
              <a:t>а) узнавание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</a:pPr>
            <a:r>
              <a:rPr lang="ru-RU" sz="3200">
                <a:solidFill>
                  <a:srgbClr val="0000CC"/>
                </a:solidFill>
              </a:rPr>
              <a:t>		б) воспроизведение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0859"/>
            <a:ext cx="8686800" cy="19367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В раннем возрасте память носит непроизвольный характер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основе запоминания лежат: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Повторность (формирование навыков развития определенных функций)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Связь с эмоциональными переживаниями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ева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85728"/>
            <a:ext cx="4714908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развития психических функций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Наблюдения, игры с природным материалом.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Игры с </a:t>
            </a:r>
            <a:r>
              <a:rPr lang="ru-RU" dirty="0" err="1" smtClean="0"/>
              <a:t>автодидактическими</a:t>
            </a:r>
            <a:r>
              <a:rPr lang="ru-RU" dirty="0" smtClean="0"/>
              <a:t> игрушками.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Игры на формирование внимания и памяти (угадай чего не стало, что изменилось, мешочек на ощупь).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Игры на развитие мышления и речи (кому что нужно, загадки, орудийные действия и др.)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16"/>
            <a:ext cx="8686800" cy="841248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 раннем возрасте идет формирование всех психических функций: внимания, памяти, познавательной сферы, развитие мышления и речи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Психические функции формируются в процессе деятельности, в результате общения со взрослыми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Ребенок обучается с момента рождения: узнает близких, берет игрушку из рук взрослого, развивается познавательная деятельность, речевое развитие. В основе обучения лежит, прежде всего, развитие таких психических функций как внимание и память.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0072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 настоящее время наблюдается рост детей </a:t>
            </a:r>
            <a:r>
              <a:rPr lang="ru-RU" dirty="0" err="1" smtClean="0"/>
              <a:t>гипервозбудимых</a:t>
            </a:r>
            <a:r>
              <a:rPr lang="ru-RU" dirty="0" smtClean="0"/>
              <a:t> с дефицитом внимания, что затрудняет готовность детей к обучению в школе.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практике далеко не всегда реализуется потенциал возможностей ребенка раннего возраста, который «</a:t>
            </a:r>
            <a:r>
              <a:rPr lang="ru-RU" dirty="0" err="1" smtClean="0"/>
              <a:t>сензитивен</a:t>
            </a:r>
            <a:r>
              <a:rPr lang="ru-RU" dirty="0" smtClean="0"/>
              <a:t> во всем» (</a:t>
            </a:r>
            <a:r>
              <a:rPr lang="ru-RU" dirty="0" err="1" smtClean="0"/>
              <a:t>Л.С.Выготский</a:t>
            </a:r>
            <a:r>
              <a:rPr lang="ru-RU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Важно не упустить неповторимые возможности, которые присущи детям раннего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 ДЕТЕЙ РАННЕГО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Физиологической основой внимания является условный рефлекс «что такое?», который появляется в первые месяцы жизни.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4295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 ДЕТЕЙ РАННЕГО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686800" cy="35719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«Внимание – направленность и сосредоточенность психической активности на определенном объекте, при отвлечении от других».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979613" y="476250"/>
            <a:ext cx="5543550" cy="115252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accent2"/>
                </a:solidFill>
              </a:rPr>
              <a:t>Виды внимания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3850" y="2205038"/>
            <a:ext cx="3600450" cy="93662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Непроизвольное</a:t>
            </a:r>
          </a:p>
          <a:p>
            <a:pPr algn="ctr"/>
            <a:r>
              <a:rPr lang="ru-RU" sz="2000" b="1"/>
              <a:t>(непреднамеренное)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859338" y="2205038"/>
            <a:ext cx="3600450" cy="936625"/>
          </a:xfrm>
          <a:prstGeom prst="foldedCorner">
            <a:avLst>
              <a:gd name="adj" fmla="val 12500"/>
            </a:avLst>
          </a:prstGeom>
          <a:gradFill rotWithShape="0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Произвольное</a:t>
            </a:r>
          </a:p>
          <a:p>
            <a:pPr algn="ctr"/>
            <a:r>
              <a:rPr lang="ru-RU" sz="2000" b="1"/>
              <a:t>(преднамеренное)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96850" y="3371850"/>
            <a:ext cx="3902075" cy="720725"/>
          </a:xfrm>
          <a:prstGeom prst="foldedCorner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-52"/>
              </a:rPr>
              <a:t>Причины  возникновения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81000" y="4038600"/>
            <a:ext cx="3135313" cy="37623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D2E8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Новизна предмета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1000" y="4648200"/>
            <a:ext cx="3135313" cy="37623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D2E8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Внезапность появления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81000" y="5257800"/>
            <a:ext cx="3135313" cy="37623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D2E8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Динамичность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57188" y="5949950"/>
            <a:ext cx="3135312" cy="376238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D2E8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/>
              <a:t>Интенсивность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148263" y="4051300"/>
            <a:ext cx="3135312" cy="51435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100000">
                <a:srgbClr val="FFF2F2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/>
              <a:t>Целенаправленность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148263" y="4841875"/>
            <a:ext cx="3135312" cy="51435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100000">
                <a:srgbClr val="FFF2F2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/>
              <a:t>Устойчивость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148263" y="5661025"/>
            <a:ext cx="3135312" cy="596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100000">
                <a:srgbClr val="FFF2F2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endParaRPr lang="ru-RU" sz="1800" b="1"/>
          </a:p>
          <a:p>
            <a:pPr>
              <a:lnSpc>
                <a:spcPct val="60000"/>
              </a:lnSpc>
            </a:pPr>
            <a:r>
              <a:rPr lang="ru-RU" sz="1800" b="1"/>
              <a:t>Организованность</a:t>
            </a:r>
          </a:p>
          <a:p>
            <a:pPr>
              <a:lnSpc>
                <a:spcPct val="60000"/>
              </a:lnSpc>
            </a:pPr>
            <a:endParaRPr lang="ru-RU" sz="1800" b="1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5580063" y="3357563"/>
            <a:ext cx="2520950" cy="503237"/>
          </a:xfrm>
          <a:prstGeom prst="downArrow">
            <a:avLst>
              <a:gd name="adj1" fmla="val 51130"/>
              <a:gd name="adj2" fmla="val 56782"/>
            </a:avLst>
          </a:prstGeom>
          <a:gradFill rotWithShape="0">
            <a:gsLst>
              <a:gs pos="0">
                <a:srgbClr val="FFFF99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2133600" y="1600200"/>
            <a:ext cx="1295400" cy="609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5486400" y="1600200"/>
            <a:ext cx="1295400" cy="609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4"/>
          <p:cNvSpPr>
            <a:spLocks noChangeArrowheads="1"/>
          </p:cNvSpPr>
          <p:nvPr/>
        </p:nvSpPr>
        <p:spPr bwMode="auto">
          <a:xfrm>
            <a:off x="1979613" y="476250"/>
            <a:ext cx="5543550" cy="1152525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accent2"/>
                </a:solidFill>
              </a:rPr>
              <a:t>Свойства внимания</a:t>
            </a:r>
          </a:p>
        </p:txBody>
      </p:sp>
      <p:sp>
        <p:nvSpPr>
          <p:cNvPr id="10243" name="AutoShape 35"/>
          <p:cNvSpPr>
            <a:spLocks noChangeArrowheads="1"/>
          </p:cNvSpPr>
          <p:nvPr/>
        </p:nvSpPr>
        <p:spPr bwMode="auto">
          <a:xfrm>
            <a:off x="323850" y="2205038"/>
            <a:ext cx="2592388" cy="71913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Объем</a:t>
            </a:r>
          </a:p>
        </p:txBody>
      </p:sp>
      <p:sp>
        <p:nvSpPr>
          <p:cNvPr id="10244" name="AutoShape 36"/>
          <p:cNvSpPr>
            <a:spLocks noChangeArrowheads="1"/>
          </p:cNvSpPr>
          <p:nvPr/>
        </p:nvSpPr>
        <p:spPr bwMode="auto">
          <a:xfrm>
            <a:off x="3276600" y="2205038"/>
            <a:ext cx="2592388" cy="71913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Концентрация</a:t>
            </a:r>
          </a:p>
        </p:txBody>
      </p:sp>
      <p:sp>
        <p:nvSpPr>
          <p:cNvPr id="10245" name="AutoShape 37"/>
          <p:cNvSpPr>
            <a:spLocks noChangeArrowheads="1"/>
          </p:cNvSpPr>
          <p:nvPr/>
        </p:nvSpPr>
        <p:spPr bwMode="auto">
          <a:xfrm>
            <a:off x="5364163" y="4678363"/>
            <a:ext cx="2592387" cy="71913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Переключение</a:t>
            </a:r>
          </a:p>
        </p:txBody>
      </p:sp>
      <p:sp>
        <p:nvSpPr>
          <p:cNvPr id="10246" name="AutoShape 38"/>
          <p:cNvSpPr>
            <a:spLocks noChangeArrowheads="1"/>
          </p:cNvSpPr>
          <p:nvPr/>
        </p:nvSpPr>
        <p:spPr bwMode="auto">
          <a:xfrm>
            <a:off x="1258888" y="4678363"/>
            <a:ext cx="2592387" cy="71913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Устойчивость</a:t>
            </a:r>
          </a:p>
        </p:txBody>
      </p:sp>
      <p:sp>
        <p:nvSpPr>
          <p:cNvPr id="10247" name="AutoShape 39"/>
          <p:cNvSpPr>
            <a:spLocks noChangeArrowheads="1"/>
          </p:cNvSpPr>
          <p:nvPr/>
        </p:nvSpPr>
        <p:spPr bwMode="auto">
          <a:xfrm>
            <a:off x="6372225" y="2205038"/>
            <a:ext cx="2592388" cy="719137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Распределение</a:t>
            </a:r>
          </a:p>
        </p:txBody>
      </p:sp>
      <p:sp>
        <p:nvSpPr>
          <p:cNvPr id="10248" name="AutoShape 40"/>
          <p:cNvSpPr>
            <a:spLocks noChangeArrowheads="1"/>
          </p:cNvSpPr>
          <p:nvPr/>
        </p:nvSpPr>
        <p:spPr bwMode="auto">
          <a:xfrm>
            <a:off x="323850" y="3213100"/>
            <a:ext cx="2303463" cy="7207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CC"/>
              </a:gs>
              <a:gs pos="50000">
                <a:srgbClr val="FFEDED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Количество объектов,</a:t>
            </a:r>
          </a:p>
          <a:p>
            <a:pPr algn="ctr"/>
            <a:r>
              <a:rPr lang="ru-RU" sz="1400" b="1"/>
              <a:t>воспринимаемых</a:t>
            </a:r>
          </a:p>
          <a:p>
            <a:pPr algn="ctr"/>
            <a:r>
              <a:rPr lang="ru-RU" sz="1400" b="1"/>
              <a:t> одновременно</a:t>
            </a:r>
          </a:p>
        </p:txBody>
      </p:sp>
      <p:sp>
        <p:nvSpPr>
          <p:cNvPr id="10249" name="AutoShape 43"/>
          <p:cNvSpPr>
            <a:spLocks noChangeArrowheads="1"/>
          </p:cNvSpPr>
          <p:nvPr/>
        </p:nvSpPr>
        <p:spPr bwMode="auto">
          <a:xfrm>
            <a:off x="1331913" y="5829300"/>
            <a:ext cx="2376487" cy="792163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CC"/>
              </a:gs>
              <a:gs pos="50000">
                <a:srgbClr val="FFEDED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Удержание внимания</a:t>
            </a:r>
          </a:p>
          <a:p>
            <a:pPr algn="ctr"/>
            <a:r>
              <a:rPr lang="ru-RU" sz="1400" b="1"/>
              <a:t>на одном предмете</a:t>
            </a:r>
          </a:p>
          <a:p>
            <a:pPr algn="ctr"/>
            <a:r>
              <a:rPr lang="ru-RU" sz="1400" b="1"/>
              <a:t>(или деятельности)</a:t>
            </a:r>
          </a:p>
        </p:txBody>
      </p:sp>
      <p:sp>
        <p:nvSpPr>
          <p:cNvPr id="10250" name="AutoShape 44"/>
          <p:cNvSpPr>
            <a:spLocks noChangeArrowheads="1"/>
          </p:cNvSpPr>
          <p:nvPr/>
        </p:nvSpPr>
        <p:spPr bwMode="auto">
          <a:xfrm>
            <a:off x="4643438" y="5829300"/>
            <a:ext cx="1871662" cy="50323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CC"/>
              </a:gs>
              <a:gs pos="50000">
                <a:srgbClr val="FFEDED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Осмысление</a:t>
            </a:r>
          </a:p>
        </p:txBody>
      </p:sp>
      <p:sp>
        <p:nvSpPr>
          <p:cNvPr id="10251" name="AutoShape 45"/>
          <p:cNvSpPr>
            <a:spLocks noChangeArrowheads="1"/>
          </p:cNvSpPr>
          <p:nvPr/>
        </p:nvSpPr>
        <p:spPr bwMode="auto">
          <a:xfrm>
            <a:off x="6948488" y="5829300"/>
            <a:ext cx="1871662" cy="503238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CC"/>
              </a:gs>
              <a:gs pos="50000">
                <a:srgbClr val="FFEDED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/>
              <a:t>Отвлечение</a:t>
            </a:r>
          </a:p>
        </p:txBody>
      </p:sp>
      <p:sp>
        <p:nvSpPr>
          <p:cNvPr id="10252" name="Line 46"/>
          <p:cNvSpPr>
            <a:spLocks noChangeShapeType="1"/>
          </p:cNvSpPr>
          <p:nvPr/>
        </p:nvSpPr>
        <p:spPr bwMode="auto">
          <a:xfrm>
            <a:off x="1403350" y="1844675"/>
            <a:ext cx="633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47"/>
          <p:cNvSpPr>
            <a:spLocks noChangeShapeType="1"/>
          </p:cNvSpPr>
          <p:nvPr/>
        </p:nvSpPr>
        <p:spPr bwMode="auto">
          <a:xfrm>
            <a:off x="1403350" y="18446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48"/>
          <p:cNvSpPr>
            <a:spLocks noChangeShapeType="1"/>
          </p:cNvSpPr>
          <p:nvPr/>
        </p:nvSpPr>
        <p:spPr bwMode="auto">
          <a:xfrm>
            <a:off x="4500563" y="162877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50"/>
          <p:cNvSpPr>
            <a:spLocks noChangeShapeType="1"/>
          </p:cNvSpPr>
          <p:nvPr/>
        </p:nvSpPr>
        <p:spPr bwMode="auto">
          <a:xfrm>
            <a:off x="3059113" y="1844675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51"/>
          <p:cNvSpPr>
            <a:spLocks noChangeShapeType="1"/>
          </p:cNvSpPr>
          <p:nvPr/>
        </p:nvSpPr>
        <p:spPr bwMode="auto">
          <a:xfrm>
            <a:off x="6084888" y="1844675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52"/>
          <p:cNvSpPr>
            <a:spLocks noChangeShapeType="1"/>
          </p:cNvSpPr>
          <p:nvPr/>
        </p:nvSpPr>
        <p:spPr bwMode="auto">
          <a:xfrm>
            <a:off x="2484438" y="539750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53"/>
          <p:cNvSpPr>
            <a:spLocks noChangeShapeType="1"/>
          </p:cNvSpPr>
          <p:nvPr/>
        </p:nvSpPr>
        <p:spPr bwMode="auto">
          <a:xfrm flipH="1">
            <a:off x="5508625" y="5397500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54"/>
          <p:cNvSpPr>
            <a:spLocks noChangeShapeType="1"/>
          </p:cNvSpPr>
          <p:nvPr/>
        </p:nvSpPr>
        <p:spPr bwMode="auto">
          <a:xfrm>
            <a:off x="6084888" y="5397500"/>
            <a:ext cx="158273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55"/>
          <p:cNvSpPr>
            <a:spLocks noChangeShapeType="1"/>
          </p:cNvSpPr>
          <p:nvPr/>
        </p:nvSpPr>
        <p:spPr bwMode="auto">
          <a:xfrm>
            <a:off x="1403350" y="29241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56"/>
          <p:cNvSpPr>
            <a:spLocks noChangeShapeType="1"/>
          </p:cNvSpPr>
          <p:nvPr/>
        </p:nvSpPr>
        <p:spPr bwMode="auto">
          <a:xfrm>
            <a:off x="4500563" y="29241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57"/>
          <p:cNvSpPr>
            <a:spLocks noChangeShapeType="1"/>
          </p:cNvSpPr>
          <p:nvPr/>
        </p:nvSpPr>
        <p:spPr bwMode="auto">
          <a:xfrm>
            <a:off x="7740650" y="2924175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AutoShape 58"/>
          <p:cNvSpPr>
            <a:spLocks noChangeArrowheads="1"/>
          </p:cNvSpPr>
          <p:nvPr/>
        </p:nvSpPr>
        <p:spPr bwMode="auto">
          <a:xfrm>
            <a:off x="3276600" y="3213100"/>
            <a:ext cx="2663825" cy="7207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CC"/>
              </a:gs>
              <a:gs pos="50000">
                <a:srgbClr val="FFEDED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Степень сосредоточенности</a:t>
            </a:r>
          </a:p>
          <a:p>
            <a:pPr algn="ctr"/>
            <a:r>
              <a:rPr lang="ru-RU" sz="1400" b="1"/>
              <a:t>на одном предмете</a:t>
            </a:r>
          </a:p>
        </p:txBody>
      </p:sp>
      <p:sp>
        <p:nvSpPr>
          <p:cNvPr id="10264" name="AutoShape 59"/>
          <p:cNvSpPr>
            <a:spLocks noChangeArrowheads="1"/>
          </p:cNvSpPr>
          <p:nvPr/>
        </p:nvSpPr>
        <p:spPr bwMode="auto">
          <a:xfrm>
            <a:off x="6227763" y="3213100"/>
            <a:ext cx="2736850" cy="1223963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CC"/>
              </a:gs>
              <a:gs pos="50000">
                <a:srgbClr val="FFEDED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/>
              <a:t>Способность удерживать</a:t>
            </a:r>
          </a:p>
          <a:p>
            <a:pPr algn="ctr"/>
            <a:r>
              <a:rPr lang="ru-RU" sz="1400" b="1"/>
              <a:t>внимание на определенном</a:t>
            </a:r>
          </a:p>
          <a:p>
            <a:pPr algn="ctr"/>
            <a:r>
              <a:rPr lang="ru-RU" sz="1400" b="1"/>
              <a:t> числе объектов (действий) </a:t>
            </a:r>
          </a:p>
          <a:p>
            <a:pPr algn="ctr"/>
            <a:r>
              <a:rPr lang="ru-RU" sz="1400" b="1"/>
              <a:t>одновременно</a:t>
            </a:r>
          </a:p>
        </p:txBody>
      </p:sp>
      <p:sp>
        <p:nvSpPr>
          <p:cNvPr id="10265" name="Line 61"/>
          <p:cNvSpPr>
            <a:spLocks noChangeShapeType="1"/>
          </p:cNvSpPr>
          <p:nvPr/>
        </p:nvSpPr>
        <p:spPr bwMode="auto">
          <a:xfrm>
            <a:off x="7740650" y="1830388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/>
          <p:cNvSpPr>
            <a:spLocks noChangeArrowheads="1"/>
          </p:cNvSpPr>
          <p:nvPr/>
        </p:nvSpPr>
        <p:spPr bwMode="auto">
          <a:xfrm>
            <a:off x="304800" y="3276600"/>
            <a:ext cx="2808288" cy="20161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7ED2A8"/>
              </a:gs>
              <a:gs pos="50000">
                <a:srgbClr val="99FFCC"/>
              </a:gs>
              <a:gs pos="100000">
                <a:srgbClr val="7ED2A8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ru-RU" sz="2000" b="1"/>
              <a:t>Низкая </a:t>
            </a:r>
          </a:p>
          <a:p>
            <a:pPr algn="ctr">
              <a:lnSpc>
                <a:spcPct val="120000"/>
              </a:lnSpc>
            </a:pPr>
            <a:r>
              <a:rPr lang="ru-RU" sz="2000" b="1"/>
              <a:t>продуктивная</a:t>
            </a:r>
          </a:p>
          <a:p>
            <a:pPr algn="ctr">
              <a:lnSpc>
                <a:spcPct val="120000"/>
              </a:lnSpc>
            </a:pPr>
            <a:r>
              <a:rPr lang="ru-RU" sz="2000" b="1"/>
              <a:t>деятельность</a:t>
            </a:r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3276600" y="3276600"/>
            <a:ext cx="2592388" cy="20161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100000">
                <a:srgbClr val="FFF4E8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40000"/>
              </a:lnSpc>
            </a:pPr>
            <a:endParaRPr lang="ru-RU" sz="2000" b="1"/>
          </a:p>
          <a:p>
            <a:pPr algn="ctr">
              <a:lnSpc>
                <a:spcPct val="140000"/>
              </a:lnSpc>
            </a:pPr>
            <a:r>
              <a:rPr lang="ru-RU" sz="2000" b="1"/>
              <a:t>Большое </a:t>
            </a:r>
          </a:p>
          <a:p>
            <a:pPr algn="ctr">
              <a:lnSpc>
                <a:spcPct val="140000"/>
              </a:lnSpc>
            </a:pPr>
            <a:r>
              <a:rPr lang="ru-RU" sz="2000" b="1"/>
              <a:t>количество</a:t>
            </a:r>
          </a:p>
          <a:p>
            <a:pPr algn="ctr">
              <a:lnSpc>
                <a:spcPct val="140000"/>
              </a:lnSpc>
            </a:pPr>
            <a:r>
              <a:rPr lang="ru-RU" sz="2000" b="1"/>
              <a:t>отвлечений</a:t>
            </a:r>
          </a:p>
          <a:p>
            <a:pPr algn="ctr"/>
            <a:endParaRPr lang="ru-RU" sz="2000" b="1"/>
          </a:p>
        </p:txBody>
      </p:sp>
      <p:sp>
        <p:nvSpPr>
          <p:cNvPr id="12292" name="Line 13"/>
          <p:cNvSpPr>
            <a:spLocks noChangeShapeType="1"/>
          </p:cNvSpPr>
          <p:nvPr/>
        </p:nvSpPr>
        <p:spPr bwMode="auto">
          <a:xfrm>
            <a:off x="1447800" y="2514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14"/>
          <p:cNvSpPr>
            <a:spLocks noChangeShapeType="1"/>
          </p:cNvSpPr>
          <p:nvPr/>
        </p:nvSpPr>
        <p:spPr bwMode="auto">
          <a:xfrm>
            <a:off x="4495800" y="2057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25"/>
          <p:cNvSpPr>
            <a:spLocks noChangeShapeType="1"/>
          </p:cNvSpPr>
          <p:nvPr/>
        </p:nvSpPr>
        <p:spPr bwMode="auto">
          <a:xfrm>
            <a:off x="7772400" y="2514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AutoShape 27"/>
          <p:cNvSpPr>
            <a:spLocks noChangeArrowheads="1"/>
          </p:cNvSpPr>
          <p:nvPr/>
        </p:nvSpPr>
        <p:spPr bwMode="auto">
          <a:xfrm>
            <a:off x="6172200" y="3276600"/>
            <a:ext cx="2592388" cy="20161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99FF"/>
              </a:gs>
              <a:gs pos="100000">
                <a:srgbClr val="DFDFFF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40000"/>
              </a:lnSpc>
            </a:pPr>
            <a:endParaRPr lang="ru-RU" sz="2000" b="1"/>
          </a:p>
          <a:p>
            <a:pPr algn="ctr"/>
            <a:r>
              <a:rPr lang="ru-RU" sz="2000" b="1"/>
              <a:t>Большое </a:t>
            </a:r>
          </a:p>
          <a:p>
            <a:pPr algn="ctr"/>
            <a:r>
              <a:rPr lang="ru-RU" sz="2000" b="1"/>
              <a:t>количество</a:t>
            </a:r>
          </a:p>
          <a:p>
            <a:pPr algn="ctr"/>
            <a:r>
              <a:rPr lang="ru-RU" sz="2000" b="1"/>
              <a:t>ошибок </a:t>
            </a:r>
          </a:p>
          <a:p>
            <a:pPr algn="ctr"/>
            <a:r>
              <a:rPr lang="ru-RU" sz="2000" b="1"/>
              <a:t>при выполнении </a:t>
            </a:r>
          </a:p>
          <a:p>
            <a:pPr algn="ctr"/>
            <a:r>
              <a:rPr lang="ru-RU" sz="2000" b="1"/>
              <a:t>деятельности</a:t>
            </a:r>
          </a:p>
          <a:p>
            <a:pPr algn="ctr"/>
            <a:endParaRPr lang="ru-RU" sz="2000" b="1"/>
          </a:p>
        </p:txBody>
      </p:sp>
      <p:sp>
        <p:nvSpPr>
          <p:cNvPr id="12297" name="AutoShape 28"/>
          <p:cNvSpPr>
            <a:spLocks noChangeArrowheads="1"/>
          </p:cNvSpPr>
          <p:nvPr/>
        </p:nvSpPr>
        <p:spPr bwMode="auto">
          <a:xfrm>
            <a:off x="838200" y="685800"/>
            <a:ext cx="7162800" cy="135255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accent2"/>
                </a:solidFill>
              </a:rPr>
              <a:t>Показатели невнимательности</a:t>
            </a:r>
          </a:p>
        </p:txBody>
      </p:sp>
      <p:sp>
        <p:nvSpPr>
          <p:cNvPr id="12298" name="Line 29"/>
          <p:cNvSpPr>
            <a:spLocks noChangeShapeType="1"/>
          </p:cNvSpPr>
          <p:nvPr/>
        </p:nvSpPr>
        <p:spPr bwMode="auto">
          <a:xfrm>
            <a:off x="1447800" y="2514600"/>
            <a:ext cx="633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398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РАЗВИТИЕ ПСИХИЧЕСКИХ ФУНКЦИЙ ДЕТЕЙ РАННЕГО ВОЗРАСТА</vt:lpstr>
      <vt:lpstr>Презентация PowerPoint</vt:lpstr>
      <vt:lpstr>Презентация PowerPoint</vt:lpstr>
      <vt:lpstr>ВНИМАНИЕ ДЕТЕЙ РАННЕГО ВОЗРАСТА</vt:lpstr>
      <vt:lpstr>Презентация PowerPoint</vt:lpstr>
      <vt:lpstr>ВНИМАНИЕ ДЕТЕЙ РАННЕГО ВОЗРАСТА</vt:lpstr>
      <vt:lpstr>Презентация PowerPoint</vt:lpstr>
      <vt:lpstr>Презентация PowerPoint</vt:lpstr>
      <vt:lpstr>Презентация PowerPoint</vt:lpstr>
      <vt:lpstr>РАЗВИТИЕ ПАМЯТИ В РАННЕМ ВОЗРАСТЕ</vt:lpstr>
      <vt:lpstr>ВИДЫ ПАМЯТИ</vt:lpstr>
      <vt:lpstr>ХАРАКТЕР ПАМЯТИ</vt:lpstr>
      <vt:lpstr>Презентация PowerPoint</vt:lpstr>
      <vt:lpstr>Презентация PowerPoint</vt:lpstr>
      <vt:lpstr>В основе запоминания лежат:</vt:lpstr>
      <vt:lpstr>Презентация PowerPoint</vt:lpstr>
      <vt:lpstr>Условия развития психических функций</vt:lpstr>
      <vt:lpstr>Благодарю за внимание!</vt:lpstr>
    </vt:vector>
  </TitlesOfParts>
  <Company>PPed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ПСИХИЧЕСКИХ ФУНКЦИЙ ДЕТЕЙ РАННЕГО ВОЗРАСТА</dc:title>
  <dc:creator>Кафедра (Доценты №1)</dc:creator>
  <cp:lastModifiedBy>SuperVisor</cp:lastModifiedBy>
  <cp:revision>16</cp:revision>
  <dcterms:created xsi:type="dcterms:W3CDTF">2014-12-01T10:41:02Z</dcterms:created>
  <dcterms:modified xsi:type="dcterms:W3CDTF">2017-05-17T09:30:57Z</dcterms:modified>
</cp:coreProperties>
</file>