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351" r:id="rId5"/>
    <p:sldId id="371" r:id="rId6"/>
    <p:sldId id="352" r:id="rId7"/>
    <p:sldId id="353" r:id="rId8"/>
    <p:sldId id="354" r:id="rId9"/>
    <p:sldId id="355" r:id="rId10"/>
    <p:sldId id="356" r:id="rId11"/>
    <p:sldId id="357" r:id="rId12"/>
    <p:sldId id="358" r:id="rId13"/>
    <p:sldId id="359" r:id="rId14"/>
    <p:sldId id="260" r:id="rId15"/>
    <p:sldId id="309" r:id="rId16"/>
    <p:sldId id="338" r:id="rId17"/>
    <p:sldId id="310" r:id="rId18"/>
    <p:sldId id="312" r:id="rId19"/>
    <p:sldId id="341" r:id="rId20"/>
    <p:sldId id="313" r:id="rId21"/>
    <p:sldId id="342" r:id="rId22"/>
    <p:sldId id="311" r:id="rId23"/>
    <p:sldId id="314" r:id="rId24"/>
    <p:sldId id="343" r:id="rId25"/>
    <p:sldId id="262" r:id="rId26"/>
    <p:sldId id="264" r:id="rId27"/>
    <p:sldId id="323" r:id="rId28"/>
    <p:sldId id="265" r:id="rId29"/>
    <p:sldId id="266" r:id="rId30"/>
    <p:sldId id="267" r:id="rId31"/>
    <p:sldId id="268" r:id="rId32"/>
    <p:sldId id="269" r:id="rId33"/>
    <p:sldId id="270" r:id="rId34"/>
    <p:sldId id="339" r:id="rId35"/>
    <p:sldId id="322" r:id="rId36"/>
    <p:sldId id="324" r:id="rId37"/>
    <p:sldId id="325" r:id="rId38"/>
    <p:sldId id="326" r:id="rId39"/>
    <p:sldId id="327" r:id="rId40"/>
    <p:sldId id="328" r:id="rId41"/>
    <p:sldId id="330" r:id="rId42"/>
    <p:sldId id="329" r:id="rId43"/>
    <p:sldId id="331" r:id="rId44"/>
    <p:sldId id="332" r:id="rId45"/>
    <p:sldId id="334" r:id="rId46"/>
    <p:sldId id="370" r:id="rId47"/>
    <p:sldId id="335" r:id="rId48"/>
    <p:sldId id="340" r:id="rId49"/>
    <p:sldId id="344" r:id="rId50"/>
    <p:sldId id="346" r:id="rId51"/>
    <p:sldId id="369" r:id="rId52"/>
    <p:sldId id="345" r:id="rId53"/>
    <p:sldId id="271" r:id="rId54"/>
    <p:sldId id="360" r:id="rId55"/>
    <p:sldId id="348" r:id="rId56"/>
    <p:sldId id="361" r:id="rId57"/>
    <p:sldId id="350" r:id="rId58"/>
    <p:sldId id="272" r:id="rId59"/>
    <p:sldId id="362" r:id="rId60"/>
    <p:sldId id="363" r:id="rId61"/>
    <p:sldId id="364" r:id="rId62"/>
    <p:sldId id="365" r:id="rId63"/>
    <p:sldId id="366" r:id="rId64"/>
    <p:sldId id="276" r:id="rId65"/>
    <p:sldId id="277" r:id="rId66"/>
    <p:sldId id="278" r:id="rId67"/>
    <p:sldId id="317" r:id="rId68"/>
    <p:sldId id="316" r:id="rId69"/>
  </p:sldIdLst>
  <p:sldSz cx="9144000" cy="6858000" type="screen4x3"/>
  <p:notesSz cx="6761163" cy="99425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4" autoAdjust="0"/>
    <p:restoredTop sz="94624" autoAdjust="0"/>
  </p:normalViewPr>
  <p:slideViewPr>
    <p:cSldViewPr>
      <p:cViewPr varScale="1">
        <p:scale>
          <a:sx n="112" d="100"/>
          <a:sy n="112" d="100"/>
        </p:scale>
        <p:origin x="-948" y="-78"/>
      </p:cViewPr>
      <p:guideLst>
        <p:guide orient="horz" pos="2160"/>
        <p:guide pos="2880"/>
      </p:guideLst>
    </p:cSldViewPr>
  </p:slideViewPr>
  <p:outlineViewPr>
    <p:cViewPr>
      <p:scale>
        <a:sx n="33" d="100"/>
        <a:sy n="33" d="100"/>
      </p:scale>
      <p:origin x="54" y="1497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96.emf"/><Relationship Id="rId3" Type="http://schemas.openxmlformats.org/officeDocument/2006/relationships/image" Target="../media/image91.emf"/><Relationship Id="rId7" Type="http://schemas.openxmlformats.org/officeDocument/2006/relationships/image" Target="../media/image95.emf"/><Relationship Id="rId2" Type="http://schemas.openxmlformats.org/officeDocument/2006/relationships/image" Target="../media/image90.emf"/><Relationship Id="rId1" Type="http://schemas.openxmlformats.org/officeDocument/2006/relationships/image" Target="../media/image89.emf"/><Relationship Id="rId6" Type="http://schemas.openxmlformats.org/officeDocument/2006/relationships/image" Target="../media/image94.emf"/><Relationship Id="rId5" Type="http://schemas.openxmlformats.org/officeDocument/2006/relationships/image" Target="../media/image93.emf"/><Relationship Id="rId4" Type="http://schemas.openxmlformats.org/officeDocument/2006/relationships/image" Target="../media/image92.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image" Target="../media/image97.emf"/></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110.emf"/><Relationship Id="rId3" Type="http://schemas.openxmlformats.org/officeDocument/2006/relationships/image" Target="../media/image105.emf"/><Relationship Id="rId7" Type="http://schemas.openxmlformats.org/officeDocument/2006/relationships/image" Target="../media/image109.emf"/><Relationship Id="rId12" Type="http://schemas.openxmlformats.org/officeDocument/2006/relationships/image" Target="../media/image114.emf"/><Relationship Id="rId2" Type="http://schemas.openxmlformats.org/officeDocument/2006/relationships/image" Target="../media/image104.emf"/><Relationship Id="rId1" Type="http://schemas.openxmlformats.org/officeDocument/2006/relationships/image" Target="../media/image103.emf"/><Relationship Id="rId6" Type="http://schemas.openxmlformats.org/officeDocument/2006/relationships/image" Target="../media/image108.emf"/><Relationship Id="rId11" Type="http://schemas.openxmlformats.org/officeDocument/2006/relationships/image" Target="../media/image113.emf"/><Relationship Id="rId5" Type="http://schemas.openxmlformats.org/officeDocument/2006/relationships/image" Target="../media/image107.emf"/><Relationship Id="rId10" Type="http://schemas.openxmlformats.org/officeDocument/2006/relationships/image" Target="../media/image112.emf"/><Relationship Id="rId4" Type="http://schemas.openxmlformats.org/officeDocument/2006/relationships/image" Target="../media/image106.emf"/><Relationship Id="rId9" Type="http://schemas.openxmlformats.org/officeDocument/2006/relationships/image" Target="../media/image111.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image" Target="../media/image120.emf"/><Relationship Id="rId1" Type="http://schemas.openxmlformats.org/officeDocument/2006/relationships/image" Target="../media/image119.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image" Target="../media/image124.emf"/><Relationship Id="rId1" Type="http://schemas.openxmlformats.org/officeDocument/2006/relationships/image" Target="NULL"/><Relationship Id="rId5" Type="http://schemas.openxmlformats.org/officeDocument/2006/relationships/image" Target="../media/image127.emf"/><Relationship Id="rId4" Type="http://schemas.openxmlformats.org/officeDocument/2006/relationships/image" Target="../media/image126.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32.emf"/></Relationships>
</file>

<file path=ppt/drawings/_rels/vmlDrawing17.vml.rels><?xml version="1.0" encoding="UTF-8" standalone="yes"?>
<Relationships xmlns="http://schemas.openxmlformats.org/package/2006/relationships"><Relationship Id="rId1" Type="http://schemas.openxmlformats.org/officeDocument/2006/relationships/image" Target="NULL"/></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image" Target="../media/image146.emf"/><Relationship Id="rId1" Type="http://schemas.openxmlformats.org/officeDocument/2006/relationships/image" Target="../media/image145.emf"/><Relationship Id="rId6" Type="http://schemas.openxmlformats.org/officeDocument/2006/relationships/image" Target="../media/image150.emf"/><Relationship Id="rId5" Type="http://schemas.openxmlformats.org/officeDocument/2006/relationships/image" Target="../media/image149.emf"/><Relationship Id="rId4" Type="http://schemas.openxmlformats.org/officeDocument/2006/relationships/image" Target="../media/image148.e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image" Target="../media/image153.emf"/><Relationship Id="rId1" Type="http://schemas.openxmlformats.org/officeDocument/2006/relationships/image" Target="NULL"/><Relationship Id="rId5" Type="http://schemas.openxmlformats.org/officeDocument/2006/relationships/image" Target="../media/image156.emf"/><Relationship Id="rId4" Type="http://schemas.openxmlformats.org/officeDocument/2006/relationships/image" Target="../media/image15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0.vml.rels><?xml version="1.0" encoding="UTF-8" standalone="yes"?>
<Relationships xmlns="http://schemas.openxmlformats.org/package/2006/relationships"><Relationship Id="rId8" Type="http://schemas.openxmlformats.org/officeDocument/2006/relationships/image" Target="../media/image161.emf"/><Relationship Id="rId3" Type="http://schemas.openxmlformats.org/officeDocument/2006/relationships/image" Target="../media/image158.emf"/><Relationship Id="rId7" Type="http://schemas.openxmlformats.org/officeDocument/2006/relationships/image" Target="../media/image160.emf"/><Relationship Id="rId12" Type="http://schemas.openxmlformats.org/officeDocument/2006/relationships/image" Target="../media/image165.emf"/><Relationship Id="rId2" Type="http://schemas.openxmlformats.org/officeDocument/2006/relationships/image" Target="../media/image157.emf"/><Relationship Id="rId1" Type="http://schemas.openxmlformats.org/officeDocument/2006/relationships/image" Target="../media/image119.emf"/><Relationship Id="rId6" Type="http://schemas.openxmlformats.org/officeDocument/2006/relationships/image" Target="../media/image121.emf"/><Relationship Id="rId11" Type="http://schemas.openxmlformats.org/officeDocument/2006/relationships/image" Target="../media/image164.emf"/><Relationship Id="rId5" Type="http://schemas.openxmlformats.org/officeDocument/2006/relationships/image" Target="../media/image159.emf"/><Relationship Id="rId10" Type="http://schemas.openxmlformats.org/officeDocument/2006/relationships/image" Target="../media/image163.emf"/><Relationship Id="rId4" Type="http://schemas.openxmlformats.org/officeDocument/2006/relationships/image" Target="../media/image120.emf"/><Relationship Id="rId9" Type="http://schemas.openxmlformats.org/officeDocument/2006/relationships/image" Target="../media/image162.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67.emf"/></Relationships>
</file>

<file path=ppt/drawings/_rels/vmlDrawing22.vml.rels><?xml version="1.0" encoding="UTF-8" standalone="yes"?>
<Relationships xmlns="http://schemas.openxmlformats.org/package/2006/relationships"><Relationship Id="rId1" Type="http://schemas.openxmlformats.org/officeDocument/2006/relationships/image" Target="NULL"/></Relationships>
</file>

<file path=ppt/drawings/_rels/vmlDrawing23.vml.rels><?xml version="1.0" encoding="UTF-8" standalone="yes"?>
<Relationships xmlns="http://schemas.openxmlformats.org/package/2006/relationships"><Relationship Id="rId1" Type="http://schemas.openxmlformats.org/officeDocument/2006/relationships/image" Target="NULL"/></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04.e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221.emf"/><Relationship Id="rId2" Type="http://schemas.openxmlformats.org/officeDocument/2006/relationships/image" Target="../media/image220.emf"/><Relationship Id="rId1" Type="http://schemas.openxmlformats.org/officeDocument/2006/relationships/image" Target="../media/image219.e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224.emf"/><Relationship Id="rId2" Type="http://schemas.openxmlformats.org/officeDocument/2006/relationships/image" Target="../media/image223.emf"/><Relationship Id="rId1" Type="http://schemas.openxmlformats.org/officeDocument/2006/relationships/image" Target="../media/image222.e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229.emf"/><Relationship Id="rId1" Type="http://schemas.openxmlformats.org/officeDocument/2006/relationships/image" Target="../media/image228.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3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image" Target="../media/image20.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image" Target="../media/image2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image" Target="../media/image78.emf"/><Relationship Id="rId4" Type="http://schemas.openxmlformats.org/officeDocument/2006/relationships/image" Target="../media/image8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7.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1">
        <a:schemeClr val="bg1"/>
      </p:bgRef>
    </p:bg>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2286000" y="3124200"/>
            <a:ext cx="6172200" cy="1894362"/>
          </a:xfrm>
        </p:spPr>
        <p:txBody>
          <a:bodyPr/>
          <a:lstStyle>
            <a:lvl1pPr>
              <a:defRPr b="1"/>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bwMode="auto">
          <a:xfrm rot="5400000">
            <a:off x="7764621" y="1174097"/>
            <a:ext cx="2286000" cy="381000"/>
          </a:xfrm>
        </p:spPr>
        <p:txBody>
          <a:bodyPr/>
          <a:lstStyle/>
          <a:p>
            <a:fld id="{5B106E36-FD25-4E2D-B0AA-010F637433A0}" type="datetimeFigureOut">
              <a:rPr lang="ru-RU" smtClean="0"/>
              <a:pPr/>
              <a:t>10.05.2018</a:t>
            </a:fld>
            <a:endParaRPr lang="ru-RU"/>
          </a:p>
        </p:txBody>
      </p:sp>
      <p:sp>
        <p:nvSpPr>
          <p:cNvPr id="17" name="Нижний колонтитул 16"/>
          <p:cNvSpPr>
            <a:spLocks noGrp="1"/>
          </p:cNvSpPr>
          <p:nvPr>
            <p:ph type="ftr" sz="quarter" idx="11"/>
          </p:nvPr>
        </p:nvSpPr>
        <p:spPr bwMode="auto">
          <a:xfrm rot="5400000">
            <a:off x="7077269" y="4181669"/>
            <a:ext cx="3657600" cy="384048"/>
          </a:xfrm>
        </p:spPr>
        <p:txBody>
          <a:bodyPr/>
          <a:lstStyle/>
          <a:p>
            <a:endParaRPr lang="ru-RU"/>
          </a:p>
        </p:txBody>
      </p:sp>
      <p:sp>
        <p:nvSpPr>
          <p:cNvPr id="10" name="Прямоугольник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Прямоугольник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Прямоугольник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ая соединительная линия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Прямая соединительная линия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Прямая соединительная линия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Прямая соединительная линия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Прямая соединительная линия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Прямая соединительная линия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Прямоугольник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Овал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Овал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Овал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Овал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Овал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Номер слайда 28"/>
          <p:cNvSpPr>
            <a:spLocks noGrp="1"/>
          </p:cNvSpPr>
          <p:nvPr>
            <p:ph type="sldNum" sz="quarter" idx="12"/>
          </p:nvPr>
        </p:nvSpPr>
        <p:spPr bwMode="auto">
          <a:xfrm>
            <a:off x="1325544" y="4928702"/>
            <a:ext cx="609600" cy="517524"/>
          </a:xfrm>
        </p:spPr>
        <p:txBody>
          <a:bodyPr/>
          <a:lstStyle/>
          <a:p>
            <a:fld id="{725C68B6-61C2-468F-89AB-4B9F7531AA68}"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10.05.2018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1676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10.05.2018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8" name="Содержимое 7"/>
          <p:cNvSpPr>
            <a:spLocks noGrp="1"/>
          </p:cNvSpPr>
          <p:nvPr>
            <p:ph sz="quarter" idx="1"/>
          </p:nvPr>
        </p:nvSpPr>
        <p:spPr>
          <a:xfrm>
            <a:off x="457200" y="1600200"/>
            <a:ext cx="7467600" cy="487375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4"/>
          </p:nvPr>
        </p:nvSpPr>
        <p:spPr/>
        <p:txBody>
          <a:bodyPr rtlCol="0"/>
          <a:lstStyle/>
          <a:p>
            <a:fld id="{5B106E36-FD25-4E2D-B0AA-010F637433A0}" type="datetimeFigureOut">
              <a:rPr lang="ru-RU" smtClean="0"/>
              <a:pPr/>
              <a:t>10.05.2018</a:t>
            </a:fld>
            <a:endParaRPr lang="ru-RU"/>
          </a:p>
        </p:txBody>
      </p:sp>
      <p:sp>
        <p:nvSpPr>
          <p:cNvPr id="9" name="Номер слайда 8"/>
          <p:cNvSpPr>
            <a:spLocks noGrp="1"/>
          </p:cNvSpPr>
          <p:nvPr>
            <p:ph type="sldNum" sz="quarter" idx="15"/>
          </p:nvPr>
        </p:nvSpPr>
        <p:spPr/>
        <p:txBody>
          <a:bodyPr rtlCol="0"/>
          <a:lstStyle/>
          <a:p>
            <a:fld id="{725C68B6-61C2-468F-89AB-4B9F7531AA68}" type="slidenum">
              <a:rPr lang="ru-RU" smtClean="0"/>
              <a:pPr/>
              <a:t>‹#›</a:t>
            </a:fld>
            <a:endParaRPr lang="ru-RU"/>
          </a:p>
        </p:txBody>
      </p:sp>
      <p:sp>
        <p:nvSpPr>
          <p:cNvPr id="10" name="Нижний колонтитул 9"/>
          <p:cNvSpPr>
            <a:spLocks noGrp="1"/>
          </p:cNvSpPr>
          <p:nvPr>
            <p:ph type="ftr" sz="quarter" idx="16"/>
          </p:nvPr>
        </p:nvSpPr>
        <p:spPr/>
        <p:txBody>
          <a:bodyPr rtlCol="0"/>
          <a:lstStyle/>
          <a:p>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0" y="2895600"/>
            <a:ext cx="6172200" cy="2053590"/>
          </a:xfrm>
        </p:spPr>
        <p:txBody>
          <a:bodyPr/>
          <a:lstStyle>
            <a:lvl1pPr algn="l">
              <a:buNone/>
              <a:defRPr sz="3000" b="1" cap="small"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bwMode="auto">
          <a:xfrm rot="5400000">
            <a:off x="7763256" y="1170432"/>
            <a:ext cx="2286000" cy="381000"/>
          </a:xfrm>
        </p:spPr>
        <p:txBody>
          <a:bodyPr/>
          <a:lstStyle/>
          <a:p>
            <a:fld id="{5B106E36-FD25-4E2D-B0AA-010F637433A0}" type="datetimeFigureOut">
              <a:rPr lang="ru-RU" smtClean="0"/>
              <a:pPr/>
              <a:t>10.05.2018</a:t>
            </a:fld>
            <a:endParaRPr lang="ru-RU"/>
          </a:p>
        </p:txBody>
      </p:sp>
      <p:sp>
        <p:nvSpPr>
          <p:cNvPr id="5" name="Нижний колонтитул 4"/>
          <p:cNvSpPr>
            <a:spLocks noGrp="1"/>
          </p:cNvSpPr>
          <p:nvPr>
            <p:ph type="ftr" sz="quarter" idx="11"/>
          </p:nvPr>
        </p:nvSpPr>
        <p:spPr bwMode="auto">
          <a:xfrm rot="5400000">
            <a:off x="7077456" y="4178808"/>
            <a:ext cx="3657600" cy="384048"/>
          </a:xfrm>
        </p:spPr>
        <p:txBody>
          <a:bodyPr/>
          <a:lstStyle/>
          <a:p>
            <a:endParaRPr lang="ru-RU"/>
          </a:p>
        </p:txBody>
      </p:sp>
      <p:sp>
        <p:nvSpPr>
          <p:cNvPr id="9" name="Прямоугольник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ая соединительная линия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Прямая соединительная линия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Прямая соединительная линия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Прямая соединительная линия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Прямая соединительная линия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Прямоугольник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Овал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Овал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Овал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Овал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Овал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Прямая соединительная линия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Номер слайда 5"/>
          <p:cNvSpPr>
            <a:spLocks noGrp="1"/>
          </p:cNvSpPr>
          <p:nvPr>
            <p:ph type="sldNum" sz="quarter" idx="12"/>
          </p:nvPr>
        </p:nvSpPr>
        <p:spPr bwMode="auto">
          <a:xfrm>
            <a:off x="1340616" y="4928702"/>
            <a:ext cx="609600" cy="517524"/>
          </a:xfrm>
        </p:spPr>
        <p:txBody>
          <a:body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10.05.2018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
        <p:nvSpPr>
          <p:cNvPr id="9" name="Содержимое 8"/>
          <p:cNvSpPr>
            <a:spLocks noGrp="1"/>
          </p:cNvSpPr>
          <p:nvPr>
            <p:ph sz="quarter" idx="1"/>
          </p:nvPr>
        </p:nvSpPr>
        <p:spPr>
          <a:xfrm>
            <a:off x="457200" y="1600200"/>
            <a:ext cx="3657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1" name="Содержимое 10"/>
          <p:cNvSpPr>
            <a:spLocks noGrp="1"/>
          </p:cNvSpPr>
          <p:nvPr>
            <p:ph sz="quarter" idx="2"/>
          </p:nvPr>
        </p:nvSpPr>
        <p:spPr>
          <a:xfrm>
            <a:off x="4270248" y="1600200"/>
            <a:ext cx="3657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7543800" cy="1143000"/>
          </a:xfrm>
        </p:spPr>
        <p:txBody>
          <a:bodyPr anchor="b"/>
          <a:lstStyle>
            <a:lvl1pPr>
              <a:defRPr/>
            </a:lvl1pPr>
          </a:lstStyle>
          <a:p>
            <a:r>
              <a:rPr kumimoji="0" lang="ru-RU" smtClean="0"/>
              <a:t>Образец заголовка</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pPr/>
              <a:t>10.05.2018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
        <p:nvSpPr>
          <p:cNvPr id="11" name="Содержимое 10"/>
          <p:cNvSpPr>
            <a:spLocks noGrp="1"/>
          </p:cNvSpPr>
          <p:nvPr>
            <p:ph sz="quarter" idx="2"/>
          </p:nvPr>
        </p:nvSpPr>
        <p:spPr>
          <a:xfrm>
            <a:off x="457200" y="2362200"/>
            <a:ext cx="3657600" cy="3886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quarter" idx="4"/>
          </p:nvPr>
        </p:nvSpPr>
        <p:spPr>
          <a:xfrm>
            <a:off x="4371975" y="2362200"/>
            <a:ext cx="3657600" cy="3886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2" name="Текст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ru-RU" smtClean="0"/>
              <a:t>Образец текста</a:t>
            </a:r>
          </a:p>
        </p:txBody>
      </p:sp>
      <p:sp>
        <p:nvSpPr>
          <p:cNvPr id="14" name="Текст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ru-RU" smtClean="0"/>
              <a:t>Образец текста</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6" name="Дата 5"/>
          <p:cNvSpPr>
            <a:spLocks noGrp="1"/>
          </p:cNvSpPr>
          <p:nvPr>
            <p:ph type="dt" sz="half" idx="10"/>
          </p:nvPr>
        </p:nvSpPr>
        <p:spPr/>
        <p:txBody>
          <a:bodyPr rtlCol="0"/>
          <a:lstStyle/>
          <a:p>
            <a:fld id="{5B106E36-FD25-4E2D-B0AA-010F637433A0}" type="datetimeFigureOut">
              <a:rPr lang="ru-RU" smtClean="0"/>
              <a:pPr/>
              <a:t>10.05.2018</a:t>
            </a:fld>
            <a:endParaRPr lang="ru-RU"/>
          </a:p>
        </p:txBody>
      </p:sp>
      <p:sp>
        <p:nvSpPr>
          <p:cNvPr id="7" name="Номер слайда 6"/>
          <p:cNvSpPr>
            <a:spLocks noGrp="1"/>
          </p:cNvSpPr>
          <p:nvPr>
            <p:ph type="sldNum" sz="quarter" idx="11"/>
          </p:nvPr>
        </p:nvSpPr>
        <p:spPr/>
        <p:txBody>
          <a:bodyPr rtlCol="0"/>
          <a:lstStyle/>
          <a:p>
            <a:fld id="{725C68B6-61C2-468F-89AB-4B9F7531AA68}" type="slidenum">
              <a:rPr lang="ru-RU" smtClean="0"/>
              <a:pPr/>
              <a:t>‹#›</a:t>
            </a:fld>
            <a:endParaRPr lang="ru-RU"/>
          </a:p>
        </p:txBody>
      </p:sp>
      <p:sp>
        <p:nvSpPr>
          <p:cNvPr id="8" name="Нижний колонтитул 7"/>
          <p:cNvSpPr>
            <a:spLocks noGrp="1"/>
          </p:cNvSpPr>
          <p:nvPr>
            <p:ph type="ftr" sz="quarter" idx="12"/>
          </p:nvPr>
        </p:nvSpPr>
        <p:spPr/>
        <p:txBody>
          <a:bodyPr rtlCol="0"/>
          <a:lstStyle/>
          <a:p>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10.05.2018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1"/>
      </p:bgRef>
    </p:bg>
    <p:spTree>
      <p:nvGrpSpPr>
        <p:cNvPr id="1" name=""/>
        <p:cNvGrpSpPr/>
        <p:nvPr/>
      </p:nvGrpSpPr>
      <p:grpSpPr>
        <a:xfrm>
          <a:off x="0" y="0"/>
          <a:ext cx="0" cy="0"/>
          <a:chOff x="0" y="0"/>
          <a:chExt cx="0" cy="0"/>
        </a:xfrm>
      </p:grpSpPr>
      <p:sp>
        <p:nvSpPr>
          <p:cNvPr id="10" name="Прямая соединительная линия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Заголовок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ru-RU" smtClean="0"/>
              <a:t>Образец заголовка</a:t>
            </a:r>
            <a:endParaRPr kumimoji="0" lang="en-US"/>
          </a:p>
        </p:txBody>
      </p:sp>
      <p:sp>
        <p:nvSpPr>
          <p:cNvPr id="3" name="Текст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8" name="Прямая соединительная линия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Прямая соединительная линия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Прямая соединительная линия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оугольник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ая соединительная линия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Овал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Содержимое 17"/>
          <p:cNvSpPr>
            <a:spLocks noGrp="1"/>
          </p:cNvSpPr>
          <p:nvPr>
            <p:ph sz="quarter" idx="1"/>
          </p:nvPr>
        </p:nvSpPr>
        <p:spPr>
          <a:xfrm>
            <a:off x="304800" y="274320"/>
            <a:ext cx="5638800" cy="6327648"/>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4"/>
          </p:nvPr>
        </p:nvSpPr>
        <p:spPr/>
        <p:txBody>
          <a:bodyPr rtlCol="0"/>
          <a:lstStyle/>
          <a:p>
            <a:fld id="{5B106E36-FD25-4E2D-B0AA-010F637433A0}" type="datetimeFigureOut">
              <a:rPr lang="ru-RU" smtClean="0"/>
              <a:pPr/>
              <a:t>10.05.2018</a:t>
            </a:fld>
            <a:endParaRPr lang="ru-RU"/>
          </a:p>
        </p:txBody>
      </p:sp>
      <p:sp>
        <p:nvSpPr>
          <p:cNvPr id="22" name="Номер слайда 21"/>
          <p:cNvSpPr>
            <a:spLocks noGrp="1"/>
          </p:cNvSpPr>
          <p:nvPr>
            <p:ph type="sldNum" sz="quarter" idx="15"/>
          </p:nvPr>
        </p:nvSpPr>
        <p:spPr/>
        <p:txBody>
          <a:bodyPr rtlCol="0"/>
          <a:lstStyle/>
          <a:p>
            <a:fld id="{725C68B6-61C2-468F-89AB-4B9F7531AA68}" type="slidenum">
              <a:rPr lang="ru-RU" smtClean="0"/>
              <a:pPr/>
              <a:t>‹#›</a:t>
            </a:fld>
            <a:endParaRPr lang="ru-RU"/>
          </a:p>
        </p:txBody>
      </p:sp>
      <p:sp>
        <p:nvSpPr>
          <p:cNvPr id="23" name="Нижний колонтитул 22"/>
          <p:cNvSpPr>
            <a:spLocks noGrp="1"/>
          </p:cNvSpPr>
          <p:nvPr>
            <p:ph type="ftr" sz="quarter" idx="16"/>
          </p:nvPr>
        </p:nvSpPr>
        <p:spPr/>
        <p:txBody>
          <a:bodyPr rtlCol="0"/>
          <a:lstStyle/>
          <a:p>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ая соединительная линия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Овал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Заголовок 1"/>
          <p:cNvSpPr>
            <a:spLocks noGrp="1"/>
          </p:cNvSpPr>
          <p:nvPr>
            <p:ph type="title"/>
          </p:nvPr>
        </p:nvSpPr>
        <p:spPr>
          <a:xfrm rot="5400000">
            <a:off x="3350133" y="3200400"/>
            <a:ext cx="6309360" cy="457200"/>
          </a:xfrm>
        </p:spPr>
        <p:txBody>
          <a:bodyPr anchor="b"/>
          <a:lstStyle>
            <a:lvl1pPr algn="l">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ru-RU" smtClean="0"/>
              <a:t>Вставка рисунка</a:t>
            </a:r>
            <a:endParaRPr kumimoji="0" lang="en-US" dirty="0"/>
          </a:p>
        </p:txBody>
      </p:sp>
      <p:sp>
        <p:nvSpPr>
          <p:cNvPr id="4" name="Текст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10" name="Прямая соединительная линия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Прямоугольник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ая соединительная линия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Прямая соединительная линия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Прямая соединительная линия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Дата 16"/>
          <p:cNvSpPr>
            <a:spLocks noGrp="1"/>
          </p:cNvSpPr>
          <p:nvPr>
            <p:ph type="dt" sz="half" idx="10"/>
          </p:nvPr>
        </p:nvSpPr>
        <p:spPr/>
        <p:txBody>
          <a:bodyPr rtlCol="0"/>
          <a:lstStyle/>
          <a:p>
            <a:fld id="{5B106E36-FD25-4E2D-B0AA-010F637433A0}" type="datetimeFigureOut">
              <a:rPr lang="ru-RU" smtClean="0"/>
              <a:pPr/>
              <a:t>10.05.2018</a:t>
            </a:fld>
            <a:endParaRPr lang="ru-RU"/>
          </a:p>
        </p:txBody>
      </p:sp>
      <p:sp>
        <p:nvSpPr>
          <p:cNvPr id="18" name="Номер слайда 17"/>
          <p:cNvSpPr>
            <a:spLocks noGrp="1"/>
          </p:cNvSpPr>
          <p:nvPr>
            <p:ph type="sldNum" sz="quarter" idx="11"/>
          </p:nvPr>
        </p:nvSpPr>
        <p:spPr/>
        <p:txBody>
          <a:bodyPr rtlCol="0"/>
          <a:lstStyle/>
          <a:p>
            <a:fld id="{725C68B6-61C2-468F-89AB-4B9F7531AA68}" type="slidenum">
              <a:rPr lang="ru-RU" smtClean="0"/>
              <a:pPr/>
              <a:t>‹#›</a:t>
            </a:fld>
            <a:endParaRPr lang="ru-RU"/>
          </a:p>
        </p:txBody>
      </p:sp>
      <p:sp>
        <p:nvSpPr>
          <p:cNvPr id="21" name="Нижний колонтитул 20"/>
          <p:cNvSpPr>
            <a:spLocks noGrp="1"/>
          </p:cNvSpPr>
          <p:nvPr>
            <p:ph type="ftr" sz="quarter" idx="12"/>
          </p:nvPr>
        </p:nvSpPr>
        <p:spPr/>
        <p:txBody>
          <a:bodyPr rtlCol="0"/>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Прямая соединительная линия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Заголовок 21"/>
          <p:cNvSpPr>
            <a:spLocks noGrp="1"/>
          </p:cNvSpPr>
          <p:nvPr>
            <p:ph type="title"/>
          </p:nvPr>
        </p:nvSpPr>
        <p:spPr>
          <a:xfrm>
            <a:off x="457200" y="274638"/>
            <a:ext cx="7467600" cy="1143000"/>
          </a:xfrm>
          <a:prstGeom prst="rect">
            <a:avLst/>
          </a:prstGeom>
        </p:spPr>
        <p:txBody>
          <a:bodyPr vert="horz" anchor="b">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5B106E36-FD25-4E2D-B0AA-010F637433A0}" type="datetimeFigureOut">
              <a:rPr lang="ru-RU" smtClean="0"/>
              <a:pPr/>
              <a:t>10.05.2018</a:t>
            </a:fld>
            <a:endParaRPr lang="ru-RU"/>
          </a:p>
        </p:txBody>
      </p:sp>
      <p:sp>
        <p:nvSpPr>
          <p:cNvPr id="3" name="Нижний колонтитул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ru-RU"/>
          </a:p>
        </p:txBody>
      </p:sp>
      <p:sp>
        <p:nvSpPr>
          <p:cNvPr id="7" name="Прямая соединительная линия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Прямая соединительная линия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Прямоугольник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ая соединительная линия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Овал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Номер слайда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file:///C:\Users\&#1042;&#1080;&#1082;&#1090;&#1086;&#1088;&#1080;&#1103;\Desktop\&#1084;&#1091;&#1083;&#1100;&#1090;&#1080;&#1087;&#1083;&#1080;&#1082;&#1072;&#1094;&#1080;&#1103;%20&#1090;&#1077;&#1086;&#1088;&#1080;&#1103;.doc!OLE_LINK5" TargetMode="Externa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21.emf"/><Relationship Id="rId5" Type="http://schemas.openxmlformats.org/officeDocument/2006/relationships/oleObject" Target="file:///C:\Users\&#1042;&#1080;&#1082;&#1090;&#1086;&#1088;&#1080;&#1103;\Desktop\&#1084;&#1091;&#1083;&#1100;&#1090;&#1080;&#1087;&#1083;&#1080;&#1082;&#1072;&#1094;&#1080;&#1103;%20&#1090;&#1077;&#1086;&#1088;&#1080;&#1103;.doc!OLE_LINK6" TargetMode="External"/><Relationship Id="rId4" Type="http://schemas.openxmlformats.org/officeDocument/2006/relationships/image" Target="../media/image20.emf"/></Relationships>
</file>

<file path=ppt/slides/_rels/slide12.xml.rels><?xml version="1.0" encoding="UTF-8" standalone="yes"?>
<Relationships xmlns="http://schemas.openxmlformats.org/package/2006/relationships"><Relationship Id="rId3" Type="http://schemas.openxmlformats.org/officeDocument/2006/relationships/oleObject" Target="file:///C:\Users\&#1042;&#1080;&#1082;&#1090;&#1086;&#1088;&#1080;&#1103;\Desktop\&#1084;&#1091;&#1083;&#1100;&#1090;&#1080;&#1087;&#1083;&#1080;&#1082;&#1072;&#1094;&#1080;&#1103;%20&#1090;&#1077;&#1086;&#1088;&#1080;&#1103;.doc!OLE_LINK7" TargetMode="Externa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23.emf"/><Relationship Id="rId5" Type="http://schemas.openxmlformats.org/officeDocument/2006/relationships/oleObject" Target="file:///C:\Users\&#1042;&#1080;&#1082;&#1090;&#1086;&#1088;&#1080;&#1103;\Desktop\&#1084;&#1091;&#1083;&#1100;&#1090;&#1080;&#1087;&#1083;&#1080;&#1082;&#1072;&#1094;&#1080;&#1103;%20&#1090;&#1077;&#1086;&#1088;&#1080;&#1103;.doc!OLE_LINK8" TargetMode="External"/><Relationship Id="rId4" Type="http://schemas.openxmlformats.org/officeDocument/2006/relationships/image" Target="../media/image22.emf"/></Relationships>
</file>

<file path=ppt/slides/_rels/slide13.xml.rels><?xml version="1.0" encoding="UTF-8" standalone="yes"?>
<Relationships xmlns="http://schemas.openxmlformats.org/package/2006/relationships"><Relationship Id="rId3" Type="http://schemas.openxmlformats.org/officeDocument/2006/relationships/oleObject" Target="file:///C:\Users\&#1042;&#1080;&#1082;&#1090;&#1086;&#1088;&#1080;&#1103;\Desktop\&#1084;&#1091;&#1083;&#1100;&#1090;&#1080;&#1087;&#1083;&#1080;&#1082;&#1072;&#1094;&#1080;&#1103;%20&#1090;&#1077;&#1086;&#1088;&#1080;&#1103;.doc!OLE_LINK9" TargetMode="External"/><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24.emf"/></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75.jpeg"/><Relationship Id="rId1" Type="http://schemas.openxmlformats.org/officeDocument/2006/relationships/slideLayout" Target="../slideLayouts/slideLayout4.xml"/><Relationship Id="rId5" Type="http://schemas.openxmlformats.org/officeDocument/2006/relationships/image" Target="../media/image77.png"/><Relationship Id="rId4" Type="http://schemas.openxmlformats.org/officeDocument/2006/relationships/image" Target="../media/image76.jpeg"/></Relationships>
</file>

<file path=ppt/slides/_rels/slide34.xml.rels><?xml version="1.0" encoding="UTF-8" standalone="yes"?>
<Relationships xmlns="http://schemas.openxmlformats.org/package/2006/relationships"><Relationship Id="rId8" Type="http://schemas.openxmlformats.org/officeDocument/2006/relationships/oleObject" Target="file:///D:\&#1084;&#1086;&#1080;%20&#1076;&#1086;&#1082;&#1091;&#1084;&#1077;&#1085;&#1090;&#1099;\&#1057;&#1090;&#1072;&#1090;&#1100;&#1080;\&#1088;&#1072;&#1073;&#1086;&#1090;&#1099;%20&#1089;&#1090;&#1091;&#1076;&#1077;&#1085;&#1090;&#1086;&#1074;%20&#1089;%20&#1087;&#1088;&#1077;&#1087;&#1086;&#1076;&#1072;&#1074;&#1072;&#1090;&#1077;&#1083;&#1103;&#1084;&#1080;\&#1095;&#1072;&#1089;&#1090;&#1100;%202.doc!OLE_LINK3" TargetMode="External"/><Relationship Id="rId13" Type="http://schemas.openxmlformats.org/officeDocument/2006/relationships/image" Target="../media/image83.png"/><Relationship Id="rId3" Type="http://schemas.openxmlformats.org/officeDocument/2006/relationships/oleObject" Target="file:///D:\&#1084;&#1086;&#1080;%20&#1076;&#1086;&#1082;&#1091;&#1084;&#1077;&#1085;&#1090;&#1099;\&#1057;&#1090;&#1072;&#1090;&#1100;&#1080;\&#1088;&#1072;&#1073;&#1086;&#1090;&#1099;%20&#1089;&#1090;&#1091;&#1076;&#1077;&#1085;&#1090;&#1086;&#1074;%20&#1089;%20&#1087;&#1088;&#1077;&#1087;&#1086;&#1076;&#1072;&#1074;&#1072;&#1090;&#1077;&#1083;&#1103;&#1084;&#1080;\&#1095;&#1072;&#1089;&#1090;&#1100;%202.doc!OLE_LINK1" TargetMode="External"/><Relationship Id="rId7" Type="http://schemas.openxmlformats.org/officeDocument/2006/relationships/image" Target="NULL"/><Relationship Id="rId12" Type="http://schemas.openxmlformats.org/officeDocument/2006/relationships/image" Target="../media/image82.jpeg"/><Relationship Id="rId2" Type="http://schemas.openxmlformats.org/officeDocument/2006/relationships/slideLayout" Target="../slideLayouts/slideLayout2.xml"/><Relationship Id="rId16" Type="http://schemas.openxmlformats.org/officeDocument/2006/relationships/image" Target="../media/image86.png"/><Relationship Id="rId1" Type="http://schemas.openxmlformats.org/officeDocument/2006/relationships/vmlDrawing" Target="../drawings/vmlDrawing8.vml"/><Relationship Id="rId6" Type="http://schemas.openxmlformats.org/officeDocument/2006/relationships/image" Target="../media/image79.emf"/><Relationship Id="rId11" Type="http://schemas.openxmlformats.org/officeDocument/2006/relationships/image" Target="../media/image81.emf"/><Relationship Id="rId5" Type="http://schemas.openxmlformats.org/officeDocument/2006/relationships/oleObject" Target="file:///D:\&#1084;&#1086;&#1080;%20&#1076;&#1086;&#1082;&#1091;&#1084;&#1077;&#1085;&#1090;&#1099;\&#1057;&#1090;&#1072;&#1090;&#1100;&#1080;\&#1088;&#1072;&#1073;&#1086;&#1090;&#1099;%20&#1089;&#1090;&#1091;&#1076;&#1077;&#1085;&#1090;&#1086;&#1074;%20&#1089;%20&#1087;&#1088;&#1077;&#1087;&#1086;&#1076;&#1072;&#1074;&#1072;&#1090;&#1077;&#1083;&#1103;&#1084;&#1080;\&#1095;&#1072;&#1089;&#1090;&#1100;%202.doc!OLE_LINK2" TargetMode="External"/><Relationship Id="rId15" Type="http://schemas.openxmlformats.org/officeDocument/2006/relationships/image" Target="../media/image85.png"/><Relationship Id="rId10" Type="http://schemas.openxmlformats.org/officeDocument/2006/relationships/oleObject" Target="file:///D:\&#1084;&#1086;&#1080;%20&#1076;&#1086;&#1082;&#1091;&#1084;&#1077;&#1085;&#1090;&#1099;\&#1057;&#1090;&#1072;&#1090;&#1100;&#1080;\&#1088;&#1072;&#1073;&#1086;&#1090;&#1099;%20&#1089;&#1090;&#1091;&#1076;&#1077;&#1085;&#1090;&#1086;&#1074;%20&#1089;%20&#1087;&#1088;&#1077;&#1087;&#1086;&#1076;&#1072;&#1074;&#1072;&#1090;&#1077;&#1083;&#1103;&#1084;&#1080;\&#1095;&#1072;&#1089;&#1090;&#1100;%202.doc!OLE_LINK4" TargetMode="External"/><Relationship Id="rId4" Type="http://schemas.openxmlformats.org/officeDocument/2006/relationships/image" Target="../media/image78.emf"/><Relationship Id="rId9" Type="http://schemas.openxmlformats.org/officeDocument/2006/relationships/image" Target="../media/image80.emf"/><Relationship Id="rId14" Type="http://schemas.openxmlformats.org/officeDocument/2006/relationships/image" Target="../media/image84.png"/></Relationships>
</file>

<file path=ppt/slides/_rels/slide35.xml.rels><?xml version="1.0" encoding="UTF-8" standalone="yes"?>
<Relationships xmlns="http://schemas.openxmlformats.org/package/2006/relationships"><Relationship Id="rId3" Type="http://schemas.openxmlformats.org/officeDocument/2006/relationships/oleObject" Target="file:///D:\&#1084;&#1086;&#1080;%20&#1076;&#1086;&#1082;&#1091;&#1084;&#1077;&#1085;&#1090;&#1099;\&#1057;&#1090;&#1072;&#1090;&#1100;&#1080;\&#1088;&#1072;&#1073;&#1086;&#1090;&#1099;%20&#1089;&#1090;&#1091;&#1076;&#1077;&#1085;&#1090;&#1086;&#1074;%20&#1089;%20&#1087;&#1088;&#1077;&#1087;&#1086;&#1076;&#1072;&#1074;&#1072;&#1090;&#1077;&#1083;&#1103;&#1084;&#1080;\&#1095;&#1072;&#1089;&#1090;&#1100;%206.doc!OLE_LINK22" TargetMode="External"/><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87.emf"/></Relationships>
</file>

<file path=ppt/slides/_rels/slide36.xml.rels><?xml version="1.0" encoding="UTF-8" standalone="yes"?>
<Relationships xmlns="http://schemas.openxmlformats.org/package/2006/relationships"><Relationship Id="rId3" Type="http://schemas.openxmlformats.org/officeDocument/2006/relationships/oleObject" Target="file:///D:\&#1084;&#1086;&#1080;%20&#1076;&#1086;&#1082;&#1091;&#1084;&#1077;&#1085;&#1090;&#1099;\&#1057;&#1090;&#1072;&#1090;&#1100;&#1080;\&#1088;&#1072;&#1073;&#1086;&#1090;&#1099;%20&#1089;&#1090;&#1091;&#1076;&#1077;&#1085;&#1090;&#1086;&#1074;%20&#1089;%20&#1087;&#1088;&#1077;&#1087;&#1086;&#1076;&#1072;&#1074;&#1072;&#1090;&#1077;&#1083;&#1103;&#1084;&#1080;\&#1095;&#1072;&#1089;&#1090;&#1100;%206.doc!OLE_LINK23" TargetMode="External"/><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88.emf"/></Relationships>
</file>

<file path=ppt/slides/_rels/slide37.xml.rels><?xml version="1.0" encoding="UTF-8" standalone="yes"?>
<Relationships xmlns="http://schemas.openxmlformats.org/package/2006/relationships"><Relationship Id="rId8" Type="http://schemas.openxmlformats.org/officeDocument/2006/relationships/image" Target="../media/image91.emf"/><Relationship Id="rId13" Type="http://schemas.openxmlformats.org/officeDocument/2006/relationships/oleObject" Target="&#1095;&#1072;&#1089;&#1090;&#1100;%206.doc!OLE_LINK18" TargetMode="External"/><Relationship Id="rId18" Type="http://schemas.openxmlformats.org/officeDocument/2006/relationships/image" Target="../media/image96.emf"/><Relationship Id="rId3" Type="http://schemas.openxmlformats.org/officeDocument/2006/relationships/oleObject" Target="file:///D:\&#1084;&#1086;&#1080;%20&#1076;&#1086;&#1082;&#1091;&#1084;&#1077;&#1085;&#1090;&#1099;\&#1057;&#1090;&#1072;&#1090;&#1100;&#1080;\&#1088;&#1072;&#1073;&#1086;&#1090;&#1099;%20&#1089;&#1090;&#1091;&#1076;&#1077;&#1085;&#1090;&#1086;&#1074;%20&#1089;%20&#1087;&#1088;&#1077;&#1087;&#1086;&#1076;&#1072;&#1074;&#1072;&#1090;&#1077;&#1083;&#1103;&#1084;&#1080;\&#1095;&#1072;&#1089;&#1090;&#1100;%206.doc!OLE_LINK13" TargetMode="External"/><Relationship Id="rId7" Type="http://schemas.openxmlformats.org/officeDocument/2006/relationships/oleObject" Target="&#1095;&#1072;&#1089;&#1090;&#1100;%206.doc!OLE_LINK15" TargetMode="External"/><Relationship Id="rId12" Type="http://schemas.openxmlformats.org/officeDocument/2006/relationships/image" Target="../media/image93.emf"/><Relationship Id="rId17" Type="http://schemas.openxmlformats.org/officeDocument/2006/relationships/oleObject" Target="&#1095;&#1072;&#1089;&#1090;&#1100;%206.doc!OLE_LINK20" TargetMode="External"/><Relationship Id="rId2" Type="http://schemas.openxmlformats.org/officeDocument/2006/relationships/slideLayout" Target="../slideLayouts/slideLayout4.xml"/><Relationship Id="rId16" Type="http://schemas.openxmlformats.org/officeDocument/2006/relationships/image" Target="../media/image95.emf"/><Relationship Id="rId1" Type="http://schemas.openxmlformats.org/officeDocument/2006/relationships/vmlDrawing" Target="../drawings/vmlDrawing11.vml"/><Relationship Id="rId6" Type="http://schemas.openxmlformats.org/officeDocument/2006/relationships/image" Target="../media/image90.emf"/><Relationship Id="rId11" Type="http://schemas.openxmlformats.org/officeDocument/2006/relationships/oleObject" Target="&#1095;&#1072;&#1089;&#1090;&#1100;%206.doc!OLE_LINK17" TargetMode="External"/><Relationship Id="rId5" Type="http://schemas.openxmlformats.org/officeDocument/2006/relationships/oleObject" Target="file:///D:\&#1084;&#1086;&#1080;%20&#1076;&#1086;&#1082;&#1091;&#1084;&#1077;&#1085;&#1090;&#1099;\&#1057;&#1090;&#1072;&#1090;&#1100;&#1080;\&#1088;&#1072;&#1073;&#1086;&#1090;&#1099;%20&#1089;&#1090;&#1091;&#1076;&#1077;&#1085;&#1090;&#1086;&#1074;%20&#1089;%20&#1087;&#1088;&#1077;&#1087;&#1086;&#1076;&#1072;&#1074;&#1072;&#1090;&#1077;&#1083;&#1103;&#1084;&#1080;\&#1095;&#1072;&#1089;&#1090;&#1100;%206.doc!OLE_LINK14" TargetMode="External"/><Relationship Id="rId15" Type="http://schemas.openxmlformats.org/officeDocument/2006/relationships/oleObject" Target="&#1095;&#1072;&#1089;&#1090;&#1100;%206.doc!OLE_LINK19" TargetMode="External"/><Relationship Id="rId10" Type="http://schemas.openxmlformats.org/officeDocument/2006/relationships/image" Target="../media/image92.emf"/><Relationship Id="rId4" Type="http://schemas.openxmlformats.org/officeDocument/2006/relationships/image" Target="../media/image89.emf"/><Relationship Id="rId9" Type="http://schemas.openxmlformats.org/officeDocument/2006/relationships/oleObject" Target="&#1095;&#1072;&#1089;&#1090;&#1100;%206.doc!OLE_LINK16" TargetMode="External"/><Relationship Id="rId14" Type="http://schemas.openxmlformats.org/officeDocument/2006/relationships/image" Target="../media/image94.emf"/></Relationships>
</file>

<file path=ppt/slides/_rels/slide3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oleObject" Target="file:///D:\&#1084;&#1086;&#1080;%20&#1076;&#1086;&#1082;&#1091;&#1084;&#1077;&#1085;&#1090;&#1099;\&#1057;&#1090;&#1072;&#1090;&#1100;&#1080;\&#1088;&#1072;&#1073;&#1086;&#1090;&#1099;%20&#1089;&#1090;&#1091;&#1076;&#1077;&#1085;&#1090;&#1086;&#1074;%20&#1089;%20&#1087;&#1088;&#1077;&#1087;&#1086;&#1076;&#1072;&#1074;&#1072;&#1090;&#1077;&#1083;&#1103;&#1084;&#1080;\&#1095;&#1072;&#1089;&#1090;&#1100;%206.doc!OLE_LINK21" TargetMode="External"/><Relationship Id="rId7" Type="http://schemas.openxmlformats.org/officeDocument/2006/relationships/image" Target="NULL"/><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92.emf"/><Relationship Id="rId5" Type="http://schemas.openxmlformats.org/officeDocument/2006/relationships/oleObject" Target="file:///D:\&#1084;&#1086;&#1080;%20&#1076;&#1086;&#1082;&#1091;&#1084;&#1077;&#1085;&#1090;&#1099;\&#1057;&#1090;&#1072;&#1090;&#1100;&#1080;\&#1088;&#1072;&#1073;&#1086;&#1090;&#1099;%20&#1089;&#1090;&#1091;&#1076;&#1077;&#1085;&#1090;&#1086;&#1074;%20&#1089;%20&#1087;&#1088;&#1077;&#1087;&#1086;&#1076;&#1072;&#1074;&#1072;&#1090;&#1077;&#1083;&#1103;&#1084;&#1080;\&#1095;&#1072;&#1089;&#1090;&#1100;%206.doc!OLE_LINK16" TargetMode="External"/><Relationship Id="rId4" Type="http://schemas.openxmlformats.org/officeDocument/2006/relationships/image" Target="../media/image97.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oleObject" Target="file:///C:\Users\&#1042;&#1080;&#1082;&#1090;&#1086;&#1088;&#1080;&#1103;\Desktop\&#1084;&#1091;&#1083;&#1100;&#1090;&#1080;&#1087;&#1083;&#1080;&#1082;&#1072;&#1094;&#1080;&#1103;%20&#1090;&#1077;&#1086;&#1088;&#1080;&#1103;.doc!OLE_LINK14" TargetMode="External"/><Relationship Id="rId7" Type="http://schemas.openxmlformats.org/officeDocument/2006/relationships/oleObject" Target="file:///C:\Users\&#1042;&#1080;&#1082;&#1090;&#1086;&#1088;&#1080;&#1103;\Desktop\&#1084;&#1091;&#1083;&#1100;&#1090;&#1080;&#1087;&#1083;&#1080;&#1082;&#1072;&#1094;&#1080;&#1103;%20&#1090;&#1077;&#1086;&#1088;&#1080;&#1103;.doc!OLE_LINK16"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1.emf"/><Relationship Id="rId5" Type="http://schemas.openxmlformats.org/officeDocument/2006/relationships/oleObject" Target="file:///C:\Users\&#1042;&#1080;&#1082;&#1090;&#1086;&#1088;&#1080;&#1103;\Desktop\&#1084;&#1091;&#1083;&#1100;&#1090;&#1080;&#1087;&#1083;&#1080;&#1082;&#1072;&#1094;&#1080;&#1103;%20&#1090;&#1077;&#1086;&#1088;&#1080;&#1103;.doc!OLE_LINK15" TargetMode="External"/><Relationship Id="rId4" Type="http://schemas.openxmlformats.org/officeDocument/2006/relationships/image" Target="../media/image10.emf"/></Relationships>
</file>

<file path=ppt/slides/_rels/slide4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NULL"/><Relationship Id="rId4" Type="http://schemas.openxmlformats.org/officeDocument/2006/relationships/image" Target="../media/image101.jpeg"/></Relationships>
</file>

<file path=ppt/slides/_rels/slide41.xml.rels><?xml version="1.0" encoding="UTF-8" standalone="yes"?>
<Relationships xmlns="http://schemas.openxmlformats.org/package/2006/relationships"><Relationship Id="rId8" Type="http://schemas.openxmlformats.org/officeDocument/2006/relationships/image" Target="../media/image107.emf"/><Relationship Id="rId13" Type="http://schemas.openxmlformats.org/officeDocument/2006/relationships/image" Target="../media/image112.emf"/><Relationship Id="rId3" Type="http://schemas.openxmlformats.org/officeDocument/2006/relationships/oleObject" Target="file:///D:\&#1084;&#1086;&#1080;%20&#1076;&#1086;&#1082;&#1091;&#1084;&#1077;&#1085;&#1090;&#1099;\&#1057;&#1090;&#1072;&#1090;&#1100;&#1080;\&#1088;&#1072;&#1073;&#1086;&#1090;&#1099;%20&#1089;&#1090;&#1091;&#1076;&#1077;&#1085;&#1090;&#1086;&#1074;%20&#1089;%20&#1087;&#1088;&#1077;&#1087;&#1086;&#1076;&#1072;&#1074;&#1072;&#1090;&#1077;&#1083;&#1103;&#1084;&#1080;\&#1095;&#1072;&#1089;&#1090;&#1100;%204.doc" TargetMode="External"/><Relationship Id="rId7" Type="http://schemas.openxmlformats.org/officeDocument/2006/relationships/image" Target="../media/image106.emf"/><Relationship Id="rId12" Type="http://schemas.openxmlformats.org/officeDocument/2006/relationships/image" Target="../media/image111.emf"/><Relationship Id="rId2" Type="http://schemas.openxmlformats.org/officeDocument/2006/relationships/slideLayout" Target="../slideLayouts/slideLayout4.xml"/><Relationship Id="rId1" Type="http://schemas.openxmlformats.org/officeDocument/2006/relationships/vmlDrawing" Target="../drawings/vmlDrawing13.vml"/><Relationship Id="rId6" Type="http://schemas.openxmlformats.org/officeDocument/2006/relationships/image" Target="../media/image105.emf"/><Relationship Id="rId11" Type="http://schemas.openxmlformats.org/officeDocument/2006/relationships/image" Target="../media/image110.emf"/><Relationship Id="rId5" Type="http://schemas.openxmlformats.org/officeDocument/2006/relationships/image" Target="../media/image104.emf"/><Relationship Id="rId15" Type="http://schemas.openxmlformats.org/officeDocument/2006/relationships/image" Target="../media/image114.emf"/><Relationship Id="rId10" Type="http://schemas.openxmlformats.org/officeDocument/2006/relationships/image" Target="../media/image109.emf"/><Relationship Id="rId4" Type="http://schemas.openxmlformats.org/officeDocument/2006/relationships/image" Target="../media/image103.emf"/><Relationship Id="rId9" Type="http://schemas.openxmlformats.org/officeDocument/2006/relationships/image" Target="../media/image108.emf"/><Relationship Id="rId14" Type="http://schemas.openxmlformats.org/officeDocument/2006/relationships/image" Target="../media/image113.emf"/></Relationships>
</file>

<file path=ppt/slides/_rels/slide4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4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44.xml.rels><?xml version="1.0" encoding="UTF-8" standalone="yes"?>
<Relationships xmlns="http://schemas.openxmlformats.org/package/2006/relationships"><Relationship Id="rId8" Type="http://schemas.openxmlformats.org/officeDocument/2006/relationships/image" Target="../media/image120.emf"/><Relationship Id="rId3" Type="http://schemas.openxmlformats.org/officeDocument/2006/relationships/image" Target="../media/image122.jpeg"/><Relationship Id="rId7" Type="http://schemas.openxmlformats.org/officeDocument/2006/relationships/oleObject" Target="&#1095;&#1072;&#1089;&#1090;&#1100;%203.doc!OLE_LINK2" TargetMode="External"/><Relationship Id="rId2" Type="http://schemas.openxmlformats.org/officeDocument/2006/relationships/slideLayout" Target="../slideLayouts/slideLayout4.xml"/><Relationship Id="rId1" Type="http://schemas.openxmlformats.org/officeDocument/2006/relationships/vmlDrawing" Target="../drawings/vmlDrawing14.vml"/><Relationship Id="rId6" Type="http://schemas.openxmlformats.org/officeDocument/2006/relationships/image" Target="../media/image119.emf"/><Relationship Id="rId11" Type="http://schemas.openxmlformats.org/officeDocument/2006/relationships/image" Target="../media/image123.png"/><Relationship Id="rId5" Type="http://schemas.openxmlformats.org/officeDocument/2006/relationships/oleObject" Target="&#1095;&#1072;&#1089;&#1090;&#1100;%203.doc!OLE_LINK1" TargetMode="External"/><Relationship Id="rId10" Type="http://schemas.openxmlformats.org/officeDocument/2006/relationships/image" Target="../media/image121.emf"/><Relationship Id="rId4" Type="http://schemas.openxmlformats.org/officeDocument/2006/relationships/image" Target="NULL"/><Relationship Id="rId9" Type="http://schemas.openxmlformats.org/officeDocument/2006/relationships/oleObject" Target="&#1095;&#1072;&#1089;&#1090;&#1100;%203.doc!OLE_LINK3"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oleObject" Target="file:///C:\Users\&#1042;&#1080;&#1082;&#1090;&#1086;&#1088;&#1080;&#1103;\Downloads\&#1075;&#1088;&#1086;&#1096;&#1077;&#1085;&#1082;&#1086;&#1074;&#1072;%20&#1089;&#1090;&#1072;&#1090;&#1100;&#1103;%20(5).doc!OLE_LINK10" TargetMode="External"/><Relationship Id="rId3" Type="http://schemas.openxmlformats.org/officeDocument/2006/relationships/image" Target="../media/image128.png"/><Relationship Id="rId7" Type="http://schemas.openxmlformats.org/officeDocument/2006/relationships/oleObject" Target="&#1095;&#1072;&#1089;&#1090;&#1100;%201.doc" TargetMode="External"/><Relationship Id="rId12" Type="http://schemas.openxmlformats.org/officeDocument/2006/relationships/image" Target="../media/image126.e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129.jpeg"/><Relationship Id="rId11" Type="http://schemas.openxmlformats.org/officeDocument/2006/relationships/image" Target="../media/image125.emf"/><Relationship Id="rId5" Type="http://schemas.openxmlformats.org/officeDocument/2006/relationships/oleObject" Target="file:///D:\&#1084;&#1086;&#1080;%20&#1076;&#1086;&#1082;&#1091;&#1084;&#1077;&#1085;&#1090;&#1099;\&#1057;&#1090;&#1072;&#1090;&#1100;&#1080;\&#1088;&#1072;&#1073;&#1086;&#1090;&#1099;%20&#1089;&#1090;&#1091;&#1076;&#1077;&#1085;&#1090;&#1086;&#1074;%20&#1089;%20&#1087;&#1088;&#1077;&#1087;&#1086;&#1076;&#1072;&#1074;&#1072;&#1090;&#1077;&#1083;&#1103;&#1084;&#1080;\&#1095;&#1072;&#1089;&#1090;&#1100;%201.doc" TargetMode="External"/><Relationship Id="rId10" Type="http://schemas.openxmlformats.org/officeDocument/2006/relationships/image" Target="../media/image124.emf"/><Relationship Id="rId4" Type="http://schemas.openxmlformats.org/officeDocument/2006/relationships/image" Target="NULL"/><Relationship Id="rId9" Type="http://schemas.openxmlformats.org/officeDocument/2006/relationships/image" Target="../media/image131.png"/><Relationship Id="rId14" Type="http://schemas.openxmlformats.org/officeDocument/2006/relationships/image" Target="../media/image127.emf"/></Relationships>
</file>

<file path=ppt/slides/_rels/slide46.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oleObject" Target="Downloads/&#1075;&#1088;&#1086;&#1096;&#1077;&#1085;&#1082;&#1086;&#1074;&#1072;%20&#1089;&#1090;&#1072;&#1090;&#1100;&#1103;%20(5).doc!OLE_LINK12" TargetMode="External"/><Relationship Id="rId7" Type="http://schemas.openxmlformats.org/officeDocument/2006/relationships/image" Target="../media/image135.png"/><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134.png"/><Relationship Id="rId5" Type="http://schemas.openxmlformats.org/officeDocument/2006/relationships/image" Target="../media/image133.emf"/><Relationship Id="rId4" Type="http://schemas.openxmlformats.org/officeDocument/2006/relationships/image" Target="../media/image132.emf"/><Relationship Id="rId9" Type="http://schemas.openxmlformats.org/officeDocument/2006/relationships/image" Target="../media/image137.png"/></Relationships>
</file>

<file path=ppt/slides/_rels/slide47.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oleObject" Target="file:///D:\&#1084;&#1086;&#1080;%20&#1076;&#1086;&#1082;&#1091;&#1084;&#1077;&#1085;&#1090;&#1099;\&#1057;&#1090;&#1072;&#1090;&#1100;&#1080;\&#1088;&#1072;&#1073;&#1086;&#1090;&#1099;%20&#1089;&#1090;&#1091;&#1076;&#1077;&#1085;&#1090;&#1086;&#1074;%20&#1089;%20&#1087;&#1088;&#1077;&#1087;&#1086;&#1076;&#1072;&#1074;&#1072;&#1090;&#1077;&#1083;&#1103;&#1084;&#1080;\&#1095;&#1072;&#1089;&#1090;&#1100;%2010.doc" TargetMode="External"/><Relationship Id="rId7" Type="http://schemas.openxmlformats.org/officeDocument/2006/relationships/image" Target="../media/image139.png"/><Relationship Id="rId12" Type="http://schemas.openxmlformats.org/officeDocument/2006/relationships/image" Target="../media/image144.png"/><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138.png"/><Relationship Id="rId11" Type="http://schemas.openxmlformats.org/officeDocument/2006/relationships/image" Target="../media/image143.png"/><Relationship Id="rId5" Type="http://schemas.openxmlformats.org/officeDocument/2006/relationships/oleObject" Target="&#1095;&#1072;&#1089;&#1090;&#1100;%2010.doc" TargetMode="External"/><Relationship Id="rId10" Type="http://schemas.openxmlformats.org/officeDocument/2006/relationships/image" Target="../media/image142.png"/><Relationship Id="rId4" Type="http://schemas.openxmlformats.org/officeDocument/2006/relationships/image" Target="NULL"/><Relationship Id="rId9" Type="http://schemas.openxmlformats.org/officeDocument/2006/relationships/image" Target="../media/image141.png"/></Relationships>
</file>

<file path=ppt/slides/_rels/slide48.xml.rels><?xml version="1.0" encoding="UTF-8" standalone="yes"?>
<Relationships xmlns="http://schemas.openxmlformats.org/package/2006/relationships"><Relationship Id="rId8" Type="http://schemas.openxmlformats.org/officeDocument/2006/relationships/image" Target="../media/image148.emf"/><Relationship Id="rId3" Type="http://schemas.openxmlformats.org/officeDocument/2006/relationships/oleObject" Target="&#1095;&#1072;&#1089;&#1090;&#1100;%209.doc" TargetMode="External"/><Relationship Id="rId7" Type="http://schemas.openxmlformats.org/officeDocument/2006/relationships/image" Target="../media/image147.emf"/><Relationship Id="rId12" Type="http://schemas.openxmlformats.org/officeDocument/2006/relationships/image" Target="../media/image152.jpeg"/><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146.emf"/><Relationship Id="rId11" Type="http://schemas.openxmlformats.org/officeDocument/2006/relationships/image" Target="../media/image151.jpeg"/><Relationship Id="rId5" Type="http://schemas.openxmlformats.org/officeDocument/2006/relationships/oleObject" Target="file:///D:\&#1084;&#1086;&#1080;%20&#1076;&#1086;&#1082;&#1091;&#1084;&#1077;&#1085;&#1090;&#1099;\&#1057;&#1090;&#1072;&#1090;&#1100;&#1080;\&#1088;&#1072;&#1073;&#1086;&#1090;&#1099;%20&#1089;&#1090;&#1091;&#1076;&#1077;&#1085;&#1090;&#1086;&#1074;%20&#1089;%20&#1087;&#1088;&#1077;&#1087;&#1086;&#1076;&#1072;&#1074;&#1072;&#1090;&#1077;&#1083;&#1103;&#1084;&#1080;\&#1095;&#1072;&#1089;&#1090;&#1100;%209.doc" TargetMode="External"/><Relationship Id="rId10" Type="http://schemas.openxmlformats.org/officeDocument/2006/relationships/image" Target="../media/image150.emf"/><Relationship Id="rId4" Type="http://schemas.openxmlformats.org/officeDocument/2006/relationships/image" Target="../media/image145.emf"/><Relationship Id="rId9" Type="http://schemas.openxmlformats.org/officeDocument/2006/relationships/image" Target="../media/image149.emf"/></Relationships>
</file>

<file path=ppt/slides/_rels/slide49.xml.rels><?xml version="1.0" encoding="UTF-8" standalone="yes"?>
<Relationships xmlns="http://schemas.openxmlformats.org/package/2006/relationships"><Relationship Id="rId3" Type="http://schemas.openxmlformats.org/officeDocument/2006/relationships/oleObject" Target="file:///D:\&#1084;&#1086;&#1080;%20&#1076;&#1086;&#1082;&#1091;&#1084;&#1077;&#1085;&#1090;&#1099;\&#1057;&#1090;&#1072;&#1090;&#1100;&#1080;\&#1088;&#1072;&#1073;&#1086;&#1090;&#1099;%20&#1089;&#1090;&#1091;&#1076;&#1077;&#1085;&#1090;&#1086;&#1074;%20&#1089;%20&#1087;&#1088;&#1077;&#1087;&#1086;&#1076;&#1072;&#1074;&#1072;&#1090;&#1077;&#1083;&#1103;&#1084;&#1080;\&#1095;&#1072;&#1089;&#1090;&#1100;%2014.doc" TargetMode="External"/><Relationship Id="rId7" Type="http://schemas.openxmlformats.org/officeDocument/2006/relationships/image" Target="../media/image156.emf"/><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155.emf"/><Relationship Id="rId5" Type="http://schemas.openxmlformats.org/officeDocument/2006/relationships/image" Target="../media/image154.emf"/><Relationship Id="rId4" Type="http://schemas.openxmlformats.org/officeDocument/2006/relationships/image" Target="../media/image153.emf"/></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oleObject" Target="file:///D:\&#1084;&#1086;&#1080;%20&#1076;&#1086;&#1082;&#1091;&#1084;&#1077;&#1085;&#1090;&#1099;\&#1057;&#1090;&#1072;&#1090;&#1100;&#1080;\&#1088;&#1072;&#1073;&#1086;&#1090;&#1099;%20&#1089;&#1090;&#1091;&#1076;&#1077;&#1085;&#1090;&#1086;&#1074;%20&#1089;%20&#1087;&#1088;&#1077;&#1087;&#1086;&#1076;&#1072;&#1074;&#1072;&#1090;&#1077;&#1083;&#1103;&#1084;&#1080;\&#1095;&#1072;&#1089;&#1090;&#1100;%203.doc!OLE_LINK2" TargetMode="External"/><Relationship Id="rId13" Type="http://schemas.openxmlformats.org/officeDocument/2006/relationships/image" Target="../media/image160.emf"/><Relationship Id="rId18" Type="http://schemas.openxmlformats.org/officeDocument/2006/relationships/image" Target="../media/image165.emf"/><Relationship Id="rId3" Type="http://schemas.openxmlformats.org/officeDocument/2006/relationships/oleObject" Target="file:///D:\&#1084;&#1086;&#1080;%20&#1076;&#1086;&#1082;&#1091;&#1084;&#1077;&#1085;&#1090;&#1099;\&#1057;&#1090;&#1072;&#1090;&#1100;&#1080;\&#1088;&#1072;&#1073;&#1086;&#1090;&#1099;%20&#1089;&#1090;&#1091;&#1076;&#1077;&#1085;&#1090;&#1086;&#1074;%20&#1089;%20&#1087;&#1088;&#1077;&#1087;&#1086;&#1076;&#1072;&#1074;&#1072;&#1090;&#1077;&#1083;&#1103;&#1084;&#1080;\&#1095;&#1072;&#1089;&#1090;&#1100;%203.doc!OLE_LINK1" TargetMode="External"/><Relationship Id="rId7" Type="http://schemas.openxmlformats.org/officeDocument/2006/relationships/image" Target="../media/image158.emf"/><Relationship Id="rId12" Type="http://schemas.openxmlformats.org/officeDocument/2006/relationships/image" Target="../media/image121.emf"/><Relationship Id="rId17" Type="http://schemas.openxmlformats.org/officeDocument/2006/relationships/image" Target="../media/image164.emf"/><Relationship Id="rId2" Type="http://schemas.openxmlformats.org/officeDocument/2006/relationships/slideLayout" Target="../slideLayouts/slideLayout2.xml"/><Relationship Id="rId16" Type="http://schemas.openxmlformats.org/officeDocument/2006/relationships/image" Target="../media/image163.emf"/><Relationship Id="rId1" Type="http://schemas.openxmlformats.org/officeDocument/2006/relationships/vmlDrawing" Target="../drawings/vmlDrawing20.vml"/><Relationship Id="rId6" Type="http://schemas.openxmlformats.org/officeDocument/2006/relationships/image" Target="../media/image157.emf"/><Relationship Id="rId11" Type="http://schemas.openxmlformats.org/officeDocument/2006/relationships/oleObject" Target="file:///D:\&#1084;&#1086;&#1080;%20&#1076;&#1086;&#1082;&#1091;&#1084;&#1077;&#1085;&#1090;&#1099;\&#1057;&#1090;&#1072;&#1090;&#1100;&#1080;\&#1088;&#1072;&#1073;&#1086;&#1090;&#1099;%20&#1089;&#1090;&#1091;&#1076;&#1077;&#1085;&#1090;&#1086;&#1074;%20&#1089;%20&#1087;&#1088;&#1077;&#1087;&#1086;&#1076;&#1072;&#1074;&#1072;&#1090;&#1077;&#1083;&#1103;&#1084;&#1080;\&#1095;&#1072;&#1089;&#1090;&#1100;%203.doc!OLE_LINK3" TargetMode="External"/><Relationship Id="rId5" Type="http://schemas.openxmlformats.org/officeDocument/2006/relationships/oleObject" Target="file:///D:\&#1084;&#1086;&#1080;%20&#1076;&#1086;&#1082;&#1091;&#1084;&#1077;&#1085;&#1090;&#1099;\&#1057;&#1090;&#1072;&#1090;&#1100;&#1080;\&#1088;&#1072;&#1073;&#1086;&#1090;&#1099;%20&#1089;&#1090;&#1091;&#1076;&#1077;&#1085;&#1090;&#1086;&#1074;%20&#1089;%20&#1087;&#1088;&#1077;&#1087;&#1086;&#1076;&#1072;&#1074;&#1072;&#1090;&#1077;&#1083;&#1103;&#1084;&#1080;\&#1095;&#1072;&#1089;&#1090;&#1100;%203.doc" TargetMode="External"/><Relationship Id="rId15" Type="http://schemas.openxmlformats.org/officeDocument/2006/relationships/image" Target="../media/image162.emf"/><Relationship Id="rId10" Type="http://schemas.openxmlformats.org/officeDocument/2006/relationships/image" Target="../media/image159.emf"/><Relationship Id="rId19" Type="http://schemas.openxmlformats.org/officeDocument/2006/relationships/image" Target="../media/image166.jpeg"/><Relationship Id="rId4" Type="http://schemas.openxmlformats.org/officeDocument/2006/relationships/image" Target="../media/image119.emf"/><Relationship Id="rId9" Type="http://schemas.openxmlformats.org/officeDocument/2006/relationships/image" Target="../media/image120.emf"/><Relationship Id="rId14" Type="http://schemas.openxmlformats.org/officeDocument/2006/relationships/image" Target="../media/image161.emf"/></Relationships>
</file>

<file path=ppt/slides/_rels/slide51.xml.rels><?xml version="1.0" encoding="UTF-8" standalone="yes"?>
<Relationships xmlns="http://schemas.openxmlformats.org/package/2006/relationships"><Relationship Id="rId8" Type="http://schemas.openxmlformats.org/officeDocument/2006/relationships/image" Target="../media/image171.emf"/><Relationship Id="rId3" Type="http://schemas.openxmlformats.org/officeDocument/2006/relationships/oleObject" Target="file:///C:\Users\&#1042;&#1080;&#1082;&#1090;&#1086;&#1088;&#1080;&#1103;\Downloads\&#1075;&#1088;&#1086;&#1096;&#1077;&#1085;&#1082;&#1086;&#1074;&#1072;%20&#1089;&#1090;&#1072;&#1090;&#1100;&#1103;%20(5).doc!OLE_LINK11" TargetMode="External"/><Relationship Id="rId7" Type="http://schemas.openxmlformats.org/officeDocument/2006/relationships/image" Target="../media/image170.png"/><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emf"/></Relationships>
</file>

<file path=ppt/slides/_rels/slide52.xml.rels><?xml version="1.0" encoding="UTF-8" standalone="yes"?>
<Relationships xmlns="http://schemas.openxmlformats.org/package/2006/relationships"><Relationship Id="rId3" Type="http://schemas.openxmlformats.org/officeDocument/2006/relationships/oleObject" Target="&#1087;&#1088;&#1077;&#1076;&#1084;&#1077;&#1090;&#1099;%201.doc" TargetMode="External"/><Relationship Id="rId2" Type="http://schemas.openxmlformats.org/officeDocument/2006/relationships/slideLayout" Target="../slideLayouts/slideLayout2.xml"/><Relationship Id="rId1" Type="http://schemas.openxmlformats.org/officeDocument/2006/relationships/vmlDrawing" Target="../drawings/vmlDrawing22.vml"/><Relationship Id="rId5" Type="http://schemas.openxmlformats.org/officeDocument/2006/relationships/image" Target="../media/image173.png"/><Relationship Id="rId4" Type="http://schemas.openxmlformats.org/officeDocument/2006/relationships/image" Target="../media/image172.jpeg"/></Relationships>
</file>

<file path=ppt/slides/_rels/slide53.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4.jpeg"/><Relationship Id="rId7" Type="http://schemas.openxmlformats.org/officeDocument/2006/relationships/image" Target="../media/image178.png"/><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image" Target="../media/image176.jpeg"/><Relationship Id="rId4" Type="http://schemas.openxmlformats.org/officeDocument/2006/relationships/image" Target="../media/image175.jpeg"/></Relationships>
</file>

<file path=ppt/slides/_rels/slide54.xml.rels><?xml version="1.0" encoding="UTF-8" standalone="yes"?>
<Relationships xmlns="http://schemas.openxmlformats.org/package/2006/relationships"><Relationship Id="rId8" Type="http://schemas.openxmlformats.org/officeDocument/2006/relationships/image" Target="../media/image186.png"/><Relationship Id="rId13" Type="http://schemas.openxmlformats.org/officeDocument/2006/relationships/image" Target="../media/image191.png"/><Relationship Id="rId18" Type="http://schemas.openxmlformats.org/officeDocument/2006/relationships/image" Target="../media/image196.png"/><Relationship Id="rId3" Type="http://schemas.openxmlformats.org/officeDocument/2006/relationships/image" Target="../media/image181.png"/><Relationship Id="rId7" Type="http://schemas.openxmlformats.org/officeDocument/2006/relationships/image" Target="../media/image185.png"/><Relationship Id="rId12" Type="http://schemas.openxmlformats.org/officeDocument/2006/relationships/image" Target="../media/image190.png"/><Relationship Id="rId17" Type="http://schemas.openxmlformats.org/officeDocument/2006/relationships/image" Target="../media/image195.png"/><Relationship Id="rId2" Type="http://schemas.openxmlformats.org/officeDocument/2006/relationships/image" Target="../media/image180.png"/><Relationship Id="rId16" Type="http://schemas.openxmlformats.org/officeDocument/2006/relationships/image" Target="../media/image194.png"/><Relationship Id="rId1" Type="http://schemas.openxmlformats.org/officeDocument/2006/relationships/slideLayout" Target="../slideLayouts/slideLayout2.xml"/><Relationship Id="rId6" Type="http://schemas.openxmlformats.org/officeDocument/2006/relationships/image" Target="../media/image184.png"/><Relationship Id="rId11" Type="http://schemas.openxmlformats.org/officeDocument/2006/relationships/image" Target="../media/image189.png"/><Relationship Id="rId5" Type="http://schemas.openxmlformats.org/officeDocument/2006/relationships/image" Target="../media/image183.png"/><Relationship Id="rId15" Type="http://schemas.openxmlformats.org/officeDocument/2006/relationships/image" Target="../media/image193.png"/><Relationship Id="rId10" Type="http://schemas.openxmlformats.org/officeDocument/2006/relationships/image" Target="../media/image188.png"/><Relationship Id="rId19" Type="http://schemas.openxmlformats.org/officeDocument/2006/relationships/image" Target="../media/image197.png"/><Relationship Id="rId4" Type="http://schemas.openxmlformats.org/officeDocument/2006/relationships/image" Target="../media/image182.png"/><Relationship Id="rId9" Type="http://schemas.openxmlformats.org/officeDocument/2006/relationships/image" Target="../media/image187.png"/><Relationship Id="rId14" Type="http://schemas.openxmlformats.org/officeDocument/2006/relationships/image" Target="../media/image192.png"/></Relationships>
</file>

<file path=ppt/slides/_rels/slide55.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oleObject" Target="file:///D:\&#1084;&#1086;&#1080;%20&#1076;&#1086;&#1082;&#1091;&#1084;&#1077;&#1085;&#1090;&#1099;\&#1057;&#1090;&#1072;&#1090;&#1100;&#1080;\&#1088;&#1072;&#1073;&#1086;&#1090;&#1099;%20&#1089;&#1090;&#1091;&#1076;&#1077;&#1085;&#1090;&#1086;&#1074;%20&#1089;%20&#1087;&#1088;&#1077;&#1087;&#1086;&#1076;&#1072;&#1074;&#1072;&#1090;&#1077;&#1083;&#1103;&#1084;&#1080;\&#1095;&#1072;&#1089;&#1090;&#1100;%201.doc" TargetMode="External"/><Relationship Id="rId7" Type="http://schemas.openxmlformats.org/officeDocument/2006/relationships/image" Target="../media/image131.png"/><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image" Target="../media/image200.png"/><Relationship Id="rId5" Type="http://schemas.openxmlformats.org/officeDocument/2006/relationships/image" Target="../media/image199.png"/><Relationship Id="rId10" Type="http://schemas.openxmlformats.org/officeDocument/2006/relationships/image" Target="../media/image203.png"/><Relationship Id="rId4" Type="http://schemas.openxmlformats.org/officeDocument/2006/relationships/image" Target="../media/image198.png"/><Relationship Id="rId9" Type="http://schemas.openxmlformats.org/officeDocument/2006/relationships/image" Target="../media/image202.png"/></Relationships>
</file>

<file path=ppt/slides/_rels/slide56.xml.rels><?xml version="1.0" encoding="UTF-8" standalone="yes"?>
<Relationships xmlns="http://schemas.openxmlformats.org/package/2006/relationships"><Relationship Id="rId8" Type="http://schemas.openxmlformats.org/officeDocument/2006/relationships/image" Target="../media/image210.png"/><Relationship Id="rId13" Type="http://schemas.openxmlformats.org/officeDocument/2006/relationships/image" Target="../media/image215.png"/><Relationship Id="rId18" Type="http://schemas.openxmlformats.org/officeDocument/2006/relationships/image" Target="../media/image204.emf"/><Relationship Id="rId3" Type="http://schemas.openxmlformats.org/officeDocument/2006/relationships/image" Target="../media/image205.png"/><Relationship Id="rId7" Type="http://schemas.openxmlformats.org/officeDocument/2006/relationships/image" Target="../media/image209.png"/><Relationship Id="rId12" Type="http://schemas.openxmlformats.org/officeDocument/2006/relationships/image" Target="../media/image214.png"/><Relationship Id="rId17" Type="http://schemas.openxmlformats.org/officeDocument/2006/relationships/oleObject" Target="file:///D:\&#1084;&#1086;&#1080;%20&#1076;&#1086;&#1082;&#1091;&#1084;&#1077;&#1085;&#1090;&#1099;\&#1057;&#1090;&#1072;&#1090;&#1100;&#1080;\&#1088;&#1072;&#1073;&#1086;&#1090;&#1099;%20&#1089;&#1090;&#1091;&#1076;&#1077;&#1085;&#1090;&#1086;&#1074;%20&#1089;%20&#1087;&#1088;&#1077;&#1087;&#1086;&#1076;&#1072;&#1074;&#1072;&#1090;&#1077;&#1083;&#1103;&#1084;&#1080;\&#1095;&#1072;&#1089;&#1090;&#1100;5.doc" TargetMode="External"/><Relationship Id="rId2" Type="http://schemas.openxmlformats.org/officeDocument/2006/relationships/slideLayout" Target="../slideLayouts/slideLayout2.xml"/><Relationship Id="rId16" Type="http://schemas.openxmlformats.org/officeDocument/2006/relationships/image" Target="../media/image218.png"/><Relationship Id="rId1" Type="http://schemas.openxmlformats.org/officeDocument/2006/relationships/vmlDrawing" Target="../drawings/vmlDrawing24.vml"/><Relationship Id="rId6" Type="http://schemas.openxmlformats.org/officeDocument/2006/relationships/image" Target="../media/image208.png"/><Relationship Id="rId11" Type="http://schemas.openxmlformats.org/officeDocument/2006/relationships/image" Target="../media/image213.png"/><Relationship Id="rId5" Type="http://schemas.openxmlformats.org/officeDocument/2006/relationships/image" Target="../media/image207.png"/><Relationship Id="rId15" Type="http://schemas.openxmlformats.org/officeDocument/2006/relationships/image" Target="../media/image217.png"/><Relationship Id="rId10" Type="http://schemas.openxmlformats.org/officeDocument/2006/relationships/image" Target="../media/image212.png"/><Relationship Id="rId4" Type="http://schemas.openxmlformats.org/officeDocument/2006/relationships/image" Target="../media/image206.png"/><Relationship Id="rId9" Type="http://schemas.openxmlformats.org/officeDocument/2006/relationships/image" Target="../media/image211.png"/><Relationship Id="rId14" Type="http://schemas.openxmlformats.org/officeDocument/2006/relationships/image" Target="../media/image21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221.emf"/><Relationship Id="rId3" Type="http://schemas.openxmlformats.org/officeDocument/2006/relationships/oleObject" Target="file:///D:\&#1084;&#1086;&#1080;%20&#1076;&#1086;&#1082;&#1091;&#1084;&#1077;&#1085;&#1090;&#1099;\&#1057;&#1090;&#1072;&#1090;&#1100;&#1080;\&#1088;&#1072;&#1073;&#1086;&#1090;&#1099;%20&#1089;&#1090;&#1091;&#1076;&#1077;&#1085;&#1090;&#1086;&#1074;%20&#1089;%20&#1087;&#1088;&#1077;&#1087;&#1086;&#1076;&#1072;&#1074;&#1072;&#1090;&#1077;&#1083;&#1103;&#1084;&#1080;\&#1095;&#1072;&#1089;&#1090;&#1100;%2017.doc!OLE_LINK1" TargetMode="External"/><Relationship Id="rId7" Type="http://schemas.openxmlformats.org/officeDocument/2006/relationships/oleObject" Target="file:///D:\&#1084;&#1086;&#1080;%20&#1076;&#1086;&#1082;&#1091;&#1084;&#1077;&#1085;&#1090;&#1099;\&#1057;&#1090;&#1072;&#1090;&#1100;&#1080;\&#1088;&#1072;&#1073;&#1086;&#1090;&#1099;%20&#1089;&#1090;&#1091;&#1076;&#1077;&#1085;&#1090;&#1086;&#1074;%20&#1089;%20&#1087;&#1088;&#1077;&#1087;&#1086;&#1076;&#1072;&#1074;&#1072;&#1090;&#1077;&#1083;&#1103;&#1084;&#1080;\&#1095;&#1072;&#1089;&#1090;&#1100;%2017.doc!OLE_LINK3" TargetMode="External"/><Relationship Id="rId2" Type="http://schemas.openxmlformats.org/officeDocument/2006/relationships/slideLayout" Target="../slideLayouts/slideLayout4.xml"/><Relationship Id="rId1" Type="http://schemas.openxmlformats.org/officeDocument/2006/relationships/vmlDrawing" Target="../drawings/vmlDrawing25.vml"/><Relationship Id="rId6" Type="http://schemas.openxmlformats.org/officeDocument/2006/relationships/image" Target="../media/image220.emf"/><Relationship Id="rId5" Type="http://schemas.openxmlformats.org/officeDocument/2006/relationships/oleObject" Target="file:///D:\&#1084;&#1086;&#1080;%20&#1076;&#1086;&#1082;&#1091;&#1084;&#1077;&#1085;&#1090;&#1099;\&#1057;&#1090;&#1072;&#1090;&#1100;&#1080;\&#1088;&#1072;&#1073;&#1086;&#1090;&#1099;%20&#1089;&#1090;&#1091;&#1076;&#1077;&#1085;&#1090;&#1086;&#1074;%20&#1089;%20&#1087;&#1088;&#1077;&#1087;&#1086;&#1076;&#1072;&#1074;&#1072;&#1090;&#1077;&#1083;&#1103;&#1084;&#1080;\&#1095;&#1072;&#1089;&#1090;&#1100;%2017.doc!OLE_LINK2" TargetMode="External"/><Relationship Id="rId4" Type="http://schemas.openxmlformats.org/officeDocument/2006/relationships/image" Target="../media/image219.emf"/></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224.emf"/><Relationship Id="rId3" Type="http://schemas.openxmlformats.org/officeDocument/2006/relationships/oleObject" Target="file:///D:\&#1084;&#1086;&#1080;%20&#1076;&#1086;&#1082;&#1091;&#1084;&#1077;&#1085;&#1090;&#1099;\&#1057;&#1090;&#1072;&#1090;&#1100;&#1080;\&#1088;&#1072;&#1073;&#1086;&#1090;&#1099;%20&#1089;&#1090;&#1091;&#1076;&#1077;&#1085;&#1090;&#1086;&#1074;%20&#1089;%20&#1087;&#1088;&#1077;&#1087;&#1086;&#1076;&#1072;&#1074;&#1072;&#1090;&#1077;&#1083;&#1103;&#1084;&#1080;\&#1095;&#1072;&#1089;&#1090;&#1100;%2017.doc!OLE_LINK4" TargetMode="External"/><Relationship Id="rId7" Type="http://schemas.openxmlformats.org/officeDocument/2006/relationships/oleObject" Target="file:///D:\&#1084;&#1086;&#1080;%20&#1076;&#1086;&#1082;&#1091;&#1084;&#1077;&#1085;&#1090;&#1099;\&#1057;&#1090;&#1072;&#1090;&#1100;&#1080;\&#1088;&#1072;&#1073;&#1086;&#1090;&#1099;%20&#1089;&#1090;&#1091;&#1076;&#1077;&#1085;&#1090;&#1086;&#1074;%20&#1089;%20&#1087;&#1088;&#1077;&#1087;&#1086;&#1076;&#1072;&#1074;&#1072;&#1090;&#1077;&#1083;&#1103;&#1084;&#1080;\&#1095;&#1072;&#1089;&#1090;&#1100;%2017.doc!OLE_LINK6" TargetMode="External"/><Relationship Id="rId2" Type="http://schemas.openxmlformats.org/officeDocument/2006/relationships/slideLayout" Target="../slideLayouts/slideLayout4.xml"/><Relationship Id="rId1" Type="http://schemas.openxmlformats.org/officeDocument/2006/relationships/vmlDrawing" Target="../drawings/vmlDrawing26.vml"/><Relationship Id="rId6" Type="http://schemas.openxmlformats.org/officeDocument/2006/relationships/image" Target="../media/image223.emf"/><Relationship Id="rId5" Type="http://schemas.openxmlformats.org/officeDocument/2006/relationships/oleObject" Target="file:///D:\&#1084;&#1086;&#1080;%20&#1076;&#1086;&#1082;&#1091;&#1084;&#1077;&#1085;&#1090;&#1099;\&#1057;&#1090;&#1072;&#1090;&#1100;&#1080;\&#1088;&#1072;&#1073;&#1086;&#1090;&#1099;%20&#1089;&#1090;&#1091;&#1076;&#1077;&#1085;&#1090;&#1086;&#1074;%20&#1089;%20&#1087;&#1088;&#1077;&#1087;&#1086;&#1076;&#1072;&#1074;&#1072;&#1090;&#1077;&#1083;&#1103;&#1084;&#1080;\&#1095;&#1072;&#1089;&#1090;&#1100;%2017.doc!OLE_LINK5" TargetMode="External"/><Relationship Id="rId4" Type="http://schemas.openxmlformats.org/officeDocument/2006/relationships/image" Target="../media/image222.emf"/></Relationships>
</file>

<file path=ppt/slides/_rels/slide61.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4.xml"/><Relationship Id="rId4" Type="http://schemas.openxmlformats.org/officeDocument/2006/relationships/image" Target="../media/image227.png"/></Relationships>
</file>

<file path=ppt/slides/_rels/slide62.xml.rels><?xml version="1.0" encoding="UTF-8" standalone="yes"?>
<Relationships xmlns="http://schemas.openxmlformats.org/package/2006/relationships"><Relationship Id="rId3" Type="http://schemas.openxmlformats.org/officeDocument/2006/relationships/oleObject" Target="file:///D:\&#1084;&#1086;&#1080;%20&#1076;&#1086;&#1082;&#1091;&#1084;&#1077;&#1085;&#1090;&#1099;\&#1057;&#1090;&#1072;&#1090;&#1100;&#1080;\&#1088;&#1072;&#1073;&#1086;&#1090;&#1099;%20&#1089;&#1090;&#1091;&#1076;&#1077;&#1085;&#1090;&#1086;&#1074;%20&#1089;%20&#1087;&#1088;&#1077;&#1087;&#1086;&#1076;&#1072;&#1074;&#1072;&#1090;&#1077;&#1083;&#1103;&#1084;&#1080;\&#1095;&#1072;&#1089;&#1090;&#1100;%2017.doc!OLE_LINK7" TargetMode="External"/><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image" Target="../media/image229.emf"/><Relationship Id="rId5" Type="http://schemas.openxmlformats.org/officeDocument/2006/relationships/oleObject" Target="file:///D:\&#1084;&#1086;&#1080;%20&#1076;&#1086;&#1082;&#1091;&#1084;&#1077;&#1085;&#1090;&#1099;\&#1057;&#1090;&#1072;&#1090;&#1100;&#1080;\&#1088;&#1072;&#1073;&#1086;&#1090;&#1099;%20&#1089;&#1090;&#1091;&#1076;&#1077;&#1085;&#1090;&#1086;&#1074;%20&#1089;%20&#1087;&#1088;&#1077;&#1087;&#1086;&#1076;&#1072;&#1074;&#1072;&#1090;&#1077;&#1083;&#1103;&#1084;&#1080;\&#1095;&#1072;&#1089;&#1090;&#1100;%2017.doc!OLE_LINK8" TargetMode="External"/><Relationship Id="rId4" Type="http://schemas.openxmlformats.org/officeDocument/2006/relationships/image" Target="../media/image228.emf"/></Relationships>
</file>

<file path=ppt/slides/_rels/slide63.xml.rels><?xml version="1.0" encoding="UTF-8" standalone="yes"?>
<Relationships xmlns="http://schemas.openxmlformats.org/package/2006/relationships"><Relationship Id="rId3" Type="http://schemas.openxmlformats.org/officeDocument/2006/relationships/oleObject" Target="file:///D:\&#1084;&#1086;&#1080;%20&#1076;&#1086;&#1082;&#1091;&#1084;&#1077;&#1085;&#1090;&#1099;\&#1057;&#1090;&#1072;&#1090;&#1100;&#1080;\&#1088;&#1072;&#1073;&#1086;&#1090;&#1099;%20&#1089;&#1090;&#1091;&#1076;&#1077;&#1085;&#1090;&#1086;&#1074;%20&#1089;%20&#1087;&#1088;&#1077;&#1087;&#1086;&#1076;&#1072;&#1074;&#1072;&#1090;&#1077;&#1083;&#1103;&#1084;&#1080;\&#1095;&#1072;&#1089;&#1090;&#1100;%2017.doc!OLE_LINK9" TargetMode="External"/><Relationship Id="rId2" Type="http://schemas.openxmlformats.org/officeDocument/2006/relationships/slideLayout" Target="../slideLayouts/slideLayout2.xml"/><Relationship Id="rId1" Type="http://schemas.openxmlformats.org/officeDocument/2006/relationships/vmlDrawing" Target="../drawings/vmlDrawing28.vml"/><Relationship Id="rId6" Type="http://schemas.openxmlformats.org/officeDocument/2006/relationships/image" Target="../media/image232.png"/><Relationship Id="rId5" Type="http://schemas.openxmlformats.org/officeDocument/2006/relationships/image" Target="../media/image231.png"/><Relationship Id="rId4" Type="http://schemas.openxmlformats.org/officeDocument/2006/relationships/image" Target="../media/image230.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file:///C:\Users\&#1042;&#1080;&#1082;&#1090;&#1086;&#1088;&#1080;&#1103;\Desktop\&#1084;&#1091;&#1083;&#1100;&#1090;&#1080;&#1087;&#1083;&#1080;&#1082;&#1072;&#1094;&#1080;&#1103;%20&#1090;&#1077;&#1086;&#1088;&#1080;&#1103;.doc!OLE_LINK1" TargetMode="Externa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3" Type="http://schemas.openxmlformats.org/officeDocument/2006/relationships/oleObject" Target="file:///C:\Users\&#1042;&#1080;&#1082;&#1090;&#1086;&#1088;&#1080;&#1103;\Desktop\&#1084;&#1091;&#1083;&#1100;&#1090;&#1080;&#1087;&#1083;&#1080;&#1082;&#1072;&#1094;&#1080;&#1103;%20&#1090;&#1077;&#1086;&#1088;&#1080;&#1103;.doc!OLE_LINK2" TargetMode="Externa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oleObject" Target="file:///C:\Users\&#1042;&#1080;&#1082;&#1090;&#1086;&#1088;&#1080;&#1103;\Desktop\&#1084;&#1091;&#1083;&#1100;&#1090;&#1080;&#1087;&#1083;&#1080;&#1082;&#1072;&#1094;&#1080;&#1103;%20&#1090;&#1077;&#1086;&#1088;&#1080;&#1103;.doc!OLE_LINK3" TargetMode="External"/><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Заголовок 1"/>
          <p:cNvSpPr>
            <a:spLocks noGrp="1"/>
          </p:cNvSpPr>
          <p:nvPr>
            <p:ph type="ctrTitle"/>
          </p:nvPr>
        </p:nvSpPr>
        <p:spPr>
          <a:xfrm>
            <a:off x="1857356" y="2857496"/>
            <a:ext cx="5786478" cy="2571767"/>
          </a:xfrm>
        </p:spPr>
        <p:txBody>
          <a:bodyPr>
            <a:normAutofit fontScale="90000"/>
          </a:bodyPr>
          <a:lstStyle/>
          <a:p>
            <a:pPr algn="ctr" eaLnBrk="1" fontAlgn="auto" hangingPunct="1">
              <a:spcAft>
                <a:spcPts val="0"/>
              </a:spcAft>
              <a:defRPr/>
            </a:pPr>
            <a:r>
              <a:rPr lang="ru-RU" sz="4400" dirty="0" smtClean="0">
                <a:latin typeface="Times New Roman" pitchFamily="18" charset="0"/>
                <a:cs typeface="Times New Roman" pitchFamily="18" charset="0"/>
              </a:rPr>
              <a:t/>
            </a:r>
            <a:br>
              <a:rPr lang="ru-RU" sz="4400" dirty="0" smtClean="0">
                <a:latin typeface="Times New Roman" pitchFamily="18" charset="0"/>
                <a:cs typeface="Times New Roman" pitchFamily="18" charset="0"/>
              </a:rPr>
            </a:br>
            <a:r>
              <a:rPr lang="ru-RU" sz="4400" dirty="0" smtClean="0">
                <a:latin typeface="Times New Roman" pitchFamily="18" charset="0"/>
                <a:cs typeface="Times New Roman" pitchFamily="18" charset="0"/>
              </a:rPr>
              <a:t/>
            </a:r>
            <a:br>
              <a:rPr lang="ru-RU" sz="4400" dirty="0" smtClean="0">
                <a:latin typeface="Times New Roman" pitchFamily="18" charset="0"/>
                <a:cs typeface="Times New Roman" pitchFamily="18" charset="0"/>
              </a:rPr>
            </a:br>
            <a:r>
              <a:rPr lang="ru-RU" sz="4400" dirty="0" smtClean="0">
                <a:latin typeface="Times New Roman" pitchFamily="18" charset="0"/>
                <a:cs typeface="Times New Roman" pitchFamily="18" charset="0"/>
              </a:rPr>
              <a:t/>
            </a:r>
            <a:br>
              <a:rPr lang="ru-RU" sz="4400" dirty="0" smtClean="0">
                <a:latin typeface="Times New Roman" pitchFamily="18" charset="0"/>
                <a:cs typeface="Times New Roman" pitchFamily="18" charset="0"/>
              </a:rPr>
            </a:br>
            <a:r>
              <a:rPr lang="ru-RU" sz="4400" dirty="0" smtClean="0">
                <a:latin typeface="Times New Roman" pitchFamily="18" charset="0"/>
                <a:cs typeface="Times New Roman" pitchFamily="18" charset="0"/>
              </a:rPr>
              <a:t/>
            </a:r>
            <a:br>
              <a:rPr lang="ru-RU" sz="4400" dirty="0" smtClean="0">
                <a:latin typeface="Times New Roman" pitchFamily="18" charset="0"/>
                <a:cs typeface="Times New Roman" pitchFamily="18" charset="0"/>
              </a:rPr>
            </a:br>
            <a:r>
              <a:rPr lang="ru-RU" sz="4400" dirty="0" smtClean="0">
                <a:latin typeface="Times New Roman" pitchFamily="18" charset="0"/>
                <a:cs typeface="Times New Roman" pitchFamily="18" charset="0"/>
              </a:rPr>
              <a:t/>
            </a:r>
            <a:br>
              <a:rPr lang="ru-RU" sz="4400" dirty="0" smtClean="0">
                <a:latin typeface="Times New Roman" pitchFamily="18" charset="0"/>
                <a:cs typeface="Times New Roman" pitchFamily="18" charset="0"/>
              </a:rPr>
            </a:br>
            <a:r>
              <a:rPr lang="ru-RU" sz="4400" dirty="0" smtClean="0">
                <a:latin typeface="Times New Roman" pitchFamily="18" charset="0"/>
                <a:cs typeface="Times New Roman" pitchFamily="18" charset="0"/>
              </a:rPr>
              <a:t/>
            </a:r>
            <a:br>
              <a:rPr lang="ru-RU" sz="4400" dirty="0" smtClean="0">
                <a:latin typeface="Times New Roman" pitchFamily="18" charset="0"/>
                <a:cs typeface="Times New Roman" pitchFamily="18" charset="0"/>
              </a:rPr>
            </a:br>
            <a:r>
              <a:rPr lang="ru-RU" sz="4400" dirty="0" smtClean="0">
                <a:latin typeface="Times New Roman" pitchFamily="18" charset="0"/>
                <a:cs typeface="Times New Roman" pitchFamily="18" charset="0"/>
              </a:rPr>
              <a:t/>
            </a:r>
            <a:br>
              <a:rPr lang="ru-RU" sz="4400" dirty="0" smtClean="0">
                <a:latin typeface="Times New Roman" pitchFamily="18" charset="0"/>
                <a:cs typeface="Times New Roman" pitchFamily="18" charset="0"/>
              </a:rPr>
            </a:br>
            <a:r>
              <a:rPr lang="ru-RU" sz="4400" dirty="0" smtClean="0">
                <a:latin typeface="Times New Roman" pitchFamily="18" charset="0"/>
                <a:cs typeface="Times New Roman" pitchFamily="18" charset="0"/>
              </a:rPr>
              <a:t/>
            </a:r>
            <a:br>
              <a:rPr lang="ru-RU" sz="4400" dirty="0" smtClean="0">
                <a:latin typeface="Times New Roman" pitchFamily="18" charset="0"/>
                <a:cs typeface="Times New Roman" pitchFamily="18" charset="0"/>
              </a:rPr>
            </a:br>
            <a:r>
              <a:rPr lang="ru-RU" sz="4400" dirty="0" smtClean="0">
                <a:latin typeface="Times New Roman" pitchFamily="18" charset="0"/>
                <a:cs typeface="Times New Roman" pitchFamily="18" charset="0"/>
              </a:rPr>
              <a:t/>
            </a:r>
            <a:br>
              <a:rPr lang="ru-RU" sz="4400" dirty="0" smtClean="0">
                <a:latin typeface="Times New Roman" pitchFamily="18" charset="0"/>
                <a:cs typeface="Times New Roman" pitchFamily="18" charset="0"/>
              </a:rPr>
            </a:br>
            <a:r>
              <a:rPr lang="ru-RU" sz="4400" dirty="0" smtClean="0">
                <a:latin typeface="Times New Roman" pitchFamily="18" charset="0"/>
                <a:cs typeface="Times New Roman" pitchFamily="18" charset="0"/>
              </a:rPr>
              <a:t/>
            </a:r>
            <a:br>
              <a:rPr lang="ru-RU" sz="4400" dirty="0" smtClean="0">
                <a:latin typeface="Times New Roman" pitchFamily="18" charset="0"/>
                <a:cs typeface="Times New Roman" pitchFamily="18" charset="0"/>
              </a:rPr>
            </a:br>
            <a:r>
              <a:rPr lang="ru-RU" sz="4400" dirty="0" smtClean="0">
                <a:latin typeface="Times New Roman" pitchFamily="18" charset="0"/>
                <a:cs typeface="Times New Roman" pitchFamily="18" charset="0"/>
              </a:rPr>
              <a:t/>
            </a:r>
            <a:br>
              <a:rPr lang="ru-RU" sz="4400" dirty="0" smtClean="0">
                <a:latin typeface="Times New Roman" pitchFamily="18" charset="0"/>
                <a:cs typeface="Times New Roman" pitchFamily="18" charset="0"/>
              </a:rPr>
            </a:br>
            <a:r>
              <a:rPr lang="ru-RU" sz="4400" dirty="0" smtClean="0">
                <a:latin typeface="Times New Roman" pitchFamily="18" charset="0"/>
                <a:cs typeface="Times New Roman" pitchFamily="18" charset="0"/>
              </a:rPr>
              <a:t/>
            </a:r>
            <a:br>
              <a:rPr lang="ru-RU" sz="4400" dirty="0" smtClean="0">
                <a:latin typeface="Times New Roman" pitchFamily="18" charset="0"/>
                <a:cs typeface="Times New Roman" pitchFamily="18" charset="0"/>
              </a:rPr>
            </a:br>
            <a:r>
              <a:rPr lang="ru-RU" sz="4400" dirty="0" smtClean="0">
                <a:latin typeface="Times New Roman" pitchFamily="18" charset="0"/>
                <a:cs typeface="Times New Roman" pitchFamily="18" charset="0"/>
              </a:rPr>
              <a:t/>
            </a:r>
            <a:br>
              <a:rPr lang="ru-RU" sz="4400" dirty="0" smtClean="0">
                <a:latin typeface="Times New Roman" pitchFamily="18" charset="0"/>
                <a:cs typeface="Times New Roman" pitchFamily="18" charset="0"/>
              </a:rPr>
            </a:br>
            <a:r>
              <a:rPr lang="ru-RU" sz="4400" dirty="0" smtClean="0">
                <a:latin typeface="Times New Roman" pitchFamily="18" charset="0"/>
                <a:cs typeface="Times New Roman" pitchFamily="18" charset="0"/>
              </a:rPr>
              <a:t/>
            </a:r>
            <a:br>
              <a:rPr lang="ru-RU" sz="4400" dirty="0" smtClean="0">
                <a:latin typeface="Times New Roman" pitchFamily="18" charset="0"/>
                <a:cs typeface="Times New Roman" pitchFamily="18" charset="0"/>
              </a:rPr>
            </a:br>
            <a:r>
              <a:rPr lang="ru-RU" sz="4400" dirty="0" smtClean="0">
                <a:latin typeface="Times New Roman" pitchFamily="18" charset="0"/>
                <a:cs typeface="Times New Roman" pitchFamily="18" charset="0"/>
              </a:rPr>
              <a:t/>
            </a:r>
            <a:br>
              <a:rPr lang="ru-RU" sz="4400" dirty="0" smtClean="0">
                <a:latin typeface="Times New Roman" pitchFamily="18" charset="0"/>
                <a:cs typeface="Times New Roman" pitchFamily="18" charset="0"/>
              </a:rPr>
            </a:br>
            <a:r>
              <a:rPr lang="ru-RU" sz="4400" dirty="0" smtClean="0">
                <a:latin typeface="Times New Roman" pitchFamily="18" charset="0"/>
                <a:cs typeface="Times New Roman" pitchFamily="18" charset="0"/>
              </a:rPr>
              <a:t/>
            </a:r>
            <a:br>
              <a:rPr lang="ru-RU" sz="4400" dirty="0" smtClean="0">
                <a:latin typeface="Times New Roman" pitchFamily="18" charset="0"/>
                <a:cs typeface="Times New Roman" pitchFamily="18" charset="0"/>
              </a:rPr>
            </a:br>
            <a:r>
              <a:rPr lang="ru-RU" sz="4400" dirty="0" smtClean="0">
                <a:latin typeface="Times New Roman" pitchFamily="18" charset="0"/>
                <a:cs typeface="Times New Roman" pitchFamily="18" charset="0"/>
              </a:rPr>
              <a:t/>
            </a:r>
            <a:br>
              <a:rPr lang="ru-RU" sz="4400" dirty="0" smtClean="0">
                <a:latin typeface="Times New Roman" pitchFamily="18" charset="0"/>
                <a:cs typeface="Times New Roman" pitchFamily="18" charset="0"/>
              </a:rPr>
            </a:br>
            <a:r>
              <a:rPr lang="ru-RU" sz="3100" dirty="0" smtClean="0">
                <a:solidFill>
                  <a:srgbClr val="FF0000"/>
                </a:solidFill>
                <a:latin typeface="Times New Roman" pitchFamily="18" charset="0"/>
                <a:cs typeface="Times New Roman" pitchFamily="18" charset="0"/>
              </a:rPr>
              <a:t>Ознакомление дошкольников с мультипликационными фильмами как средство их художественно-эстетического и речевого развития</a:t>
            </a:r>
            <a:br>
              <a:rPr lang="ru-RU" sz="3100" dirty="0" smtClean="0">
                <a:solidFill>
                  <a:srgbClr val="FF0000"/>
                </a:solidFill>
                <a:latin typeface="Times New Roman" pitchFamily="18" charset="0"/>
                <a:cs typeface="Times New Roman" pitchFamily="18" charset="0"/>
              </a:rPr>
            </a:br>
            <a:r>
              <a:rPr lang="ru-RU" sz="3100" dirty="0" smtClean="0">
                <a:solidFill>
                  <a:srgbClr val="FF0000"/>
                </a:solidFill>
                <a:latin typeface="Times New Roman" pitchFamily="18" charset="0"/>
                <a:cs typeface="Times New Roman" pitchFamily="18" charset="0"/>
              </a:rPr>
              <a:t/>
            </a:r>
            <a:br>
              <a:rPr lang="ru-RU" sz="3100" dirty="0" smtClean="0">
                <a:solidFill>
                  <a:srgbClr val="FF0000"/>
                </a:solidFill>
                <a:latin typeface="Times New Roman" pitchFamily="18" charset="0"/>
                <a:cs typeface="Times New Roman" pitchFamily="18" charset="0"/>
              </a:rPr>
            </a:br>
            <a:r>
              <a:rPr lang="ru-RU" sz="2700" b="0" dirty="0" smtClean="0">
                <a:solidFill>
                  <a:schemeClr val="tx1"/>
                </a:solidFill>
                <a:latin typeface="Times New Roman" pitchFamily="18" charset="0"/>
                <a:cs typeface="Times New Roman" pitchFamily="18" charset="0"/>
              </a:rPr>
              <a:t>В.А. </a:t>
            </a:r>
            <a:r>
              <a:rPr lang="ru-RU" sz="2700" b="0" dirty="0" err="1" smtClean="0">
                <a:solidFill>
                  <a:schemeClr val="tx1"/>
                </a:solidFill>
                <a:latin typeface="Times New Roman" pitchFamily="18" charset="0"/>
                <a:cs typeface="Times New Roman" pitchFamily="18" charset="0"/>
              </a:rPr>
              <a:t>Грошенкова</a:t>
            </a:r>
            <a:r>
              <a:rPr lang="ru-RU" sz="2700" b="0" dirty="0" smtClean="0">
                <a:solidFill>
                  <a:schemeClr val="tx1"/>
                </a:solidFill>
                <a:latin typeface="Times New Roman" pitchFamily="18" charset="0"/>
                <a:cs typeface="Times New Roman" pitchFamily="18" charset="0"/>
              </a:rPr>
              <a:t>, кандидат педагогических наук, доцент кафедры логопедии ФГБОУ ВО «Ярославский государственный педагогический университет им. К.Д. Ушинского» </a:t>
            </a:r>
            <a:br>
              <a:rPr lang="ru-RU" sz="2700" b="0" dirty="0" smtClean="0">
                <a:solidFill>
                  <a:schemeClr val="tx1"/>
                </a:solidFill>
                <a:latin typeface="Times New Roman" pitchFamily="18" charset="0"/>
                <a:cs typeface="Times New Roman" pitchFamily="18" charset="0"/>
              </a:rPr>
            </a:br>
            <a:r>
              <a:rPr lang="ru-RU" sz="2700" b="0" dirty="0" smtClean="0">
                <a:solidFill>
                  <a:schemeClr val="tx1"/>
                </a:solidFill>
                <a:latin typeface="Times New Roman" pitchFamily="18" charset="0"/>
                <a:cs typeface="Times New Roman" pitchFamily="18" charset="0"/>
              </a:rPr>
              <a:t>г. Ярославль</a:t>
            </a:r>
            <a:r>
              <a:rPr lang="ru-RU" sz="2200" dirty="0" smtClean="0">
                <a:solidFill>
                  <a:schemeClr val="tx1"/>
                </a:solidFill>
                <a:latin typeface="Times New Roman" pitchFamily="18" charset="0"/>
                <a:cs typeface="Times New Roman" pitchFamily="18" charset="0"/>
              </a:rPr>
              <a:t/>
            </a:r>
            <a:br>
              <a:rPr lang="ru-RU" sz="2200" dirty="0" smtClean="0">
                <a:solidFill>
                  <a:schemeClr val="tx1"/>
                </a:solidFill>
                <a:latin typeface="Times New Roman" pitchFamily="18" charset="0"/>
                <a:cs typeface="Times New Roman" pitchFamily="18" charset="0"/>
              </a:rPr>
            </a:br>
            <a:endParaRPr lang="ru-RU" sz="2200" dirty="0" smtClean="0">
              <a:solidFill>
                <a:schemeClr val="tx1"/>
              </a:solidFill>
              <a:latin typeface="Times New Roman" pitchFamily="18" charset="0"/>
              <a:cs typeface="Times New Roman" pitchFamily="18" charset="0"/>
            </a:endParaRPr>
          </a:p>
        </p:txBody>
      </p:sp>
      <p:pic>
        <p:nvPicPr>
          <p:cNvPr id="60418" name="Picture 2" descr="http://hovrashok.com.ua/images/Oct/30/02bd07b26a868200f28313e0da88455e/mini_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28604"/>
            <a:ext cx="1928793" cy="1500222"/>
          </a:xfrm>
          <a:prstGeom prst="rect">
            <a:avLst/>
          </a:prstGeom>
          <a:noFill/>
        </p:spPr>
      </p:pic>
      <p:pic>
        <p:nvPicPr>
          <p:cNvPr id="7" name="Picture 2" descr="C:\Users\Виктория\Downloads\4178116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15206" y="4429132"/>
            <a:ext cx="1759919" cy="2225984"/>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472518" cy="1143000"/>
          </a:xfrm>
        </p:spPr>
        <p:txBody>
          <a:bodyPr>
            <a:normAutofit/>
          </a:bodyPr>
          <a:lstStyle/>
          <a:p>
            <a:pPr algn="ctr"/>
            <a:r>
              <a:rPr lang="ru-RU" sz="2400" b="1" dirty="0" smtClean="0">
                <a:solidFill>
                  <a:srgbClr val="FF0000"/>
                </a:solidFill>
              </a:rPr>
              <a:t>Как появилась мультипликация?</a:t>
            </a:r>
            <a:r>
              <a:rPr lang="ru-RU" sz="2400" dirty="0" smtClean="0"/>
              <a:t/>
            </a:r>
            <a:br>
              <a:rPr lang="ru-RU" sz="2400" dirty="0" smtClean="0"/>
            </a:br>
            <a:endParaRPr lang="ru-RU" sz="2400" dirty="0"/>
          </a:p>
        </p:txBody>
      </p:sp>
      <p:sp>
        <p:nvSpPr>
          <p:cNvPr id="3" name="Содержимое 2"/>
          <p:cNvSpPr>
            <a:spLocks noGrp="1"/>
          </p:cNvSpPr>
          <p:nvPr>
            <p:ph sz="quarter" idx="1"/>
          </p:nvPr>
        </p:nvSpPr>
        <p:spPr>
          <a:xfrm>
            <a:off x="0" y="1142984"/>
            <a:ext cx="8786842" cy="5330968"/>
          </a:xfrm>
        </p:spPr>
        <p:txBody>
          <a:bodyPr>
            <a:normAutofit/>
          </a:bodyPr>
          <a:lstStyle/>
          <a:p>
            <a:pPr algn="just"/>
            <a:r>
              <a:rPr lang="ru-RU" sz="2000" dirty="0" smtClean="0">
                <a:solidFill>
                  <a:srgbClr val="00B050"/>
                </a:solidFill>
              </a:rPr>
              <a:t>1853 г. </a:t>
            </a:r>
            <a:r>
              <a:rPr lang="ru-RU" sz="2000" dirty="0" smtClean="0"/>
              <a:t>– австриец Барон Фон </a:t>
            </a:r>
            <a:r>
              <a:rPr lang="ru-RU" sz="2000" dirty="0" err="1" smtClean="0"/>
              <a:t>Ухациус</a:t>
            </a:r>
            <a:r>
              <a:rPr lang="ru-RU" sz="2000" dirty="0" smtClean="0"/>
              <a:t>, сконструировав стробоскоп, в котором изображения помещались на стеклянном диске и освещались масляной лампой, впервые спроецировал их на экран.</a:t>
            </a:r>
          </a:p>
          <a:p>
            <a:pPr algn="just"/>
            <a:r>
              <a:rPr lang="ru-RU" sz="2000" dirty="0" smtClean="0"/>
              <a:t> </a:t>
            </a:r>
            <a:r>
              <a:rPr lang="ru-RU" sz="2000" dirty="0" smtClean="0">
                <a:solidFill>
                  <a:srgbClr val="00B050"/>
                </a:solidFill>
              </a:rPr>
              <a:t>1870 г.</a:t>
            </a:r>
            <a:r>
              <a:rPr lang="ru-RU" sz="2000" dirty="0" smtClean="0"/>
              <a:t> – Генри </a:t>
            </a:r>
            <a:r>
              <a:rPr lang="ru-RU" sz="2000" dirty="0" err="1" smtClean="0"/>
              <a:t>Хейл</a:t>
            </a:r>
            <a:r>
              <a:rPr lang="ru-RU" sz="2000" dirty="0" smtClean="0"/>
              <a:t> из </a:t>
            </a:r>
            <a:r>
              <a:rPr lang="ru-RU" sz="2000" dirty="0" err="1" smtClean="0"/>
              <a:t>Колумбуса</a:t>
            </a:r>
            <a:r>
              <a:rPr lang="ru-RU" sz="2000" dirty="0" smtClean="0"/>
              <a:t> (штат Огайо) организовал первый в истории публичный сеанс «живой» фотографии. Он применил волшебный фонарь, проецирующий диапозитивы, размещенные на диске. </a:t>
            </a:r>
            <a:r>
              <a:rPr lang="ru-RU" sz="2000" dirty="0" err="1" smtClean="0"/>
              <a:t>Фазатрон</a:t>
            </a:r>
            <a:r>
              <a:rPr lang="ru-RU" sz="2000" dirty="0" smtClean="0"/>
              <a:t> отличался только тем, что рисунки в нем были заменены фотографиями. На диске </a:t>
            </a:r>
            <a:r>
              <a:rPr lang="ru-RU" sz="2000" dirty="0" err="1" smtClean="0"/>
              <a:t>Хейла</a:t>
            </a:r>
            <a:r>
              <a:rPr lang="ru-RU" sz="2000" dirty="0" smtClean="0"/>
              <a:t> были помещены последовательные фазы движения вальсирующей пары.</a:t>
            </a:r>
          </a:p>
          <a:p>
            <a:endParaRPr lang="ru-RU" dirty="0"/>
          </a:p>
        </p:txBody>
      </p:sp>
      <p:pic>
        <p:nvPicPr>
          <p:cNvPr id="80898" name="Picture 2" descr="volshebnyj_fonar"/>
          <p:cNvPicPr>
            <a:picLocks noChangeAspect="1" noChangeArrowheads="1"/>
          </p:cNvPicPr>
          <p:nvPr/>
        </p:nvPicPr>
        <p:blipFill>
          <a:blip r:embed="rId2"/>
          <a:srcRect/>
          <a:stretch>
            <a:fillRect/>
          </a:stretch>
        </p:blipFill>
        <p:spPr bwMode="auto">
          <a:xfrm>
            <a:off x="2500298" y="4214818"/>
            <a:ext cx="4071966" cy="24288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472518" cy="725470"/>
          </a:xfrm>
        </p:spPr>
        <p:txBody>
          <a:bodyPr>
            <a:normAutofit fontScale="90000"/>
          </a:bodyPr>
          <a:lstStyle/>
          <a:p>
            <a:pPr algn="ctr"/>
            <a:r>
              <a:rPr lang="ru-RU" sz="2400" b="1" dirty="0" smtClean="0">
                <a:solidFill>
                  <a:srgbClr val="FF0000"/>
                </a:solidFill>
              </a:rPr>
              <a:t>Как появилась мультипликация?</a:t>
            </a:r>
            <a:r>
              <a:rPr lang="ru-RU" sz="2400" dirty="0" smtClean="0"/>
              <a:t/>
            </a:r>
            <a:br>
              <a:rPr lang="ru-RU" sz="2400" dirty="0" smtClean="0"/>
            </a:br>
            <a:endParaRPr lang="ru-RU" sz="2400" dirty="0"/>
          </a:p>
        </p:txBody>
      </p:sp>
      <p:sp>
        <p:nvSpPr>
          <p:cNvPr id="3" name="Содержимое 2"/>
          <p:cNvSpPr>
            <a:spLocks noGrp="1"/>
          </p:cNvSpPr>
          <p:nvPr>
            <p:ph sz="quarter" idx="1"/>
          </p:nvPr>
        </p:nvSpPr>
        <p:spPr>
          <a:xfrm>
            <a:off x="214282" y="785794"/>
            <a:ext cx="8643998" cy="5688158"/>
          </a:xfrm>
        </p:spPr>
        <p:txBody>
          <a:bodyPr/>
          <a:lstStyle/>
          <a:p>
            <a:pPr algn="just"/>
            <a:r>
              <a:rPr lang="ru-RU" dirty="0" smtClean="0">
                <a:solidFill>
                  <a:srgbClr val="00B050"/>
                </a:solidFill>
              </a:rPr>
              <a:t>1877 г.</a:t>
            </a:r>
            <a:r>
              <a:rPr lang="ru-RU" dirty="0" smtClean="0"/>
              <a:t> – француз Эмиль </a:t>
            </a:r>
            <a:r>
              <a:rPr lang="ru-RU" dirty="0" err="1" smtClean="0"/>
              <a:t>Рейно</a:t>
            </a:r>
            <a:r>
              <a:rPr lang="ru-RU" dirty="0" smtClean="0"/>
              <a:t>, заимствовав вращательный барабан </a:t>
            </a:r>
            <a:r>
              <a:rPr lang="ru-RU" dirty="0" err="1" smtClean="0"/>
              <a:t>зоотропа</a:t>
            </a:r>
            <a:r>
              <a:rPr lang="ru-RU" dirty="0" smtClean="0"/>
              <a:t> </a:t>
            </a:r>
            <a:r>
              <a:rPr lang="ru-RU" dirty="0" err="1" smtClean="0"/>
              <a:t>Хорнера</a:t>
            </a:r>
            <a:r>
              <a:rPr lang="ru-RU" dirty="0" smtClean="0"/>
              <a:t> и усовершенствовав зеркальную систему </a:t>
            </a:r>
            <a:r>
              <a:rPr lang="ru-RU" dirty="0" err="1" smtClean="0"/>
              <a:t>фенакистископа</a:t>
            </a:r>
            <a:r>
              <a:rPr lang="ru-RU" dirty="0" smtClean="0"/>
              <a:t> </a:t>
            </a:r>
            <a:r>
              <a:rPr lang="ru-RU" dirty="0" err="1" smtClean="0"/>
              <a:t>Жозефа</a:t>
            </a:r>
            <a:r>
              <a:rPr lang="ru-RU" dirty="0" smtClean="0"/>
              <a:t> Плато, создал новый, более совершенный прибор, назвав его "</a:t>
            </a:r>
            <a:r>
              <a:rPr lang="ru-RU" dirty="0" err="1" smtClean="0"/>
              <a:t>праксиноскопом</a:t>
            </a:r>
            <a:r>
              <a:rPr lang="ru-RU" dirty="0" smtClean="0"/>
              <a:t>" </a:t>
            </a:r>
            <a:r>
              <a:rPr lang="ru-RU" dirty="0" err="1" smtClean="0"/>
              <a:t>Рейно</a:t>
            </a:r>
            <a:r>
              <a:rPr lang="ru-RU" dirty="0" smtClean="0"/>
              <a:t>. Этот день можно считать днем рождения анимации, а именно 30 августа 1877 года, когда в Париже был запатентован подобный аппарат – </a:t>
            </a:r>
            <a:r>
              <a:rPr lang="ru-RU" dirty="0" err="1" smtClean="0"/>
              <a:t>праксиноскоп</a:t>
            </a:r>
            <a:r>
              <a:rPr lang="ru-RU" dirty="0" smtClean="0"/>
              <a:t> Эмиля </a:t>
            </a:r>
            <a:r>
              <a:rPr lang="ru-RU" dirty="0" err="1" smtClean="0"/>
              <a:t>Рейно</a:t>
            </a:r>
            <a:r>
              <a:rPr lang="ru-RU" dirty="0" smtClean="0"/>
              <a:t>.</a:t>
            </a:r>
          </a:p>
          <a:p>
            <a:endParaRPr lang="ru-RU" dirty="0"/>
          </a:p>
        </p:txBody>
      </p:sp>
      <p:graphicFrame>
        <p:nvGraphicFramePr>
          <p:cNvPr id="104450" name="Object 2"/>
          <p:cNvGraphicFramePr>
            <a:graphicFrameLocks noChangeAspect="1"/>
          </p:cNvGraphicFramePr>
          <p:nvPr/>
        </p:nvGraphicFramePr>
        <p:xfrm>
          <a:off x="4572000" y="3929066"/>
          <a:ext cx="2643206" cy="2143140"/>
        </p:xfrm>
        <a:graphic>
          <a:graphicData uri="http://schemas.openxmlformats.org/presentationml/2006/ole">
            <mc:AlternateContent xmlns:mc="http://schemas.openxmlformats.org/markup-compatibility/2006">
              <mc:Choice xmlns:v="urn:schemas-microsoft-com:vml" Requires="v">
                <p:oleObj spid="_x0000_s63492" name="Документ" r:id="rId3" imgW="1476847" imgH="1733513" progId="Word.Document.8">
                  <p:link updateAutomatic="1"/>
                </p:oleObj>
              </mc:Choice>
              <mc:Fallback>
                <p:oleObj name="Документ" r:id="rId3" imgW="1476847" imgH="1733513" progId="Word.Document.8">
                  <p:link updateAutomatic="1"/>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929066"/>
                        <a:ext cx="2643206" cy="2143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4451" name="Object 3"/>
          <p:cNvGraphicFramePr>
            <a:graphicFrameLocks noChangeAspect="1"/>
          </p:cNvGraphicFramePr>
          <p:nvPr/>
        </p:nvGraphicFramePr>
        <p:xfrm>
          <a:off x="642910" y="3857628"/>
          <a:ext cx="2876652" cy="2143139"/>
        </p:xfrm>
        <a:graphic>
          <a:graphicData uri="http://schemas.openxmlformats.org/presentationml/2006/ole">
            <mc:AlternateContent xmlns:mc="http://schemas.openxmlformats.org/markup-compatibility/2006">
              <mc:Choice xmlns:v="urn:schemas-microsoft-com:vml" Requires="v">
                <p:oleObj spid="_x0000_s63493" name="Документ" r:id="rId5" imgW="2581714" imgH="1781022" progId="Word.Document.8">
                  <p:link updateAutomatic="1"/>
                </p:oleObj>
              </mc:Choice>
              <mc:Fallback>
                <p:oleObj name="Документ" r:id="rId5" imgW="2581714" imgH="1781022" progId="Word.Document.8">
                  <p:link updateAutomatic="1"/>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910" y="3857628"/>
                        <a:ext cx="2876652" cy="2143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2400" b="1" dirty="0" smtClean="0">
                <a:solidFill>
                  <a:srgbClr val="FF0000"/>
                </a:solidFill>
              </a:rPr>
              <a:t>Как появилась мультипликация?</a:t>
            </a:r>
            <a:r>
              <a:rPr lang="ru-RU" sz="2400" dirty="0" smtClean="0"/>
              <a:t/>
            </a:r>
            <a:br>
              <a:rPr lang="ru-RU" sz="2400" dirty="0" smtClean="0"/>
            </a:br>
            <a:endParaRPr lang="ru-RU" sz="2400" dirty="0"/>
          </a:p>
        </p:txBody>
      </p:sp>
      <p:sp>
        <p:nvSpPr>
          <p:cNvPr id="3" name="Содержимое 2"/>
          <p:cNvSpPr>
            <a:spLocks noGrp="1"/>
          </p:cNvSpPr>
          <p:nvPr>
            <p:ph sz="quarter" idx="1"/>
          </p:nvPr>
        </p:nvSpPr>
        <p:spPr>
          <a:xfrm>
            <a:off x="457200" y="1214422"/>
            <a:ext cx="8186766" cy="5259530"/>
          </a:xfrm>
        </p:spPr>
        <p:txBody>
          <a:bodyPr/>
          <a:lstStyle/>
          <a:p>
            <a:pPr algn="just"/>
            <a:r>
              <a:rPr lang="ru-RU" dirty="0" smtClean="0">
                <a:solidFill>
                  <a:srgbClr val="00B050"/>
                </a:solidFill>
              </a:rPr>
              <a:t>1884</a:t>
            </a:r>
            <a:r>
              <a:rPr lang="ru-RU" dirty="0" smtClean="0"/>
              <a:t> </a:t>
            </a:r>
            <a:r>
              <a:rPr lang="ru-RU" dirty="0" smtClean="0">
                <a:solidFill>
                  <a:srgbClr val="00B050"/>
                </a:solidFill>
              </a:rPr>
              <a:t>г. </a:t>
            </a:r>
            <a:r>
              <a:rPr lang="ru-RU" dirty="0" smtClean="0"/>
              <a:t>– Марей создал первый </a:t>
            </a:r>
            <a:r>
              <a:rPr lang="ru-RU" b="1" dirty="0" smtClean="0"/>
              <a:t>хронофотографический аппарат. </a:t>
            </a:r>
            <a:r>
              <a:rPr lang="ru-RU" dirty="0" smtClean="0"/>
              <a:t>Опыты </a:t>
            </a:r>
            <a:r>
              <a:rPr lang="ru-RU" dirty="0" err="1" smtClean="0"/>
              <a:t>Мюйбриджа</a:t>
            </a:r>
            <a:r>
              <a:rPr lang="ru-RU" dirty="0" smtClean="0"/>
              <a:t> и </a:t>
            </a:r>
            <a:r>
              <a:rPr lang="ru-RU" dirty="0" err="1" smtClean="0"/>
              <a:t>Марея</a:t>
            </a:r>
            <a:r>
              <a:rPr lang="ru-RU" dirty="0" smtClean="0"/>
              <a:t> внесли значительный вклад в изучение движений человека и животных и в развитие техники.</a:t>
            </a:r>
          </a:p>
          <a:p>
            <a:r>
              <a:rPr lang="ru-RU" dirty="0" smtClean="0">
                <a:solidFill>
                  <a:srgbClr val="00B050"/>
                </a:solidFill>
              </a:rPr>
              <a:t>1885 г.</a:t>
            </a:r>
            <a:r>
              <a:rPr lang="ru-RU" dirty="0" smtClean="0"/>
              <a:t> – Герман </a:t>
            </a:r>
            <a:r>
              <a:rPr lang="ru-RU" dirty="0" err="1" smtClean="0"/>
              <a:t>Кастлер</a:t>
            </a:r>
            <a:r>
              <a:rPr lang="ru-RU" dirty="0" smtClean="0"/>
              <a:t> создает </a:t>
            </a:r>
            <a:r>
              <a:rPr lang="ru-RU" b="1" dirty="0" err="1" smtClean="0"/>
              <a:t>мутоскоп</a:t>
            </a:r>
            <a:r>
              <a:rPr lang="ru-RU" b="1" dirty="0" smtClean="0"/>
              <a:t> </a:t>
            </a:r>
            <a:r>
              <a:rPr lang="ru-RU" dirty="0" smtClean="0"/>
              <a:t>– прибор с барабаном, в котором помещалась тысяча (и больше) рисунков.</a:t>
            </a:r>
          </a:p>
          <a:p>
            <a:endParaRPr lang="ru-RU" dirty="0"/>
          </a:p>
        </p:txBody>
      </p:sp>
      <p:graphicFrame>
        <p:nvGraphicFramePr>
          <p:cNvPr id="105474" name="Object 2"/>
          <p:cNvGraphicFramePr>
            <a:graphicFrameLocks noChangeAspect="1"/>
          </p:cNvGraphicFramePr>
          <p:nvPr/>
        </p:nvGraphicFramePr>
        <p:xfrm>
          <a:off x="1009492" y="4357694"/>
          <a:ext cx="2633814" cy="1928826"/>
        </p:xfrm>
        <a:graphic>
          <a:graphicData uri="http://schemas.openxmlformats.org/presentationml/2006/ole">
            <mc:AlternateContent xmlns:mc="http://schemas.openxmlformats.org/markup-compatibility/2006">
              <mc:Choice xmlns:v="urn:schemas-microsoft-com:vml" Requires="v">
                <p:oleObj spid="_x0000_s64516" name="Документ" r:id="rId3" imgW="1476847" imgH="1072986" progId="Word.Document.8">
                  <p:link updateAutomatic="1"/>
                </p:oleObj>
              </mc:Choice>
              <mc:Fallback>
                <p:oleObj name="Документ" r:id="rId3" imgW="1476847" imgH="1072986" progId="Word.Document.8">
                  <p:link updateAutomatic="1"/>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492" y="4357694"/>
                        <a:ext cx="2633814" cy="1928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5475" name="Object 3"/>
          <p:cNvGraphicFramePr>
            <a:graphicFrameLocks noChangeAspect="1"/>
          </p:cNvGraphicFramePr>
          <p:nvPr/>
        </p:nvGraphicFramePr>
        <p:xfrm>
          <a:off x="5072067" y="4357694"/>
          <a:ext cx="2857520" cy="1857387"/>
        </p:xfrm>
        <a:graphic>
          <a:graphicData uri="http://schemas.openxmlformats.org/presentationml/2006/ole">
            <mc:AlternateContent xmlns:mc="http://schemas.openxmlformats.org/markup-compatibility/2006">
              <mc:Choice xmlns:v="urn:schemas-microsoft-com:vml" Requires="v">
                <p:oleObj spid="_x0000_s64517" name="Документ" r:id="rId5" imgW="1829119" imgH="1583970" progId="Word.Document.8">
                  <p:link updateAutomatic="1"/>
                </p:oleObj>
              </mc:Choice>
              <mc:Fallback>
                <p:oleObj name="Документ" r:id="rId5" imgW="1829119" imgH="1583970" progId="Word.Document.8">
                  <p:link updateAutomatic="1"/>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2067" y="4357694"/>
                        <a:ext cx="2857520" cy="185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115328" cy="939784"/>
          </a:xfrm>
        </p:spPr>
        <p:txBody>
          <a:bodyPr>
            <a:normAutofit/>
          </a:bodyPr>
          <a:lstStyle/>
          <a:p>
            <a:pPr algn="ctr"/>
            <a:r>
              <a:rPr lang="ru-RU" sz="2400" b="1" dirty="0" smtClean="0">
                <a:solidFill>
                  <a:srgbClr val="FF0000"/>
                </a:solidFill>
              </a:rPr>
              <a:t>Как появилась мультипликация?</a:t>
            </a:r>
            <a:r>
              <a:rPr lang="ru-RU" sz="2400" dirty="0" smtClean="0"/>
              <a:t/>
            </a:r>
            <a:br>
              <a:rPr lang="ru-RU" sz="2400" dirty="0" smtClean="0"/>
            </a:br>
            <a:endParaRPr lang="ru-RU" sz="2400" dirty="0"/>
          </a:p>
        </p:txBody>
      </p:sp>
      <p:sp>
        <p:nvSpPr>
          <p:cNvPr id="3" name="Содержимое 2"/>
          <p:cNvSpPr>
            <a:spLocks noGrp="1"/>
          </p:cNvSpPr>
          <p:nvPr>
            <p:ph sz="quarter" idx="1"/>
          </p:nvPr>
        </p:nvSpPr>
        <p:spPr>
          <a:xfrm>
            <a:off x="142844" y="1214422"/>
            <a:ext cx="8501122" cy="5259530"/>
          </a:xfrm>
        </p:spPr>
        <p:txBody>
          <a:bodyPr/>
          <a:lstStyle/>
          <a:p>
            <a:pPr algn="just"/>
            <a:r>
              <a:rPr lang="ru-RU" dirty="0" smtClean="0"/>
              <a:t>Пионером русской мультипликации считается художник и оператор </a:t>
            </a:r>
            <a:r>
              <a:rPr lang="ru-RU" dirty="0" smtClean="0">
                <a:solidFill>
                  <a:srgbClr val="00B050"/>
                </a:solidFill>
              </a:rPr>
              <a:t>Владислав Александрович </a:t>
            </a:r>
            <a:r>
              <a:rPr lang="ru-RU" dirty="0" err="1" smtClean="0">
                <a:solidFill>
                  <a:srgbClr val="00B050"/>
                </a:solidFill>
              </a:rPr>
              <a:t>Старевич</a:t>
            </a:r>
            <a:r>
              <a:rPr lang="ru-RU" dirty="0" smtClean="0">
                <a:solidFill>
                  <a:srgbClr val="00B050"/>
                </a:solidFill>
              </a:rPr>
              <a:t>. </a:t>
            </a:r>
            <a:r>
              <a:rPr lang="ru-RU" dirty="0" smtClean="0"/>
              <a:t>Он разработал особую художественную технику и прием для постановки и съемки объемно кукольной мультипликации, сохранившуюся в своих основных чертах и по настоящее время. Им были созданы в России первые в мире объемно – мультипликационные фильмы.</a:t>
            </a:r>
          </a:p>
          <a:p>
            <a:endParaRPr lang="ru-RU" dirty="0"/>
          </a:p>
        </p:txBody>
      </p:sp>
      <p:graphicFrame>
        <p:nvGraphicFramePr>
          <p:cNvPr id="106498" name="Object 2"/>
          <p:cNvGraphicFramePr>
            <a:graphicFrameLocks noChangeAspect="1"/>
          </p:cNvGraphicFramePr>
          <p:nvPr/>
        </p:nvGraphicFramePr>
        <p:xfrm>
          <a:off x="5643570" y="3929066"/>
          <a:ext cx="2357454" cy="2714644"/>
        </p:xfrm>
        <a:graphic>
          <a:graphicData uri="http://schemas.openxmlformats.org/presentationml/2006/ole">
            <mc:AlternateContent xmlns:mc="http://schemas.openxmlformats.org/markup-compatibility/2006">
              <mc:Choice xmlns:v="urn:schemas-microsoft-com:vml" Requires="v">
                <p:oleObj spid="_x0000_s65539" name="Документ" r:id="rId3" imgW="1838567" imgH="1920038" progId="Word.Document.8">
                  <p:link updateAutomatic="1"/>
                </p:oleObj>
              </mc:Choice>
              <mc:Fallback>
                <p:oleObj name="Документ" r:id="rId3" imgW="1838567" imgH="1920038" progId="Word.Document.8">
                  <p:link updateAutomatic="1"/>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570" y="3929066"/>
                        <a:ext cx="2357454" cy="2714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274638"/>
            <a:ext cx="8401080" cy="654032"/>
          </a:xfrm>
        </p:spPr>
        <p:txBody>
          <a:bodyPr>
            <a:normAutofit fontScale="90000"/>
          </a:bodyPr>
          <a:lstStyle/>
          <a:p>
            <a:pPr algn="ctr"/>
            <a:r>
              <a:rPr lang="ru-RU" sz="2400" dirty="0" smtClean="0">
                <a:solidFill>
                  <a:srgbClr val="FF0000"/>
                </a:solidFill>
              </a:rPr>
              <a:t> Значение мультипликационных фильмов в развитии ребенка-дошкольника с речевыми нарушениями</a:t>
            </a:r>
            <a:endParaRPr lang="ru-RU" sz="2400" dirty="0">
              <a:solidFill>
                <a:srgbClr val="FF0000"/>
              </a:solidFill>
            </a:endParaRPr>
          </a:p>
        </p:txBody>
      </p:sp>
      <p:sp>
        <p:nvSpPr>
          <p:cNvPr id="5" name="Содержимое 4"/>
          <p:cNvSpPr>
            <a:spLocks noGrp="1"/>
          </p:cNvSpPr>
          <p:nvPr>
            <p:ph sz="quarter" idx="1"/>
          </p:nvPr>
        </p:nvSpPr>
        <p:spPr>
          <a:xfrm>
            <a:off x="285720" y="1000108"/>
            <a:ext cx="8501122" cy="5373818"/>
          </a:xfrm>
        </p:spPr>
        <p:txBody>
          <a:bodyPr/>
          <a:lstStyle/>
          <a:p>
            <a:pPr algn="just"/>
            <a:r>
              <a:rPr lang="ru-RU" dirty="0" smtClean="0"/>
              <a:t>Особенно велика роль мультфильмов в </a:t>
            </a:r>
            <a:r>
              <a:rPr lang="ru-RU" dirty="0" smtClean="0">
                <a:solidFill>
                  <a:srgbClr val="00B050"/>
                </a:solidFill>
              </a:rPr>
              <a:t>обучении и воспитании </a:t>
            </a:r>
            <a:r>
              <a:rPr lang="ru-RU" dirty="0" smtClean="0"/>
              <a:t>дошкольников, имеющих нарушения речевого развития. </a:t>
            </a:r>
          </a:p>
          <a:p>
            <a:pPr algn="just"/>
            <a:r>
              <a:rPr lang="ru-RU" dirty="0" smtClean="0"/>
              <a:t>Для данной категории детей характерно снижение мотивации, бедный запас сведений об окружающем мире, отсутствие целенаправленности в деятельности, </a:t>
            </a:r>
            <a:r>
              <a:rPr lang="ru-RU" dirty="0" err="1" smtClean="0"/>
              <a:t>несформированность</a:t>
            </a:r>
            <a:r>
              <a:rPr lang="ru-RU" dirty="0" smtClean="0"/>
              <a:t> операционных компонентов мышления, сложность в создании воображаемой ситуации, недостаточная точность предметных образов-представлений, непрочность связей между зрительной и вербальной сферами.</a:t>
            </a:r>
          </a:p>
          <a:p>
            <a:endParaRPr lang="ru-RU" dirty="0"/>
          </a:p>
        </p:txBody>
      </p:sp>
      <p:pic>
        <p:nvPicPr>
          <p:cNvPr id="2050" name="Picture 2" descr="C:\Users\Виктория\Downloads\470626fa-4ac4-4ba0-9688-a8085ff695f0.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72264" y="4857760"/>
            <a:ext cx="2095222" cy="1714512"/>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186766" cy="939784"/>
          </a:xfrm>
        </p:spPr>
        <p:txBody>
          <a:bodyPr>
            <a:noAutofit/>
          </a:bodyPr>
          <a:lstStyle/>
          <a:p>
            <a:pPr algn="ctr"/>
            <a:r>
              <a:rPr lang="ru-RU" sz="2000" dirty="0" smtClean="0">
                <a:solidFill>
                  <a:srgbClr val="FF0000"/>
                </a:solidFill>
              </a:rPr>
              <a:t>подборка мультфильмов для детей дошкольного возраста с учетом лексических тем</a:t>
            </a:r>
            <a:endParaRPr lang="ru-RU" sz="2000" dirty="0">
              <a:solidFill>
                <a:srgbClr val="FF0000"/>
              </a:solidFill>
            </a:endParaRPr>
          </a:p>
        </p:txBody>
      </p:sp>
      <p:sp>
        <p:nvSpPr>
          <p:cNvPr id="3" name="Содержимое 2"/>
          <p:cNvSpPr>
            <a:spLocks noGrp="1"/>
          </p:cNvSpPr>
          <p:nvPr>
            <p:ph sz="quarter" idx="1"/>
          </p:nvPr>
        </p:nvSpPr>
        <p:spPr>
          <a:xfrm>
            <a:off x="457200" y="1142984"/>
            <a:ext cx="8258204" cy="5330968"/>
          </a:xfrm>
        </p:spPr>
        <p:txBody>
          <a:bodyPr>
            <a:normAutofit/>
          </a:bodyPr>
          <a:lstStyle/>
          <a:p>
            <a:pPr algn="just">
              <a:buNone/>
            </a:pPr>
            <a:r>
              <a:rPr lang="ru-RU" b="1" dirty="0" smtClean="0">
                <a:solidFill>
                  <a:srgbClr val="0070C0"/>
                </a:solidFill>
              </a:rPr>
              <a:t>     «Птицы»: </a:t>
            </a:r>
            <a:r>
              <a:rPr lang="ru-RU" dirty="0" smtClean="0"/>
              <a:t>«Серая шейка» (1948), «Оранжевое горлышко» (1954), «Высокая горка» (1951), «Растрепанный воробей» (1967), «Гадкий утенок» (1956).</a:t>
            </a:r>
          </a:p>
          <a:p>
            <a:pPr algn="just"/>
            <a:endParaRPr lang="ru-RU" dirty="0" smtClean="0"/>
          </a:p>
          <a:p>
            <a:pPr algn="just"/>
            <a:endParaRPr lang="ru-RU" dirty="0" smtClean="0"/>
          </a:p>
          <a:p>
            <a:pPr algn="just"/>
            <a:endParaRPr lang="ru-RU" dirty="0" smtClean="0"/>
          </a:p>
          <a:p>
            <a:endParaRPr lang="ru-RU" dirty="0"/>
          </a:p>
        </p:txBody>
      </p:sp>
      <p:pic>
        <p:nvPicPr>
          <p:cNvPr id="13314" name="Picture 2" descr="C:\Users\Виктория\Downloads\177.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1472" y="2786058"/>
            <a:ext cx="2714628" cy="2035971"/>
          </a:xfrm>
          <a:prstGeom prst="rect">
            <a:avLst/>
          </a:prstGeom>
          <a:noFill/>
        </p:spPr>
      </p:pic>
      <p:pic>
        <p:nvPicPr>
          <p:cNvPr id="13315" name="Picture 3" descr="C:\Users\Виктория\Downloads\hqdefault.jpg"/>
          <p:cNvPicPr>
            <a:picLocks noChangeAspect="1" noChangeArrowheads="1"/>
          </p:cNvPicPr>
          <p:nvPr/>
        </p:nvPicPr>
        <p:blipFill>
          <a:blip r:embed="rId3"/>
          <a:srcRect/>
          <a:stretch>
            <a:fillRect/>
          </a:stretch>
        </p:blipFill>
        <p:spPr bwMode="auto">
          <a:xfrm>
            <a:off x="2857488" y="4357694"/>
            <a:ext cx="2928942" cy="2196707"/>
          </a:xfrm>
          <a:prstGeom prst="rect">
            <a:avLst/>
          </a:prstGeom>
          <a:noFill/>
        </p:spPr>
      </p:pic>
      <p:pic>
        <p:nvPicPr>
          <p:cNvPr id="7" name="Picture 2" descr="C:\Users\Виктория\Downloads\8756001beb28992749928cfd3cdf192f8e5d60b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00694" y="2714620"/>
            <a:ext cx="2928958" cy="2071702"/>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329642" cy="939784"/>
          </a:xfrm>
        </p:spPr>
        <p:txBody>
          <a:bodyPr>
            <a:noAutofit/>
          </a:bodyPr>
          <a:lstStyle/>
          <a:p>
            <a:pPr algn="ctr"/>
            <a:r>
              <a:rPr lang="ru-RU" sz="2400" dirty="0" smtClean="0">
                <a:solidFill>
                  <a:srgbClr val="FF0000"/>
                </a:solidFill>
              </a:rPr>
              <a:t>подборка мультфильмов для детей дошкольного возраста с учетом лексических тем</a:t>
            </a:r>
            <a:endParaRPr lang="ru-RU" sz="2400" dirty="0"/>
          </a:p>
        </p:txBody>
      </p:sp>
      <p:sp>
        <p:nvSpPr>
          <p:cNvPr id="3" name="Содержимое 2"/>
          <p:cNvSpPr>
            <a:spLocks noGrp="1"/>
          </p:cNvSpPr>
          <p:nvPr>
            <p:ph sz="quarter" idx="1"/>
          </p:nvPr>
        </p:nvSpPr>
        <p:spPr>
          <a:xfrm>
            <a:off x="457200" y="1214422"/>
            <a:ext cx="8329642" cy="5259530"/>
          </a:xfrm>
        </p:spPr>
        <p:txBody>
          <a:bodyPr/>
          <a:lstStyle/>
          <a:p>
            <a:pPr algn="just">
              <a:buNone/>
            </a:pPr>
            <a:r>
              <a:rPr lang="ru-RU" b="1" dirty="0" smtClean="0">
                <a:solidFill>
                  <a:srgbClr val="0070C0"/>
                </a:solidFill>
              </a:rPr>
              <a:t>       «Лесные животные»: </a:t>
            </a:r>
            <a:r>
              <a:rPr lang="ru-RU" dirty="0" smtClean="0"/>
              <a:t>«Лесные путешественники» (1951), «Крашеный лис» (1953), «Беги, ручеек!» (1974), «Хомяк-молчун» (1972), «Таёжная сказка» (1951),</a:t>
            </a:r>
            <a:r>
              <a:rPr lang="ru-RU" b="1" dirty="0" smtClean="0"/>
              <a:t> </a:t>
            </a:r>
            <a:r>
              <a:rPr lang="ru-RU" dirty="0" smtClean="0"/>
              <a:t>«В лесной чаще» (1954).</a:t>
            </a:r>
          </a:p>
          <a:p>
            <a:pPr algn="just">
              <a:buNone/>
            </a:pPr>
            <a:endParaRPr lang="ru-RU" dirty="0" smtClean="0"/>
          </a:p>
          <a:p>
            <a:pPr algn="just">
              <a:buNone/>
            </a:pPr>
            <a:endParaRPr lang="ru-RU" dirty="0" smtClean="0"/>
          </a:p>
          <a:p>
            <a:pPr algn="just">
              <a:buNone/>
            </a:pPr>
            <a:endParaRPr lang="ru-RU" dirty="0" smtClean="0"/>
          </a:p>
          <a:p>
            <a:pPr algn="just">
              <a:buNone/>
            </a:pPr>
            <a:endParaRPr lang="ru-RU" dirty="0" smtClean="0"/>
          </a:p>
          <a:p>
            <a:pPr algn="just">
              <a:buNone/>
            </a:pPr>
            <a:r>
              <a:rPr lang="ru-RU" b="1" dirty="0" smtClean="0">
                <a:solidFill>
                  <a:srgbClr val="0070C0"/>
                </a:solidFill>
              </a:rPr>
              <a:t>     «Детеныши диких и домашних животных и птиц»: </a:t>
            </a:r>
            <a:r>
              <a:rPr lang="ru-RU" dirty="0" smtClean="0"/>
              <a:t>«Добрый лес» (1950), «Однажды утром» (1981), «Крошка енот» (1974), «Как стать большим» (1967), «Крепыш» (1950), «Знаменитый утенок Тим» (1973),  «Приезжайте в гости» (1979).</a:t>
            </a:r>
            <a:endParaRPr lang="ru-RU" dirty="0"/>
          </a:p>
        </p:txBody>
      </p:sp>
      <p:pic>
        <p:nvPicPr>
          <p:cNvPr id="14338" name="Picture 2" descr="C:\Users\Виктория\Downloads\krasheniy.lis.0-07-01.424.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57224" y="2786058"/>
            <a:ext cx="2071702" cy="1574055"/>
          </a:xfrm>
          <a:prstGeom prst="rect">
            <a:avLst/>
          </a:prstGeom>
          <a:noFill/>
        </p:spPr>
      </p:pic>
      <p:pic>
        <p:nvPicPr>
          <p:cNvPr id="14339" name="Picture 3" descr="C:\Users\Виктория\Downloads\Taezhnaya-skazka.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28992" y="2714620"/>
            <a:ext cx="2143140" cy="1660933"/>
          </a:xfrm>
          <a:prstGeom prst="rect">
            <a:avLst/>
          </a:prstGeom>
          <a:noFill/>
        </p:spPr>
      </p:pic>
      <p:pic>
        <p:nvPicPr>
          <p:cNvPr id="14340" name="Picture 4" descr="C:\Users\Виктория\Downloads\81479368.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43636" y="2714620"/>
            <a:ext cx="2214578" cy="1660933"/>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401080" cy="796908"/>
          </a:xfrm>
        </p:spPr>
        <p:txBody>
          <a:bodyPr>
            <a:noAutofit/>
          </a:bodyPr>
          <a:lstStyle/>
          <a:p>
            <a:pPr algn="ctr"/>
            <a:r>
              <a:rPr lang="ru-RU" sz="2000" dirty="0" smtClean="0">
                <a:solidFill>
                  <a:srgbClr val="FF0000"/>
                </a:solidFill>
              </a:rPr>
              <a:t>подборка мультфильмов для детей дошкольного возраста с учетом лексических тем</a:t>
            </a:r>
            <a:endParaRPr lang="ru-RU" sz="2000" dirty="0"/>
          </a:p>
        </p:txBody>
      </p:sp>
      <p:sp>
        <p:nvSpPr>
          <p:cNvPr id="3" name="Содержимое 2"/>
          <p:cNvSpPr>
            <a:spLocks noGrp="1"/>
          </p:cNvSpPr>
          <p:nvPr>
            <p:ph sz="quarter" idx="1"/>
          </p:nvPr>
        </p:nvSpPr>
        <p:spPr>
          <a:xfrm>
            <a:off x="428596" y="928670"/>
            <a:ext cx="8329642" cy="5473844"/>
          </a:xfrm>
        </p:spPr>
        <p:txBody>
          <a:bodyPr>
            <a:normAutofit/>
          </a:bodyPr>
          <a:lstStyle/>
          <a:p>
            <a:pPr algn="just">
              <a:buNone/>
            </a:pPr>
            <a:r>
              <a:rPr lang="ru-RU" b="1" dirty="0" smtClean="0">
                <a:solidFill>
                  <a:srgbClr val="0070C0"/>
                </a:solidFill>
              </a:rPr>
              <a:t>«Полярные животные и птицы»</a:t>
            </a:r>
            <a:r>
              <a:rPr lang="ru-RU" dirty="0" smtClean="0">
                <a:solidFill>
                  <a:srgbClr val="0070C0"/>
                </a:solidFill>
              </a:rPr>
              <a:t>: </a:t>
            </a:r>
            <a:r>
              <a:rPr lang="ru-RU" dirty="0" smtClean="0"/>
              <a:t>«Сказка про Лень» (1976), «Умка» (1969), «Приключения </a:t>
            </a:r>
            <a:r>
              <a:rPr lang="ru-RU" dirty="0" err="1" smtClean="0"/>
              <a:t>пингвиненка</a:t>
            </a:r>
            <a:r>
              <a:rPr lang="ru-RU" dirty="0" smtClean="0"/>
              <a:t>  </a:t>
            </a:r>
            <a:r>
              <a:rPr lang="ru-RU" dirty="0" err="1" smtClean="0"/>
              <a:t>Лоло</a:t>
            </a:r>
            <a:r>
              <a:rPr lang="ru-RU" dirty="0" smtClean="0"/>
              <a:t>» (1986-1987), «Храбрый олененок» (1957).</a:t>
            </a:r>
          </a:p>
          <a:p>
            <a:pPr algn="just">
              <a:buNone/>
            </a:pPr>
            <a:r>
              <a:rPr lang="ru-RU" b="1" dirty="0" smtClean="0">
                <a:solidFill>
                  <a:srgbClr val="0070C0"/>
                </a:solidFill>
              </a:rPr>
              <a:t>«Животные жарких стран»: </a:t>
            </a:r>
            <a:r>
              <a:rPr lang="ru-RU" dirty="0" smtClean="0"/>
              <a:t>«По дороге с облаками» (1984), «38 попугаев» (1976-1991), «Птичка </a:t>
            </a:r>
            <a:r>
              <a:rPr lang="ru-RU" dirty="0" err="1" smtClean="0"/>
              <a:t>Тари</a:t>
            </a:r>
            <a:r>
              <a:rPr lang="ru-RU" dirty="0" smtClean="0"/>
              <a:t>» (1976), «Слоненок и письмо» (1983), «Жирафа и очки» (1978), «Шакаленок и верблюд» (1956).</a:t>
            </a:r>
          </a:p>
          <a:p>
            <a:pPr algn="just">
              <a:buNone/>
            </a:pPr>
            <a:r>
              <a:rPr lang="ru-RU" b="1" dirty="0" smtClean="0">
                <a:solidFill>
                  <a:srgbClr val="0070C0"/>
                </a:solidFill>
              </a:rPr>
              <a:t>«Насекомые»: </a:t>
            </a:r>
            <a:r>
              <a:rPr lang="ru-RU" dirty="0" smtClean="0"/>
              <a:t>«Муха-цокотуха» (1960),  «</a:t>
            </a:r>
            <a:r>
              <a:rPr lang="ru-RU" dirty="0" err="1" smtClean="0"/>
              <a:t>Муравьишка-хвастунишка</a:t>
            </a:r>
            <a:r>
              <a:rPr lang="ru-RU" dirty="0" smtClean="0"/>
              <a:t>» (1961), «Первая скрипка» (1958), «Жила-была пчелка» (1978).</a:t>
            </a:r>
          </a:p>
          <a:p>
            <a:endParaRPr lang="ru-RU" dirty="0"/>
          </a:p>
        </p:txBody>
      </p:sp>
      <p:pic>
        <p:nvPicPr>
          <p:cNvPr id="15363" name="Picture 3" descr="C:\Users\Виктория\Downloads\Cartoons__055524_.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71736" y="4857760"/>
            <a:ext cx="2286016" cy="1785950"/>
          </a:xfrm>
          <a:prstGeom prst="rect">
            <a:avLst/>
          </a:prstGeom>
          <a:noFill/>
        </p:spPr>
      </p:pic>
      <p:pic>
        <p:nvPicPr>
          <p:cNvPr id="15364" name="Picture 4" descr="C:\Users\Виктория\Downloads\Ake59WEH3OQ.jpg"/>
          <p:cNvPicPr>
            <a:picLocks noChangeAspect="1" noChangeArrowheads="1"/>
          </p:cNvPicPr>
          <p:nvPr/>
        </p:nvPicPr>
        <p:blipFill>
          <a:blip r:embed="rId3"/>
          <a:srcRect/>
          <a:stretch>
            <a:fillRect/>
          </a:stretch>
        </p:blipFill>
        <p:spPr bwMode="auto">
          <a:xfrm>
            <a:off x="4857752" y="4857760"/>
            <a:ext cx="2286016" cy="1785950"/>
          </a:xfrm>
          <a:prstGeom prst="rect">
            <a:avLst/>
          </a:prstGeom>
          <a:noFill/>
        </p:spPr>
      </p:pic>
      <p:pic>
        <p:nvPicPr>
          <p:cNvPr id="15365" name="Picture 5" descr="C:\Users\Виктория\Downloads\2881978dc4e6df124bb1d1e9da03b577.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43768" y="4857760"/>
            <a:ext cx="2000232" cy="1785950"/>
          </a:xfrm>
          <a:prstGeom prst="rect">
            <a:avLst/>
          </a:prstGeom>
          <a:noFill/>
        </p:spPr>
      </p:pic>
      <p:pic>
        <p:nvPicPr>
          <p:cNvPr id="15366" name="Picture 6" descr="C:\Users\Виктория\Downloads\1237149504_priklyucheniya-pingvinyonka-lolo_000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4282" y="4857760"/>
            <a:ext cx="2428892" cy="178595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285728"/>
            <a:ext cx="8643966" cy="857256"/>
          </a:xfrm>
        </p:spPr>
        <p:txBody>
          <a:bodyPr>
            <a:noAutofit/>
          </a:bodyPr>
          <a:lstStyle/>
          <a:p>
            <a:pPr algn="ctr"/>
            <a:r>
              <a:rPr lang="ru-RU" sz="2400" dirty="0" smtClean="0">
                <a:solidFill>
                  <a:srgbClr val="FF0000"/>
                </a:solidFill>
              </a:rPr>
              <a:t>подборка мультфильмов для детей дошкольного возраста с учетом лексических тем</a:t>
            </a:r>
            <a:endParaRPr lang="ru-RU" sz="2400" dirty="0"/>
          </a:p>
        </p:txBody>
      </p:sp>
      <p:sp>
        <p:nvSpPr>
          <p:cNvPr id="3" name="Содержимое 2"/>
          <p:cNvSpPr>
            <a:spLocks noGrp="1"/>
          </p:cNvSpPr>
          <p:nvPr>
            <p:ph sz="quarter" idx="1"/>
          </p:nvPr>
        </p:nvSpPr>
        <p:spPr>
          <a:xfrm>
            <a:off x="457200" y="1214422"/>
            <a:ext cx="8329642" cy="5259530"/>
          </a:xfrm>
        </p:spPr>
        <p:txBody>
          <a:bodyPr>
            <a:normAutofit/>
          </a:bodyPr>
          <a:lstStyle/>
          <a:p>
            <a:pPr algn="just">
              <a:buNone/>
            </a:pPr>
            <a:r>
              <a:rPr lang="ru-RU" b="1" dirty="0" smtClean="0">
                <a:solidFill>
                  <a:srgbClr val="0070C0"/>
                </a:solidFill>
              </a:rPr>
              <a:t>    «Подводный мир»: </a:t>
            </a:r>
            <a:r>
              <a:rPr lang="ru-RU" dirty="0" smtClean="0"/>
              <a:t>«Обезьяна с острова </a:t>
            </a:r>
            <a:r>
              <a:rPr lang="ru-RU" dirty="0" err="1" smtClean="0"/>
              <a:t>Саругасима</a:t>
            </a:r>
            <a:r>
              <a:rPr lang="ru-RU" dirty="0" smtClean="0"/>
              <a:t>» (1970), «</a:t>
            </a:r>
            <a:r>
              <a:rPr lang="ru-RU" dirty="0" err="1" smtClean="0"/>
              <a:t>Осьминожки</a:t>
            </a:r>
            <a:r>
              <a:rPr lang="ru-RU" dirty="0" smtClean="0"/>
              <a:t>» (1976), «Девочка и дельфин» (1979).</a:t>
            </a:r>
          </a:p>
          <a:p>
            <a:pPr algn="just">
              <a:buNone/>
            </a:pPr>
            <a:r>
              <a:rPr lang="ru-RU" b="1" dirty="0" smtClean="0">
                <a:solidFill>
                  <a:srgbClr val="0070C0"/>
                </a:solidFill>
              </a:rPr>
              <a:t>    «Цирк»: </a:t>
            </a:r>
            <a:r>
              <a:rPr lang="ru-RU" dirty="0" smtClean="0"/>
              <a:t>«</a:t>
            </a:r>
            <a:r>
              <a:rPr lang="ru-RU" dirty="0" err="1" smtClean="0"/>
              <a:t>Лошарик</a:t>
            </a:r>
            <a:r>
              <a:rPr lang="ru-RU" dirty="0" smtClean="0"/>
              <a:t>» (1971), Каникулы </a:t>
            </a:r>
            <a:r>
              <a:rPr lang="ru-RU" dirty="0" err="1" smtClean="0"/>
              <a:t>Бонифация</a:t>
            </a:r>
            <a:r>
              <a:rPr lang="ru-RU" dirty="0" smtClean="0"/>
              <a:t>» (1975), «Пони бегает по кругу» (1974), «Впервые на арене» (1961).</a:t>
            </a:r>
          </a:p>
          <a:p>
            <a:pPr algn="just">
              <a:buNone/>
            </a:pPr>
            <a:r>
              <a:rPr lang="ru-RU" b="1" dirty="0" smtClean="0">
                <a:solidFill>
                  <a:srgbClr val="0070C0"/>
                </a:solidFill>
              </a:rPr>
              <a:t>   «Транспорт»: </a:t>
            </a:r>
            <a:r>
              <a:rPr lang="ru-RU" dirty="0" smtClean="0"/>
              <a:t>«Шесть Иванов - шесть капитанов» (1967), «Новичок» (1961), «Сказки о машинах» (1975).</a:t>
            </a:r>
          </a:p>
          <a:p>
            <a:endParaRPr lang="ru-RU" dirty="0"/>
          </a:p>
        </p:txBody>
      </p:sp>
      <p:pic>
        <p:nvPicPr>
          <p:cNvPr id="33794" name="Picture 2" descr="C:\Users\Виктория\Downloads\Осьминожки.avi_snapshot_05.53_2016.03.28_17.09.31-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643446"/>
            <a:ext cx="2403151" cy="1814514"/>
          </a:xfrm>
          <a:prstGeom prst="rect">
            <a:avLst/>
          </a:prstGeom>
          <a:noFill/>
        </p:spPr>
      </p:pic>
      <p:pic>
        <p:nvPicPr>
          <p:cNvPr id="33795" name="Picture 3" descr="C:\Users\Виктория\Downloads\33795193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57422" y="4643446"/>
            <a:ext cx="2428875" cy="1857388"/>
          </a:xfrm>
          <a:prstGeom prst="rect">
            <a:avLst/>
          </a:prstGeom>
          <a:noFill/>
        </p:spPr>
      </p:pic>
      <p:pic>
        <p:nvPicPr>
          <p:cNvPr id="33796" name="Picture 4" descr="C:\Users\Виктория\Downloads\69438_original.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43438" y="4714884"/>
            <a:ext cx="2306000" cy="1862131"/>
          </a:xfrm>
          <a:prstGeom prst="rect">
            <a:avLst/>
          </a:prstGeom>
          <a:noFill/>
        </p:spPr>
      </p:pic>
      <p:pic>
        <p:nvPicPr>
          <p:cNvPr id="33797" name="Picture 5" descr="C:\Users\Виктория\Downloads\1512.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28305" y="4714884"/>
            <a:ext cx="2315695" cy="1857388"/>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401080" cy="868346"/>
          </a:xfrm>
        </p:spPr>
        <p:txBody>
          <a:bodyPr>
            <a:noAutofit/>
          </a:bodyPr>
          <a:lstStyle/>
          <a:p>
            <a:pPr algn="ctr"/>
            <a:r>
              <a:rPr lang="ru-RU" sz="2400" dirty="0" smtClean="0">
                <a:solidFill>
                  <a:srgbClr val="FF0000"/>
                </a:solidFill>
              </a:rPr>
              <a:t>подборка мультфильмов для детей дошкольного возраста с учетом лексических тем</a:t>
            </a:r>
            <a:endParaRPr lang="ru-RU" sz="2400" dirty="0"/>
          </a:p>
        </p:txBody>
      </p:sp>
      <p:sp>
        <p:nvSpPr>
          <p:cNvPr id="3" name="Содержимое 2"/>
          <p:cNvSpPr>
            <a:spLocks noGrp="1"/>
          </p:cNvSpPr>
          <p:nvPr>
            <p:ph sz="quarter" idx="1"/>
          </p:nvPr>
        </p:nvSpPr>
        <p:spPr>
          <a:xfrm>
            <a:off x="457200" y="1214422"/>
            <a:ext cx="8258204" cy="5259530"/>
          </a:xfrm>
        </p:spPr>
        <p:txBody>
          <a:bodyPr/>
          <a:lstStyle/>
          <a:p>
            <a:pPr>
              <a:buNone/>
            </a:pPr>
            <a:r>
              <a:rPr lang="ru-RU" b="1" dirty="0" smtClean="0">
                <a:solidFill>
                  <a:srgbClr val="0070C0"/>
                </a:solidFill>
              </a:rPr>
              <a:t>	«Времена года»: </a:t>
            </a:r>
            <a:r>
              <a:rPr lang="ru-RU" dirty="0" smtClean="0"/>
              <a:t>«Времена года» (1969),  «Чудесная бочка» (1982), «Весенние мелодии» (1946), «Как мы весну делали» (1971), «Мороз Иванович» (1981), «Как ежик и медвежонок встречали Новый год» (1975), «Зима в </a:t>
            </a:r>
            <a:r>
              <a:rPr lang="ru-RU" dirty="0" err="1" smtClean="0"/>
              <a:t>Простоквашино</a:t>
            </a:r>
            <a:r>
              <a:rPr lang="ru-RU" dirty="0" smtClean="0"/>
              <a:t>» (1984), «Осенние корабли» (1982), «Дед мороз и лето» (1969), «Паровозик из </a:t>
            </a:r>
            <a:r>
              <a:rPr lang="ru-RU" dirty="0" err="1" smtClean="0"/>
              <a:t>Ромашково</a:t>
            </a:r>
            <a:r>
              <a:rPr lang="ru-RU" dirty="0" smtClean="0"/>
              <a:t>» (1967).</a:t>
            </a:r>
          </a:p>
          <a:p>
            <a:endParaRPr lang="ru-RU" dirty="0"/>
          </a:p>
        </p:txBody>
      </p:sp>
      <p:pic>
        <p:nvPicPr>
          <p:cNvPr id="35842" name="Picture 2" descr="C:\Users\Виктория\Downloads\32859026d15ab1bc443edbaa6a6.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2910" y="3929066"/>
            <a:ext cx="1969039" cy="1557331"/>
          </a:xfrm>
          <a:prstGeom prst="rect">
            <a:avLst/>
          </a:prstGeom>
          <a:noFill/>
        </p:spPr>
      </p:pic>
      <p:pic>
        <p:nvPicPr>
          <p:cNvPr id="35843" name="Picture 3" descr="C:\Users\Виктория\Downloads\wpid-kak-teper-etu-bochku-s-grivoy-poymat_i_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00298" y="5089909"/>
            <a:ext cx="2357454" cy="1625239"/>
          </a:xfrm>
          <a:prstGeom prst="rect">
            <a:avLst/>
          </a:prstGeom>
          <a:noFill/>
        </p:spPr>
      </p:pic>
      <p:pic>
        <p:nvPicPr>
          <p:cNvPr id="35844" name="Picture 4" descr="C:\Users\Виктория\Downloads\Весенние_мелодии_(кадр).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1" y="3857629"/>
            <a:ext cx="2071702" cy="1599814"/>
          </a:xfrm>
          <a:prstGeom prst="rect">
            <a:avLst/>
          </a:prstGeom>
          <a:noFill/>
        </p:spPr>
      </p:pic>
      <p:pic>
        <p:nvPicPr>
          <p:cNvPr id="35845" name="Picture 5" descr="C:\Users\Виктория\Downloads\matroskin.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00826" y="5072074"/>
            <a:ext cx="2155635" cy="1571637"/>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274638"/>
            <a:ext cx="8258204" cy="439718"/>
          </a:xfrm>
        </p:spPr>
        <p:txBody>
          <a:bodyPr>
            <a:normAutofit fontScale="90000"/>
          </a:bodyPr>
          <a:lstStyle/>
          <a:p>
            <a:pPr algn="ctr"/>
            <a:r>
              <a:rPr lang="ru-RU" dirty="0" smtClean="0">
                <a:solidFill>
                  <a:srgbClr val="FF0000"/>
                </a:solidFill>
              </a:rPr>
              <a:t>Актуальность</a:t>
            </a:r>
            <a:endParaRPr lang="ru-RU" dirty="0"/>
          </a:p>
        </p:txBody>
      </p:sp>
      <p:sp>
        <p:nvSpPr>
          <p:cNvPr id="5" name="Содержимое 4"/>
          <p:cNvSpPr>
            <a:spLocks noGrp="1"/>
          </p:cNvSpPr>
          <p:nvPr>
            <p:ph sz="quarter" idx="1"/>
          </p:nvPr>
        </p:nvSpPr>
        <p:spPr>
          <a:xfrm>
            <a:off x="500034" y="714356"/>
            <a:ext cx="8043890" cy="5402406"/>
          </a:xfrm>
        </p:spPr>
        <p:txBody>
          <a:bodyPr/>
          <a:lstStyle/>
          <a:p>
            <a:pPr algn="just"/>
            <a:r>
              <a:rPr lang="ru-RU" dirty="0" smtClean="0"/>
              <a:t>В настоящее время продолжается </a:t>
            </a:r>
            <a:r>
              <a:rPr lang="ru-RU" dirty="0" smtClean="0">
                <a:solidFill>
                  <a:srgbClr val="00B050"/>
                </a:solidFill>
              </a:rPr>
              <a:t>поиск путей совершенствования работы воспитателя и логопеда, </a:t>
            </a:r>
            <a:r>
              <a:rPr lang="ru-RU" dirty="0" smtClean="0"/>
              <a:t>разработка новых форм, методов и приемов речевого развития, определение возможностей дидактического материала. </a:t>
            </a:r>
          </a:p>
          <a:p>
            <a:pPr algn="just"/>
            <a:r>
              <a:rPr lang="ru-RU" dirty="0" smtClean="0"/>
              <a:t>В связи с этим важным средством в работе педагога выступают мультипликационные фильмы, на что указывают в своих пособиях современные педагоги Алевтина Александровна </a:t>
            </a:r>
            <a:r>
              <a:rPr lang="ru-RU" dirty="0" err="1" smtClean="0"/>
              <a:t>Гуськова</a:t>
            </a:r>
            <a:r>
              <a:rPr lang="ru-RU" dirty="0" smtClean="0"/>
              <a:t>, Ирина Анатольевна Ледник, Галина Леонидовна Сперанская.</a:t>
            </a:r>
          </a:p>
          <a:p>
            <a:endParaRPr lang="ru-RU" dirty="0"/>
          </a:p>
        </p:txBody>
      </p:sp>
      <p:pic>
        <p:nvPicPr>
          <p:cNvPr id="6" name="Picture 2" descr="C:\Users\Виктория\Downloads\65d7348a8e07.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86578" y="4929198"/>
            <a:ext cx="2071702" cy="1714512"/>
          </a:xfrm>
          <a:prstGeom prst="rect">
            <a:avLst/>
          </a:prstGeom>
          <a:noFill/>
        </p:spPr>
      </p:pic>
      <p:pic>
        <p:nvPicPr>
          <p:cNvPr id="59393" name="Picture 1" descr="C:\Users\Виктория\Downloads\les_puteshestv.jpg"/>
          <p:cNvPicPr>
            <a:picLocks noChangeAspect="1" noChangeArrowheads="1"/>
          </p:cNvPicPr>
          <p:nvPr/>
        </p:nvPicPr>
        <p:blipFill>
          <a:blip r:embed="rId3"/>
          <a:srcRect/>
          <a:stretch>
            <a:fillRect/>
          </a:stretch>
        </p:blipFill>
        <p:spPr bwMode="auto">
          <a:xfrm>
            <a:off x="142844" y="4929198"/>
            <a:ext cx="2286048" cy="1714512"/>
          </a:xfrm>
          <a:prstGeom prst="rect">
            <a:avLst/>
          </a:prstGeom>
          <a:noFill/>
        </p:spPr>
      </p:pic>
      <p:pic>
        <p:nvPicPr>
          <p:cNvPr id="59394" name="Picture 2" descr="C:\Users\Виктория\Downloads\2707_dae2696fd6de25eaaee24658f8e1088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57422" y="4929198"/>
            <a:ext cx="2247899" cy="1714512"/>
          </a:xfrm>
          <a:prstGeom prst="rect">
            <a:avLst/>
          </a:prstGeom>
          <a:noFill/>
        </p:spPr>
      </p:pic>
      <p:pic>
        <p:nvPicPr>
          <p:cNvPr id="59395" name="Picture 3" descr="C:\Users\Виктория\Downloads\детство-Винни-Пух-пятачок-олдскул-136562.jpe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72000" y="4929198"/>
            <a:ext cx="2214578" cy="1708164"/>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686800" cy="796908"/>
          </a:xfrm>
        </p:spPr>
        <p:txBody>
          <a:bodyPr>
            <a:normAutofit fontScale="90000"/>
          </a:bodyPr>
          <a:lstStyle/>
          <a:p>
            <a:pPr algn="ctr"/>
            <a:r>
              <a:rPr lang="ru-RU" sz="2400" dirty="0" smtClean="0">
                <a:solidFill>
                  <a:srgbClr val="FF0000"/>
                </a:solidFill>
              </a:rPr>
              <a:t>подборка мультфильмов для детей дошкольного возраста с учетом лексических тем</a:t>
            </a:r>
            <a:endParaRPr lang="ru-RU" sz="2400" dirty="0"/>
          </a:p>
        </p:txBody>
      </p:sp>
      <p:sp>
        <p:nvSpPr>
          <p:cNvPr id="3" name="Содержимое 2"/>
          <p:cNvSpPr>
            <a:spLocks noGrp="1"/>
          </p:cNvSpPr>
          <p:nvPr>
            <p:ph sz="quarter" idx="1"/>
          </p:nvPr>
        </p:nvSpPr>
        <p:spPr>
          <a:xfrm>
            <a:off x="457200" y="1142984"/>
            <a:ext cx="8329642" cy="5330968"/>
          </a:xfrm>
        </p:spPr>
        <p:txBody>
          <a:bodyPr>
            <a:normAutofit/>
          </a:bodyPr>
          <a:lstStyle/>
          <a:p>
            <a:pPr algn="just">
              <a:buNone/>
            </a:pPr>
            <a:r>
              <a:rPr lang="ru-RU" b="1" dirty="0" smtClean="0">
                <a:solidFill>
                  <a:srgbClr val="0070C0"/>
                </a:solidFill>
              </a:rPr>
              <a:t>    «Цветы»: </a:t>
            </a:r>
            <a:r>
              <a:rPr lang="ru-RU" dirty="0" smtClean="0"/>
              <a:t>«Одуванчик – толстые щеки» (1971), «Ночной цветок» (1984), «Шелковая кисточка» (1977).</a:t>
            </a:r>
          </a:p>
          <a:p>
            <a:pPr algn="just">
              <a:buNone/>
            </a:pPr>
            <a:r>
              <a:rPr lang="ru-RU" b="1" dirty="0" smtClean="0">
                <a:solidFill>
                  <a:srgbClr val="0070C0"/>
                </a:solidFill>
              </a:rPr>
              <a:t>    «Игрушки»: </a:t>
            </a:r>
            <a:r>
              <a:rPr lang="ru-RU" dirty="0" smtClean="0"/>
              <a:t>«Старая игрушка» (1971), «Машенькин концерт» (1949), «Танцы кукол» (1985), «Стойкий оловянный солдатик» (1976), «В старом сундуке» (1990), «Тайна игрушек» (1987), «</a:t>
            </a:r>
            <a:r>
              <a:rPr lang="ru-RU" dirty="0" err="1" smtClean="0"/>
              <a:t>Зай</a:t>
            </a:r>
            <a:r>
              <a:rPr lang="ru-RU" dirty="0" smtClean="0"/>
              <a:t> и Чик» (1952), «Ленивое платье» (1987).</a:t>
            </a:r>
          </a:p>
          <a:p>
            <a:endParaRPr lang="ru-RU" dirty="0"/>
          </a:p>
        </p:txBody>
      </p:sp>
      <p:pic>
        <p:nvPicPr>
          <p:cNvPr id="36866" name="Picture 2" descr="C:\Users\Виктория\Downloads\oduvanchik.tolstie.shechki.0-04-49.224.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57422" y="3857628"/>
            <a:ext cx="2143140" cy="1785950"/>
          </a:xfrm>
          <a:prstGeom prst="rect">
            <a:avLst/>
          </a:prstGeom>
          <a:noFill/>
        </p:spPr>
      </p:pic>
      <p:pic>
        <p:nvPicPr>
          <p:cNvPr id="36867" name="Picture 3" descr="C:\Users\Виктория\Downloads\image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7158" y="4572008"/>
            <a:ext cx="2143140" cy="1785950"/>
          </a:xfrm>
          <a:prstGeom prst="rect">
            <a:avLst/>
          </a:prstGeom>
          <a:noFill/>
        </p:spPr>
      </p:pic>
      <p:pic>
        <p:nvPicPr>
          <p:cNvPr id="36868" name="Picture 4" descr="C:\Users\Виктория\Downloads\sm_2897159.jpg"/>
          <p:cNvPicPr>
            <a:picLocks noChangeAspect="1" noChangeArrowheads="1"/>
          </p:cNvPicPr>
          <p:nvPr/>
        </p:nvPicPr>
        <p:blipFill>
          <a:blip r:embed="rId4"/>
          <a:srcRect/>
          <a:stretch>
            <a:fillRect/>
          </a:stretch>
        </p:blipFill>
        <p:spPr bwMode="auto">
          <a:xfrm>
            <a:off x="4286248" y="4643446"/>
            <a:ext cx="2143140" cy="1785950"/>
          </a:xfrm>
          <a:prstGeom prst="rect">
            <a:avLst/>
          </a:prstGeom>
          <a:noFill/>
        </p:spPr>
      </p:pic>
      <p:pic>
        <p:nvPicPr>
          <p:cNvPr id="36869" name="Picture 5" descr="C:\Users\Виктория\Downloads\i4daee59a3cf4c.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29388" y="3786190"/>
            <a:ext cx="2171696" cy="1628772"/>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58204" cy="796908"/>
          </a:xfrm>
        </p:spPr>
        <p:txBody>
          <a:bodyPr>
            <a:normAutofit fontScale="90000"/>
          </a:bodyPr>
          <a:lstStyle/>
          <a:p>
            <a:pPr algn="ctr"/>
            <a:r>
              <a:rPr lang="ru-RU" sz="2400" dirty="0" smtClean="0">
                <a:solidFill>
                  <a:srgbClr val="FF0000"/>
                </a:solidFill>
              </a:rPr>
              <a:t>подборка мультфильмов для детей дошкольного возраста с учетом лексических тем</a:t>
            </a:r>
            <a:endParaRPr lang="ru-RU" sz="2400" dirty="0"/>
          </a:p>
        </p:txBody>
      </p:sp>
      <p:sp>
        <p:nvSpPr>
          <p:cNvPr id="3" name="Содержимое 2"/>
          <p:cNvSpPr>
            <a:spLocks noGrp="1"/>
          </p:cNvSpPr>
          <p:nvPr>
            <p:ph sz="quarter" idx="1"/>
          </p:nvPr>
        </p:nvSpPr>
        <p:spPr>
          <a:xfrm>
            <a:off x="457200" y="1142984"/>
            <a:ext cx="8258204" cy="5330968"/>
          </a:xfrm>
        </p:spPr>
        <p:txBody>
          <a:bodyPr/>
          <a:lstStyle/>
          <a:p>
            <a:pPr algn="just">
              <a:buNone/>
            </a:pPr>
            <a:r>
              <a:rPr lang="ru-RU" b="1" dirty="0" smtClean="0">
                <a:solidFill>
                  <a:srgbClr val="0070C0"/>
                </a:solidFill>
              </a:rPr>
              <a:t>    </a:t>
            </a:r>
            <a:r>
              <a:rPr lang="ru-RU" sz="2000" b="1" dirty="0" smtClean="0">
                <a:solidFill>
                  <a:srgbClr val="0070C0"/>
                </a:solidFill>
              </a:rPr>
              <a:t>«Здоровый образ жизни»: </a:t>
            </a:r>
            <a:r>
              <a:rPr lang="ru-RU" sz="2000" dirty="0" smtClean="0"/>
              <a:t>«Кто первый» (1950), «</a:t>
            </a:r>
            <a:r>
              <a:rPr lang="ru-RU" sz="2000" dirty="0" err="1" smtClean="0"/>
              <a:t>Топчумба</a:t>
            </a:r>
            <a:r>
              <a:rPr lang="ru-RU" sz="2000" dirty="0" smtClean="0"/>
              <a:t>» (1980), «Чемпион» (1948), «Неженка» (1950), «Дедушка и внучек» (1950), «Королева зубная щетка» (1962), «</a:t>
            </a:r>
            <a:r>
              <a:rPr lang="ru-RU" sz="2000" dirty="0" err="1" smtClean="0"/>
              <a:t>Неумойка</a:t>
            </a:r>
            <a:r>
              <a:rPr lang="ru-RU" sz="2000" dirty="0" smtClean="0"/>
              <a:t>» (1964), «</a:t>
            </a:r>
            <a:r>
              <a:rPr lang="ru-RU" sz="2000" dirty="0" err="1" smtClean="0"/>
              <a:t>Мойдодыр</a:t>
            </a:r>
            <a:r>
              <a:rPr lang="ru-RU" sz="2000" dirty="0" smtClean="0"/>
              <a:t>» (1954), «Маша больше не лентяйка» (1978), «Верное средство» (1982).</a:t>
            </a:r>
          </a:p>
          <a:p>
            <a:pPr algn="just">
              <a:buNone/>
            </a:pPr>
            <a:r>
              <a:rPr lang="ru-RU" sz="2000" b="1" dirty="0" smtClean="0">
                <a:solidFill>
                  <a:srgbClr val="0070C0"/>
                </a:solidFill>
              </a:rPr>
              <a:t>    «Безопасность жизнедеятельности»: </a:t>
            </a:r>
            <a:r>
              <a:rPr lang="ru-RU" sz="2000" dirty="0" smtClean="0"/>
              <a:t>«Приключения на плоту» (1982), «Непослушный козленок» (1952), «Непослушный котенок» (1953), «Пропал Петя-петушок» (1986), «Опасная шалость» (1954), «На воде» (1986), «И так сойдет» (1981).</a:t>
            </a:r>
          </a:p>
          <a:p>
            <a:endParaRPr lang="ru-RU" dirty="0" smtClean="0"/>
          </a:p>
          <a:p>
            <a:endParaRPr lang="ru-RU" dirty="0"/>
          </a:p>
        </p:txBody>
      </p:sp>
      <p:pic>
        <p:nvPicPr>
          <p:cNvPr id="37890" name="Picture 2" descr="C:\Users\Виктория\Downloads\1015_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1472" y="4143380"/>
            <a:ext cx="2143140" cy="1643074"/>
          </a:xfrm>
          <a:prstGeom prst="rect">
            <a:avLst/>
          </a:prstGeom>
          <a:noFill/>
        </p:spPr>
      </p:pic>
      <p:pic>
        <p:nvPicPr>
          <p:cNvPr id="37891" name="Picture 3" descr="C:\Users\Виктория\Downloads\hqdefault (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43174" y="4143380"/>
            <a:ext cx="2190749" cy="1643062"/>
          </a:xfrm>
          <a:prstGeom prst="rect">
            <a:avLst/>
          </a:prstGeom>
          <a:noFill/>
        </p:spPr>
      </p:pic>
      <p:pic>
        <p:nvPicPr>
          <p:cNvPr id="37892" name="Picture 4" descr="C:\Users\Виктория\Downloads\d3BC5Aq79xY.jpg"/>
          <p:cNvPicPr>
            <a:picLocks noChangeAspect="1" noChangeArrowheads="1"/>
          </p:cNvPicPr>
          <p:nvPr/>
        </p:nvPicPr>
        <p:blipFill>
          <a:blip r:embed="rId4"/>
          <a:srcRect/>
          <a:stretch>
            <a:fillRect/>
          </a:stretch>
        </p:blipFill>
        <p:spPr bwMode="auto">
          <a:xfrm>
            <a:off x="4714876" y="4143380"/>
            <a:ext cx="2214578" cy="1647828"/>
          </a:xfrm>
          <a:prstGeom prst="rect">
            <a:avLst/>
          </a:prstGeom>
          <a:noFill/>
        </p:spPr>
      </p:pic>
      <p:pic>
        <p:nvPicPr>
          <p:cNvPr id="37893" name="Picture 5" descr="C:\Users\Виктория\Downloads\wpid-priklyuchenie-na-plotu_i_2 (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86578" y="4143380"/>
            <a:ext cx="1928826" cy="1647812"/>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115328" cy="868346"/>
          </a:xfrm>
        </p:spPr>
        <p:txBody>
          <a:bodyPr>
            <a:noAutofit/>
          </a:bodyPr>
          <a:lstStyle/>
          <a:p>
            <a:pPr algn="ctr"/>
            <a:r>
              <a:rPr lang="ru-RU" sz="2400" dirty="0" smtClean="0">
                <a:solidFill>
                  <a:srgbClr val="FF0000"/>
                </a:solidFill>
              </a:rPr>
              <a:t>подборка мультфильмов для детей дошкольного возраста с учетом лексических тем</a:t>
            </a:r>
            <a:endParaRPr lang="ru-RU" sz="2400" dirty="0"/>
          </a:p>
        </p:txBody>
      </p:sp>
      <p:sp>
        <p:nvSpPr>
          <p:cNvPr id="3" name="Содержимое 2"/>
          <p:cNvSpPr>
            <a:spLocks noGrp="1"/>
          </p:cNvSpPr>
          <p:nvPr>
            <p:ph sz="quarter" idx="1"/>
          </p:nvPr>
        </p:nvSpPr>
        <p:spPr>
          <a:xfrm>
            <a:off x="457200" y="1285860"/>
            <a:ext cx="8472518" cy="5188092"/>
          </a:xfrm>
        </p:spPr>
        <p:txBody>
          <a:bodyPr>
            <a:normAutofit/>
          </a:bodyPr>
          <a:lstStyle/>
          <a:p>
            <a:pPr algn="just">
              <a:buNone/>
            </a:pPr>
            <a:r>
              <a:rPr lang="ru-RU" b="1" dirty="0" smtClean="0">
                <a:solidFill>
                  <a:srgbClr val="0070C0"/>
                </a:solidFill>
              </a:rPr>
              <a:t>   «Овощи, фрукты, грибы, ягоды»:</a:t>
            </a:r>
            <a:r>
              <a:rPr lang="ru-RU" dirty="0" smtClean="0">
                <a:solidFill>
                  <a:srgbClr val="0070C0"/>
                </a:solidFill>
              </a:rPr>
              <a:t> </a:t>
            </a:r>
            <a:r>
              <a:rPr lang="ru-RU" dirty="0" smtClean="0"/>
              <a:t>«Земляничный дождик» (1989), «Веселый огород» (1947), «Мешок яблок» (1974), «А что ты умеешь?» (1984), «Вершки и корешки» (1974), «Дудочка и кувшинчик» (1950), «Ослик-огородник» (1974), «Грибок-теремок» (1958).</a:t>
            </a:r>
          </a:p>
          <a:p>
            <a:pPr algn="just">
              <a:buNone/>
            </a:pPr>
            <a:r>
              <a:rPr lang="ru-RU" b="1" dirty="0" smtClean="0">
                <a:solidFill>
                  <a:srgbClr val="0070C0"/>
                </a:solidFill>
              </a:rPr>
              <a:t>   «Больница»: </a:t>
            </a:r>
            <a:r>
              <a:rPr lang="ru-RU" dirty="0" smtClean="0"/>
              <a:t>«Айболит» (1985), «Про бегемота, который боялся прививок» (1966), «Как лечить удава» (1977), «Будь здоров» (1982), «Лесная история» (1956).</a:t>
            </a:r>
          </a:p>
          <a:p>
            <a:endParaRPr lang="ru-RU" dirty="0"/>
          </a:p>
        </p:txBody>
      </p:sp>
      <p:pic>
        <p:nvPicPr>
          <p:cNvPr id="38914" name="Picture 2" descr="C:\Users\Виктория\Downloads\0_141076_45ff437a_orig.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4349" y="4429132"/>
            <a:ext cx="2000264" cy="1690678"/>
          </a:xfrm>
          <a:prstGeom prst="rect">
            <a:avLst/>
          </a:prstGeom>
          <a:noFill/>
        </p:spPr>
      </p:pic>
      <p:pic>
        <p:nvPicPr>
          <p:cNvPr id="38915" name="Picture 3" descr="C:\Users\Виктория\Downloads\586f805bd14f682324b893d6a99f98e2a7dbef3d.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14612" y="4429132"/>
            <a:ext cx="2000264" cy="1685917"/>
          </a:xfrm>
          <a:prstGeom prst="rect">
            <a:avLst/>
          </a:prstGeom>
          <a:noFill/>
        </p:spPr>
      </p:pic>
      <p:pic>
        <p:nvPicPr>
          <p:cNvPr id="38916" name="Picture 4" descr="C:\Users\Виктория\Downloads\lechit_udava.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14876" y="4429132"/>
            <a:ext cx="2071702" cy="1714512"/>
          </a:xfrm>
          <a:prstGeom prst="rect">
            <a:avLst/>
          </a:prstGeom>
          <a:noFill/>
        </p:spPr>
      </p:pic>
      <p:pic>
        <p:nvPicPr>
          <p:cNvPr id="38917" name="Picture 5" descr="C:\Users\Виктория\Downloads\lesnaa_istoria.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15141" y="4429132"/>
            <a:ext cx="2071702" cy="1714512"/>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357166"/>
            <a:ext cx="8215370" cy="714380"/>
          </a:xfrm>
        </p:spPr>
        <p:txBody>
          <a:bodyPr>
            <a:noAutofit/>
          </a:bodyPr>
          <a:lstStyle/>
          <a:p>
            <a:pPr algn="ctr"/>
            <a:r>
              <a:rPr lang="ru-RU" sz="2400" dirty="0" smtClean="0">
                <a:solidFill>
                  <a:srgbClr val="FF0000"/>
                </a:solidFill>
              </a:rPr>
              <a:t>подборка мультфильмов для детей дошкольного возраста с учетом лексических тем</a:t>
            </a:r>
            <a:endParaRPr lang="ru-RU" sz="2400" dirty="0"/>
          </a:p>
        </p:txBody>
      </p:sp>
      <p:sp>
        <p:nvSpPr>
          <p:cNvPr id="3" name="Содержимое 2"/>
          <p:cNvSpPr>
            <a:spLocks noGrp="1"/>
          </p:cNvSpPr>
          <p:nvPr>
            <p:ph sz="quarter" idx="1"/>
          </p:nvPr>
        </p:nvSpPr>
        <p:spPr>
          <a:xfrm>
            <a:off x="457200" y="1071546"/>
            <a:ext cx="8401080" cy="5402406"/>
          </a:xfrm>
        </p:spPr>
        <p:txBody>
          <a:bodyPr>
            <a:normAutofit/>
          </a:bodyPr>
          <a:lstStyle/>
          <a:p>
            <a:pPr algn="just">
              <a:buNone/>
            </a:pPr>
            <a:r>
              <a:rPr lang="ru-RU" b="1" dirty="0" smtClean="0">
                <a:solidFill>
                  <a:srgbClr val="0070C0"/>
                </a:solidFill>
              </a:rPr>
              <a:t>    «Сладости»: </a:t>
            </a:r>
            <a:r>
              <a:rPr lang="ru-RU" dirty="0" smtClean="0"/>
              <a:t>«Сладкая сказка» (1970),  «Маша и волшебное варенье» (1979), «Пирожок» (1956), «Чудо-мельница» (1950), «Зеркальце» (1967), «Горшочек каши» (1984).</a:t>
            </a:r>
          </a:p>
          <a:p>
            <a:pPr algn="just">
              <a:buNone/>
            </a:pPr>
            <a:r>
              <a:rPr lang="ru-RU" b="1" dirty="0" smtClean="0">
                <a:solidFill>
                  <a:srgbClr val="0070C0"/>
                </a:solidFill>
              </a:rPr>
              <a:t>    «Семья»:</a:t>
            </a:r>
            <a:r>
              <a:rPr lang="ru-RU" b="1" dirty="0" smtClean="0"/>
              <a:t> </a:t>
            </a:r>
            <a:r>
              <a:rPr lang="ru-RU" dirty="0" smtClean="0"/>
              <a:t>«Мама для мамонтенка» (1981), «Осторожно, обезьянки!» (1984), «Умка» (1969), «Бабушка Удава» (1977).</a:t>
            </a:r>
          </a:p>
          <a:p>
            <a:pPr algn="just">
              <a:buNone/>
            </a:pPr>
            <a:r>
              <a:rPr lang="ru-RU" b="1" dirty="0" smtClean="0">
                <a:solidFill>
                  <a:srgbClr val="0070C0"/>
                </a:solidFill>
              </a:rPr>
              <a:t>    «Праздники»: </a:t>
            </a:r>
            <a:r>
              <a:rPr lang="ru-RU" dirty="0" smtClean="0"/>
              <a:t>«Забытый день рождения» (1984), «Подарок для слона» (1984), «День рождения бабушки» (1981), «Завтра день рождения бабушки» (1975).</a:t>
            </a:r>
          </a:p>
          <a:p>
            <a:endParaRPr lang="ru-RU" dirty="0"/>
          </a:p>
        </p:txBody>
      </p:sp>
      <p:pic>
        <p:nvPicPr>
          <p:cNvPr id="39938" name="Picture 2" descr="C:\Users\Виктория\Downloads\ee47178c6943dec4549a93a41410062f3bbc896c.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57686" y="4929198"/>
            <a:ext cx="2214578" cy="1714512"/>
          </a:xfrm>
          <a:prstGeom prst="rect">
            <a:avLst/>
          </a:prstGeom>
          <a:noFill/>
        </p:spPr>
      </p:pic>
      <p:pic>
        <p:nvPicPr>
          <p:cNvPr id="39939" name="Picture 3" descr="C:\Users\Виктория\Downloads\e49a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57950" y="4929198"/>
            <a:ext cx="2342399" cy="1743074"/>
          </a:xfrm>
          <a:prstGeom prst="rect">
            <a:avLst/>
          </a:prstGeom>
          <a:noFill/>
        </p:spPr>
      </p:pic>
      <p:pic>
        <p:nvPicPr>
          <p:cNvPr id="39940" name="Picture 4" descr="C:\Users\Виктория\Downloads\123996875_9.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43108" y="4929198"/>
            <a:ext cx="2214578" cy="1728776"/>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58204" cy="796908"/>
          </a:xfrm>
        </p:spPr>
        <p:txBody>
          <a:bodyPr>
            <a:normAutofit fontScale="90000"/>
          </a:bodyPr>
          <a:lstStyle/>
          <a:p>
            <a:pPr algn="ctr"/>
            <a:r>
              <a:rPr lang="ru-RU" sz="2400" dirty="0" smtClean="0">
                <a:solidFill>
                  <a:srgbClr val="FF0000"/>
                </a:solidFill>
              </a:rPr>
              <a:t>подборка мультфильмов для детей дошкольного возраста с учетом лексических тем</a:t>
            </a:r>
            <a:endParaRPr lang="ru-RU" sz="2400" dirty="0"/>
          </a:p>
        </p:txBody>
      </p:sp>
      <p:sp>
        <p:nvSpPr>
          <p:cNvPr id="3" name="Содержимое 2"/>
          <p:cNvSpPr>
            <a:spLocks noGrp="1"/>
          </p:cNvSpPr>
          <p:nvPr>
            <p:ph sz="quarter" idx="1"/>
          </p:nvPr>
        </p:nvSpPr>
        <p:spPr>
          <a:xfrm>
            <a:off x="457200" y="1142984"/>
            <a:ext cx="8186766" cy="5330968"/>
          </a:xfrm>
        </p:spPr>
        <p:txBody>
          <a:bodyPr/>
          <a:lstStyle/>
          <a:p>
            <a:pPr algn="just">
              <a:buNone/>
            </a:pPr>
            <a:r>
              <a:rPr lang="ru-RU" b="1" dirty="0" smtClean="0">
                <a:solidFill>
                  <a:srgbClr val="0070C0"/>
                </a:solidFill>
              </a:rPr>
              <a:t>    «Музыкальные инструменты»: </a:t>
            </a:r>
            <a:r>
              <a:rPr lang="ru-RU" dirty="0" smtClean="0"/>
              <a:t>«Незнайка-музыкант» (1972), «Первая скрипка» (1958).</a:t>
            </a:r>
          </a:p>
          <a:p>
            <a:pPr algn="just">
              <a:buNone/>
            </a:pPr>
            <a:r>
              <a:rPr lang="ru-RU" b="1" dirty="0" smtClean="0">
                <a:solidFill>
                  <a:srgbClr val="0070C0"/>
                </a:solidFill>
              </a:rPr>
              <a:t>    «Школа»: </a:t>
            </a:r>
            <a:r>
              <a:rPr lang="ru-RU" dirty="0" smtClean="0"/>
              <a:t>«Слоненок пошел учиться» (1984), «</a:t>
            </a:r>
            <a:r>
              <a:rPr lang="ru-RU" dirty="0" err="1" smtClean="0"/>
              <a:t>Чебурашка</a:t>
            </a:r>
            <a:r>
              <a:rPr lang="ru-RU" dirty="0" smtClean="0"/>
              <a:t> идет в школу» (1983), «Как верблюжонок и ослик в школу ходили» (1975), «Вера и Анфиса на уроке в школе» (1986), «Незнайка учится» (1961), «Филиппок» (1982).</a:t>
            </a:r>
          </a:p>
          <a:p>
            <a:endParaRPr lang="ru-RU" dirty="0"/>
          </a:p>
        </p:txBody>
      </p:sp>
      <p:pic>
        <p:nvPicPr>
          <p:cNvPr id="40962" name="Picture 2" descr="C:\Users\Виктория\Downloads\3cbe168e49d751951caca96774480873_1762f81d3a6a069ae00c4ef883109fe7.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5720" y="4500570"/>
            <a:ext cx="2357437" cy="1875234"/>
          </a:xfrm>
          <a:prstGeom prst="rect">
            <a:avLst/>
          </a:prstGeom>
          <a:noFill/>
        </p:spPr>
      </p:pic>
      <p:pic>
        <p:nvPicPr>
          <p:cNvPr id="40963" name="Picture 3" descr="C:\Users\Виктория\Downloads\59799a8e-f93b-0226-f93b-026fe13e388b.photo.0.jpg"/>
          <p:cNvPicPr>
            <a:picLocks noChangeAspect="1" noChangeArrowheads="1"/>
          </p:cNvPicPr>
          <p:nvPr/>
        </p:nvPicPr>
        <p:blipFill>
          <a:blip r:embed="rId3"/>
          <a:srcRect/>
          <a:stretch>
            <a:fillRect/>
          </a:stretch>
        </p:blipFill>
        <p:spPr bwMode="auto">
          <a:xfrm>
            <a:off x="2500298" y="4500570"/>
            <a:ext cx="2214578" cy="1857388"/>
          </a:xfrm>
          <a:prstGeom prst="rect">
            <a:avLst/>
          </a:prstGeom>
          <a:noFill/>
        </p:spPr>
      </p:pic>
      <p:pic>
        <p:nvPicPr>
          <p:cNvPr id="40964" name="Picture 4" descr="C:\Users\Виктория\Downloads\slonenok_poshel_uchitjsya_avi_image6.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0" y="4500570"/>
            <a:ext cx="2143140" cy="1857388"/>
          </a:xfrm>
          <a:prstGeom prst="rect">
            <a:avLst/>
          </a:prstGeom>
          <a:noFill/>
        </p:spPr>
      </p:pic>
      <p:pic>
        <p:nvPicPr>
          <p:cNvPr id="40965" name="Picture 5" descr="C:\Users\Виктория\Downloads\cheburashka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00826" y="4500570"/>
            <a:ext cx="2214578" cy="1843084"/>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00034" y="285728"/>
            <a:ext cx="8358246" cy="785818"/>
          </a:xfrm>
        </p:spPr>
        <p:txBody>
          <a:bodyPr>
            <a:normAutofit fontScale="90000"/>
          </a:bodyPr>
          <a:lstStyle/>
          <a:p>
            <a:pPr algn="ctr"/>
            <a:r>
              <a:rPr lang="ru-RU" sz="2400" dirty="0" smtClean="0">
                <a:solidFill>
                  <a:srgbClr val="FF0000"/>
                </a:solidFill>
              </a:rPr>
              <a:t>Принципы, которые необходимо учитывать в работе с дошкольниками</a:t>
            </a:r>
            <a:endParaRPr lang="ru-RU" sz="2400" dirty="0">
              <a:solidFill>
                <a:srgbClr val="FF0000"/>
              </a:solidFill>
            </a:endParaRPr>
          </a:p>
        </p:txBody>
      </p:sp>
      <p:sp>
        <p:nvSpPr>
          <p:cNvPr id="5" name="Содержимое 4"/>
          <p:cNvSpPr>
            <a:spLocks noGrp="1"/>
          </p:cNvSpPr>
          <p:nvPr>
            <p:ph sz="quarter" idx="1"/>
          </p:nvPr>
        </p:nvSpPr>
        <p:spPr>
          <a:xfrm>
            <a:off x="214282" y="1142984"/>
            <a:ext cx="8715436" cy="5500726"/>
          </a:xfrm>
        </p:spPr>
        <p:txBody>
          <a:bodyPr>
            <a:normAutofit fontScale="92500" lnSpcReduction="20000"/>
          </a:bodyPr>
          <a:lstStyle/>
          <a:p>
            <a:pPr algn="just"/>
            <a:r>
              <a:rPr lang="ru-RU" dirty="0" smtClean="0"/>
              <a:t>принцип реалистичности; </a:t>
            </a:r>
          </a:p>
          <a:p>
            <a:pPr algn="just"/>
            <a:r>
              <a:rPr lang="ru-RU" dirty="0" smtClean="0"/>
              <a:t>принцип сознательности и активности; </a:t>
            </a:r>
          </a:p>
          <a:p>
            <a:pPr algn="just"/>
            <a:r>
              <a:rPr lang="ru-RU" dirty="0" smtClean="0"/>
              <a:t>принцип взаимосвязи работы над различными сторонами речи; </a:t>
            </a:r>
          </a:p>
          <a:p>
            <a:pPr algn="just"/>
            <a:r>
              <a:rPr lang="ru-RU" dirty="0" smtClean="0"/>
              <a:t>принцип мотивации речевой деятельности; </a:t>
            </a:r>
          </a:p>
          <a:p>
            <a:pPr algn="just"/>
            <a:r>
              <a:rPr lang="ru-RU" dirty="0" smtClean="0"/>
              <a:t>принцип наглядности;</a:t>
            </a:r>
          </a:p>
          <a:p>
            <a:pPr algn="just"/>
            <a:r>
              <a:rPr lang="ru-RU" dirty="0" smtClean="0"/>
              <a:t>принцип развития;</a:t>
            </a:r>
          </a:p>
          <a:p>
            <a:pPr algn="just"/>
            <a:r>
              <a:rPr lang="ru-RU" dirty="0" smtClean="0"/>
              <a:t>учет психофизических особенностей детей с нарушениями речи; </a:t>
            </a:r>
          </a:p>
          <a:p>
            <a:pPr algn="just"/>
            <a:r>
              <a:rPr lang="ru-RU" dirty="0" smtClean="0"/>
              <a:t>принцип систематичности и последовательности в обучении; </a:t>
            </a:r>
          </a:p>
          <a:p>
            <a:pPr algn="just"/>
            <a:r>
              <a:rPr lang="ru-RU" dirty="0" smtClean="0"/>
              <a:t>принцип учета вида и характера речевого нарушения;</a:t>
            </a:r>
          </a:p>
          <a:p>
            <a:pPr algn="just"/>
            <a:r>
              <a:rPr lang="ru-RU" dirty="0" smtClean="0"/>
              <a:t> принцип </a:t>
            </a:r>
            <a:r>
              <a:rPr lang="ru-RU" dirty="0" err="1" smtClean="0"/>
              <a:t>коммуникативно-деятельностного</a:t>
            </a:r>
            <a:r>
              <a:rPr lang="ru-RU" dirty="0" smtClean="0"/>
              <a:t> подхода;</a:t>
            </a:r>
          </a:p>
          <a:p>
            <a:pPr algn="just"/>
            <a:r>
              <a:rPr lang="ru-RU" dirty="0" smtClean="0"/>
              <a:t>принцип единства коррекции и развития;</a:t>
            </a:r>
          </a:p>
          <a:p>
            <a:pPr algn="just"/>
            <a:r>
              <a:rPr lang="ru-RU" dirty="0" smtClean="0"/>
              <a:t>воспитывающий характер обучения;</a:t>
            </a:r>
          </a:p>
          <a:p>
            <a:pPr algn="just"/>
            <a:r>
              <a:rPr lang="ru-RU" dirty="0" smtClean="0"/>
              <a:t>принцип индивидуального и дифференцированного подхода в обучении и др. </a:t>
            </a:r>
            <a:endParaRPr lang="ru-RU" dirty="0"/>
          </a:p>
        </p:txBody>
      </p:sp>
      <p:pic>
        <p:nvPicPr>
          <p:cNvPr id="3074" name="Picture 2" descr="C:\Users\Виктория\Downloads\multiki.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86644" y="785794"/>
            <a:ext cx="1523984" cy="1107269"/>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00034" y="285728"/>
            <a:ext cx="8429684" cy="571504"/>
          </a:xfrm>
        </p:spPr>
        <p:txBody>
          <a:bodyPr>
            <a:normAutofit/>
          </a:bodyPr>
          <a:lstStyle/>
          <a:p>
            <a:pPr algn="ctr"/>
            <a:r>
              <a:rPr lang="ru-RU" sz="2400" dirty="0" smtClean="0">
                <a:solidFill>
                  <a:srgbClr val="FF0000"/>
                </a:solidFill>
              </a:rPr>
              <a:t>Задачи обучения речи</a:t>
            </a:r>
            <a:endParaRPr lang="ru-RU" sz="2400" dirty="0">
              <a:solidFill>
                <a:srgbClr val="FF0000"/>
              </a:solidFill>
            </a:endParaRPr>
          </a:p>
        </p:txBody>
      </p:sp>
      <p:sp>
        <p:nvSpPr>
          <p:cNvPr id="5" name="Содержимое 4"/>
          <p:cNvSpPr>
            <a:spLocks noGrp="1"/>
          </p:cNvSpPr>
          <p:nvPr>
            <p:ph sz="quarter" idx="1"/>
          </p:nvPr>
        </p:nvSpPr>
        <p:spPr>
          <a:xfrm>
            <a:off x="214282" y="857232"/>
            <a:ext cx="8501122" cy="5616720"/>
          </a:xfrm>
        </p:spPr>
        <p:txBody>
          <a:bodyPr>
            <a:normAutofit fontScale="92500" lnSpcReduction="10000"/>
          </a:bodyPr>
          <a:lstStyle/>
          <a:p>
            <a:pPr algn="just"/>
            <a:r>
              <a:rPr lang="ru-RU" dirty="0" smtClean="0"/>
              <a:t>учить детей соблюдать логическую последовательность в изложении событий;</a:t>
            </a:r>
          </a:p>
          <a:p>
            <a:pPr algn="just"/>
            <a:r>
              <a:rPr lang="ru-RU" dirty="0" smtClean="0"/>
              <a:t>отражать существенные связи в речевом содержании;</a:t>
            </a:r>
          </a:p>
          <a:p>
            <a:pPr algn="just"/>
            <a:r>
              <a:rPr lang="ru-RU" dirty="0" smtClean="0"/>
              <a:t>использовать лексико-грамматические средства в оформлении связного высказывания;</a:t>
            </a:r>
          </a:p>
          <a:p>
            <a:pPr algn="just"/>
            <a:r>
              <a:rPr lang="ru-RU" dirty="0" smtClean="0"/>
              <a:t>активизировать словарный запас; </a:t>
            </a:r>
          </a:p>
          <a:p>
            <a:pPr algn="just"/>
            <a:r>
              <a:rPr lang="ru-RU" dirty="0" smtClean="0"/>
              <a:t>учить использовать различные синтаксические средства в оформлении высказывания; </a:t>
            </a:r>
          </a:p>
          <a:p>
            <a:pPr algn="just"/>
            <a:r>
              <a:rPr lang="ru-RU" dirty="0" smtClean="0"/>
              <a:t>создавать тексты различных функционально-смысловых типов речи (рассказ-описание предмета; повествовательный рассказ по кадрам из мультфильма; повествовательный рассказ с элементами описания);</a:t>
            </a:r>
          </a:p>
          <a:p>
            <a:pPr algn="just"/>
            <a:r>
              <a:rPr lang="ru-RU" dirty="0" smtClean="0"/>
              <a:t> составлять рассказ по теме с придумыванием конца рассказа; </a:t>
            </a:r>
          </a:p>
          <a:p>
            <a:pPr algn="just"/>
            <a:r>
              <a:rPr lang="ru-RU" dirty="0" smtClean="0"/>
              <a:t>давать название рассказу и др.</a:t>
            </a:r>
          </a:p>
          <a:p>
            <a:endParaRPr lang="ru-RU" dirty="0"/>
          </a:p>
        </p:txBody>
      </p:sp>
      <p:pic>
        <p:nvPicPr>
          <p:cNvPr id="4098" name="Picture 2" descr="C:\Users\Виктория\Downloads\vernoe-sredstvo-large-4.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6858016" y="5370815"/>
            <a:ext cx="1869604" cy="1487185"/>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115328" cy="796908"/>
          </a:xfrm>
        </p:spPr>
        <p:txBody>
          <a:bodyPr>
            <a:normAutofit/>
          </a:bodyPr>
          <a:lstStyle/>
          <a:p>
            <a:pPr algn="ctr"/>
            <a:r>
              <a:rPr lang="ru-RU" sz="2800" dirty="0" smtClean="0">
                <a:solidFill>
                  <a:srgbClr val="FF0000"/>
                </a:solidFill>
              </a:rPr>
              <a:t>Содержание  подготовительной  работы</a:t>
            </a:r>
            <a:endParaRPr lang="ru-RU" sz="2800" dirty="0">
              <a:solidFill>
                <a:srgbClr val="FF0000"/>
              </a:solidFill>
            </a:endParaRPr>
          </a:p>
        </p:txBody>
      </p:sp>
      <p:sp>
        <p:nvSpPr>
          <p:cNvPr id="3" name="Содержимое 2"/>
          <p:cNvSpPr>
            <a:spLocks noGrp="1"/>
          </p:cNvSpPr>
          <p:nvPr>
            <p:ph sz="quarter" idx="1"/>
          </p:nvPr>
        </p:nvSpPr>
        <p:spPr>
          <a:xfrm>
            <a:off x="457200" y="1357298"/>
            <a:ext cx="8186766" cy="5116654"/>
          </a:xfrm>
        </p:spPr>
        <p:txBody>
          <a:bodyPr/>
          <a:lstStyle/>
          <a:p>
            <a:pPr algn="just"/>
            <a:r>
              <a:rPr lang="ru-RU" dirty="0" smtClean="0"/>
              <a:t>просмотр мультфильма;</a:t>
            </a:r>
          </a:p>
          <a:p>
            <a:pPr algn="just"/>
            <a:r>
              <a:rPr lang="ru-RU" dirty="0" smtClean="0"/>
              <a:t>подготовка дидактического и демонстрационного материала (картинок с изображением героев мультфильма, опорных картинок - части тела, место обитания, детеныши, способ питания);</a:t>
            </a:r>
          </a:p>
          <a:p>
            <a:pPr algn="just"/>
            <a:r>
              <a:rPr lang="ru-RU" dirty="0" err="1" smtClean="0"/>
              <a:t>раскадровка</a:t>
            </a:r>
            <a:r>
              <a:rPr lang="ru-RU" dirty="0" smtClean="0"/>
              <a:t> мультфильма (подготовка картинок по сюжету мультфильма).</a:t>
            </a:r>
          </a:p>
          <a:p>
            <a:endParaRPr lang="ru-RU" dirty="0"/>
          </a:p>
        </p:txBody>
      </p:sp>
      <p:pic>
        <p:nvPicPr>
          <p:cNvPr id="1026" name="Picture 2" descr="C:\Users\Виктория\Downloads\content_maxresdefault.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1472" y="4357694"/>
            <a:ext cx="2928957" cy="1903088"/>
          </a:xfrm>
          <a:prstGeom prst="rect">
            <a:avLst/>
          </a:prstGeom>
          <a:noFill/>
        </p:spPr>
      </p:pic>
      <p:pic>
        <p:nvPicPr>
          <p:cNvPr id="1027" name="Picture 3" descr="C:\Users\Виктория\Downloads\000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28992" y="4429132"/>
            <a:ext cx="2632969" cy="1771640"/>
          </a:xfrm>
          <a:prstGeom prst="rect">
            <a:avLst/>
          </a:prstGeom>
          <a:noFill/>
        </p:spPr>
      </p:pic>
      <p:pic>
        <p:nvPicPr>
          <p:cNvPr id="1028" name="Picture 4" descr="C:\Users\Виктория\Downloads\pro-leto-multfilm-05.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00760" y="4429132"/>
            <a:ext cx="2595562" cy="1857389"/>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00034" y="285728"/>
            <a:ext cx="8358246" cy="500066"/>
          </a:xfrm>
        </p:spPr>
        <p:txBody>
          <a:bodyPr>
            <a:normAutofit/>
          </a:bodyPr>
          <a:lstStyle/>
          <a:p>
            <a:pPr algn="ctr"/>
            <a:r>
              <a:rPr lang="ru-RU" sz="2400" dirty="0" smtClean="0">
                <a:solidFill>
                  <a:srgbClr val="FF0000"/>
                </a:solidFill>
              </a:rPr>
              <a:t>Структура занятия</a:t>
            </a:r>
            <a:endParaRPr lang="ru-RU" sz="2400" dirty="0">
              <a:solidFill>
                <a:srgbClr val="FF0000"/>
              </a:solidFill>
            </a:endParaRPr>
          </a:p>
        </p:txBody>
      </p:sp>
      <p:sp>
        <p:nvSpPr>
          <p:cNvPr id="5" name="Содержимое 4"/>
          <p:cNvSpPr>
            <a:spLocks noGrp="1"/>
          </p:cNvSpPr>
          <p:nvPr>
            <p:ph sz="quarter" idx="1"/>
          </p:nvPr>
        </p:nvSpPr>
        <p:spPr>
          <a:xfrm>
            <a:off x="214282" y="928670"/>
            <a:ext cx="8643998" cy="5545282"/>
          </a:xfrm>
        </p:spPr>
        <p:txBody>
          <a:bodyPr>
            <a:normAutofit/>
          </a:bodyPr>
          <a:lstStyle/>
          <a:p>
            <a:pPr marL="457200" indent="-457200" algn="just">
              <a:buNone/>
            </a:pPr>
            <a:r>
              <a:rPr lang="ru-RU" dirty="0" smtClean="0">
                <a:solidFill>
                  <a:srgbClr val="0070C0"/>
                </a:solidFill>
              </a:rPr>
              <a:t>1.   	Подготовительная часть</a:t>
            </a:r>
            <a:r>
              <a:rPr lang="ru-RU" dirty="0" smtClean="0"/>
              <a:t> предполагает формирование интереса у детей и создание положительного эмоционального настроя на выполнение игр и упражнений; включает в себя сообщение темы занятия.</a:t>
            </a:r>
          </a:p>
          <a:p>
            <a:pPr marL="457200" lvl="0" indent="-457200" algn="just">
              <a:buNone/>
            </a:pPr>
            <a:r>
              <a:rPr lang="ru-RU" dirty="0" smtClean="0">
                <a:solidFill>
                  <a:srgbClr val="0070C0"/>
                </a:solidFill>
              </a:rPr>
              <a:t>2.      Основная часть </a:t>
            </a:r>
            <a:r>
              <a:rPr lang="ru-RU" dirty="0" smtClean="0"/>
              <a:t>предусматривает</a:t>
            </a:r>
            <a:r>
              <a:rPr lang="ru-RU" dirty="0" smtClean="0">
                <a:solidFill>
                  <a:srgbClr val="0070C0"/>
                </a:solidFill>
              </a:rPr>
              <a:t> </a:t>
            </a:r>
            <a:r>
              <a:rPr lang="ru-RU" dirty="0" smtClean="0"/>
              <a:t>выполнение игр и упражнений; проведение физкультминутки; просмотр мультфильмов; беседа по содержанию мультфильмов; составление различных типов рассказов.</a:t>
            </a:r>
          </a:p>
          <a:p>
            <a:pPr marL="457200" indent="-457200" algn="just">
              <a:buNone/>
            </a:pPr>
            <a:r>
              <a:rPr lang="ru-RU" dirty="0" smtClean="0">
                <a:solidFill>
                  <a:srgbClr val="0070C0"/>
                </a:solidFill>
              </a:rPr>
              <a:t> 3. Заключительная часть </a:t>
            </a:r>
            <a:r>
              <a:rPr lang="ru-RU" dirty="0" smtClean="0"/>
              <a:t>предполагает обмен впечатлениями (что понравилось на занятии, что нет); педагог анализирует высказывания детей, подводит итог занятия, оценивает работу каждого ребенка. </a:t>
            </a:r>
            <a:endParaRPr lang="ru-RU" dirty="0" smtClean="0">
              <a:solidFill>
                <a:srgbClr val="0070C0"/>
              </a:solidFill>
            </a:endParaRPr>
          </a:p>
          <a:p>
            <a:endParaRPr lang="ru-RU"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00034" y="285728"/>
            <a:ext cx="8286808" cy="642942"/>
          </a:xfrm>
        </p:spPr>
        <p:txBody>
          <a:bodyPr>
            <a:normAutofit/>
          </a:bodyPr>
          <a:lstStyle/>
          <a:p>
            <a:pPr algn="ctr"/>
            <a:r>
              <a:rPr lang="ru-RU" sz="2400" dirty="0" smtClean="0">
                <a:solidFill>
                  <a:srgbClr val="FF0000"/>
                </a:solidFill>
              </a:rPr>
              <a:t>Задачи подготовительной части занятия</a:t>
            </a:r>
            <a:endParaRPr lang="ru-RU" sz="2400" dirty="0">
              <a:solidFill>
                <a:srgbClr val="FF0000"/>
              </a:solidFill>
            </a:endParaRPr>
          </a:p>
        </p:txBody>
      </p:sp>
      <p:sp>
        <p:nvSpPr>
          <p:cNvPr id="5" name="Содержимое 4"/>
          <p:cNvSpPr>
            <a:spLocks noGrp="1"/>
          </p:cNvSpPr>
          <p:nvPr>
            <p:ph sz="quarter" idx="1"/>
          </p:nvPr>
        </p:nvSpPr>
        <p:spPr>
          <a:xfrm>
            <a:off x="457200" y="1000108"/>
            <a:ext cx="8258204" cy="5473844"/>
          </a:xfrm>
        </p:spPr>
        <p:txBody>
          <a:bodyPr>
            <a:normAutofit fontScale="85000" lnSpcReduction="10000"/>
          </a:bodyPr>
          <a:lstStyle/>
          <a:p>
            <a:pPr lvl="0"/>
            <a:r>
              <a:rPr lang="ru-RU" dirty="0" smtClean="0"/>
              <a:t>умение отвечать развёрнуто на вопросы;</a:t>
            </a:r>
          </a:p>
          <a:p>
            <a:pPr lvl="0"/>
            <a:r>
              <a:rPr lang="ru-RU" dirty="0" smtClean="0"/>
              <a:t>умение самостоятельно задавать вопрос;</a:t>
            </a:r>
          </a:p>
          <a:p>
            <a:pPr lvl="0"/>
            <a:r>
              <a:rPr lang="ru-RU" dirty="0" smtClean="0"/>
              <a:t>строить предложения различной синтаксической структуры (простые, сложносочинённые, сложноподчинённые с различными типами отношений: определения, уступки, условия, причины, следствия) и употреблять их в речи; </a:t>
            </a:r>
          </a:p>
          <a:p>
            <a:pPr lvl="0"/>
            <a:r>
              <a:rPr lang="ru-RU" dirty="0" smtClean="0"/>
              <a:t>распространять предложения; </a:t>
            </a:r>
          </a:p>
          <a:p>
            <a:pPr lvl="0"/>
            <a:r>
              <a:rPr lang="ru-RU" dirty="0" smtClean="0"/>
              <a:t>умение рассуждать;</a:t>
            </a:r>
          </a:p>
          <a:p>
            <a:pPr lvl="0"/>
            <a:r>
              <a:rPr lang="ru-RU" dirty="0" smtClean="0"/>
              <a:t>устанавливать причинно-следственные связи;</a:t>
            </a:r>
          </a:p>
          <a:p>
            <a:pPr lvl="0"/>
            <a:r>
              <a:rPr lang="ru-RU" dirty="0" smtClean="0"/>
              <a:t>сравнивать с выделением различных и сходных признаков;</a:t>
            </a:r>
          </a:p>
          <a:p>
            <a:pPr lvl="0"/>
            <a:r>
              <a:rPr lang="ru-RU" dirty="0" smtClean="0"/>
              <a:t>отражать необходимые существенные связи в предмете речи;</a:t>
            </a:r>
          </a:p>
          <a:p>
            <a:pPr lvl="0"/>
            <a:r>
              <a:rPr lang="ru-RU" dirty="0" smtClean="0"/>
              <a:t>соблюдать последовательность в переходе от одной мысли к другой;</a:t>
            </a:r>
          </a:p>
          <a:p>
            <a:pPr lvl="0"/>
            <a:r>
              <a:rPr lang="ru-RU" dirty="0" smtClean="0"/>
              <a:t>последовательно и связно излагать свои мысли;</a:t>
            </a:r>
          </a:p>
          <a:p>
            <a:pPr lvl="0"/>
            <a:r>
              <a:rPr lang="ru-RU" dirty="0" smtClean="0"/>
              <a:t>вести диалог.</a:t>
            </a:r>
          </a:p>
          <a:p>
            <a:endParaRPr lang="ru-RU" dirty="0"/>
          </a:p>
        </p:txBody>
      </p:sp>
      <p:pic>
        <p:nvPicPr>
          <p:cNvPr id="5122" name="Picture 2" descr="C:\Users\Виктория\Downloads\Умка_ищет_друга-3.jpe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15140" y="5143512"/>
            <a:ext cx="2143140" cy="1500198"/>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274638"/>
            <a:ext cx="8186766" cy="868346"/>
          </a:xfrm>
        </p:spPr>
        <p:txBody>
          <a:bodyPr/>
          <a:lstStyle/>
          <a:p>
            <a:pPr algn="ctr"/>
            <a:r>
              <a:rPr lang="ru-RU" dirty="0" smtClean="0">
                <a:solidFill>
                  <a:srgbClr val="FF0000"/>
                </a:solidFill>
              </a:rPr>
              <a:t>Актуальность</a:t>
            </a:r>
            <a:endParaRPr lang="ru-RU" dirty="0">
              <a:solidFill>
                <a:srgbClr val="FF0000"/>
              </a:solidFill>
            </a:endParaRPr>
          </a:p>
        </p:txBody>
      </p:sp>
      <p:sp>
        <p:nvSpPr>
          <p:cNvPr id="5" name="Содержимое 4"/>
          <p:cNvSpPr>
            <a:spLocks noGrp="1"/>
          </p:cNvSpPr>
          <p:nvPr>
            <p:ph sz="quarter" idx="1"/>
          </p:nvPr>
        </p:nvSpPr>
        <p:spPr>
          <a:xfrm>
            <a:off x="457200" y="1428736"/>
            <a:ext cx="8329642" cy="5214974"/>
          </a:xfrm>
        </p:spPr>
        <p:txBody>
          <a:bodyPr>
            <a:normAutofit lnSpcReduction="10000"/>
          </a:bodyPr>
          <a:lstStyle/>
          <a:p>
            <a:pPr algn="just"/>
            <a:r>
              <a:rPr lang="ru-RU" dirty="0" smtClean="0">
                <a:solidFill>
                  <a:srgbClr val="FF0000"/>
                </a:solidFill>
              </a:rPr>
              <a:t>Мультипликация </a:t>
            </a:r>
            <a:r>
              <a:rPr lang="ru-RU" dirty="0" smtClean="0"/>
              <a:t>- </a:t>
            </a:r>
            <a:r>
              <a:rPr lang="ru-RU" dirty="0" smtClean="0">
                <a:solidFill>
                  <a:srgbClr val="C00000"/>
                </a:solidFill>
              </a:rPr>
              <a:t>одна из форм экранного искусства, которая представляет собой синтетический вид, объединяющий живопись, графику, музыку, литературу, элементы театра, танца. </a:t>
            </a:r>
          </a:p>
          <a:p>
            <a:pPr algn="just"/>
            <a:r>
              <a:rPr lang="ru-RU" dirty="0" smtClean="0"/>
              <a:t>Выразительно-изобразительные средства каждого из этих видов искусства по-своему воздействуют </a:t>
            </a:r>
            <a:r>
              <a:rPr lang="ru-RU" i="1" dirty="0" smtClean="0">
                <a:solidFill>
                  <a:srgbClr val="0070C0"/>
                </a:solidFill>
              </a:rPr>
              <a:t>на представления, воображение, зрительную память, мыслительную активность, раскрытие творческого потенциала человека. </a:t>
            </a:r>
          </a:p>
          <a:p>
            <a:pPr algn="just"/>
            <a:r>
              <a:rPr lang="ru-RU" dirty="0" err="1" smtClean="0"/>
              <a:t>Сюжетность</a:t>
            </a:r>
            <a:r>
              <a:rPr lang="ru-RU" dirty="0" smtClean="0"/>
              <a:t>, зримость образов, звуковое сопровождение заставляют детей </a:t>
            </a:r>
            <a:r>
              <a:rPr lang="ru-RU" i="1" dirty="0" smtClean="0">
                <a:solidFill>
                  <a:srgbClr val="0070C0"/>
                </a:solidFill>
              </a:rPr>
              <a:t>сопереживать, проживать </a:t>
            </a:r>
            <a:r>
              <a:rPr lang="ru-RU" dirty="0" smtClean="0"/>
              <a:t>сюжет вместе с героями. У ребенка это вызывает сильную эмоционально-чувственную реакцию, проявляющуюся в самых разных формах, в том числе, в форме </a:t>
            </a:r>
            <a:r>
              <a:rPr lang="ru-RU" dirty="0" smtClean="0">
                <a:solidFill>
                  <a:srgbClr val="00B050"/>
                </a:solidFill>
              </a:rPr>
              <a:t>речевого высказывания</a:t>
            </a:r>
            <a:r>
              <a:rPr lang="ru-RU" dirty="0" smtClean="0"/>
              <a:t>.</a:t>
            </a:r>
          </a:p>
          <a:p>
            <a:endParaRPr lang="ru-RU" dirty="0"/>
          </a:p>
        </p:txBody>
      </p:sp>
      <p:pic>
        <p:nvPicPr>
          <p:cNvPr id="58369" name="Picture 1" descr="C:\Users\Виктория\Downloads\126386536_Vovka_v_tridevyatom_carstve7.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15140" y="214291"/>
            <a:ext cx="1928826" cy="1214446"/>
          </a:xfrm>
          <a:prstGeom prst="rect">
            <a:avLst/>
          </a:prstGeom>
          <a:noFill/>
        </p:spPr>
      </p:pic>
      <p:pic>
        <p:nvPicPr>
          <p:cNvPr id="58370" name="Picture 2" descr="C:\Users\Виктория\Downloads\660x460_1_82edf81f37b2385796f0e8958d1a3ce4@660x460_0xd42ee437_7799626341426605417.jpe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472" y="214290"/>
            <a:ext cx="1928826" cy="1214446"/>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00034" y="285728"/>
            <a:ext cx="7467600" cy="1143000"/>
          </a:xfrm>
        </p:spPr>
        <p:txBody>
          <a:bodyPr>
            <a:normAutofit/>
          </a:bodyPr>
          <a:lstStyle/>
          <a:p>
            <a:pPr algn="ctr"/>
            <a:r>
              <a:rPr lang="ru-RU" sz="2400" dirty="0" smtClean="0">
                <a:solidFill>
                  <a:srgbClr val="FF0000"/>
                </a:solidFill>
              </a:rPr>
              <a:t>Методы и приемы работы, используемые в подготовительной части занятия</a:t>
            </a:r>
            <a:endParaRPr lang="ru-RU" sz="2400" dirty="0">
              <a:solidFill>
                <a:srgbClr val="FF0000"/>
              </a:solidFill>
            </a:endParaRPr>
          </a:p>
        </p:txBody>
      </p:sp>
      <p:sp>
        <p:nvSpPr>
          <p:cNvPr id="5" name="Содержимое 4"/>
          <p:cNvSpPr>
            <a:spLocks noGrp="1"/>
          </p:cNvSpPr>
          <p:nvPr>
            <p:ph sz="quarter" idx="1"/>
          </p:nvPr>
        </p:nvSpPr>
        <p:spPr>
          <a:xfrm>
            <a:off x="457200" y="1600200"/>
            <a:ext cx="8258204" cy="4873752"/>
          </a:xfrm>
        </p:spPr>
        <p:txBody>
          <a:bodyPr>
            <a:normAutofit fontScale="77500" lnSpcReduction="20000"/>
          </a:bodyPr>
          <a:lstStyle/>
          <a:p>
            <a:pPr lvl="0" algn="just"/>
            <a:r>
              <a:rPr lang="ru-RU" dirty="0" smtClean="0"/>
              <a:t>вступительное слово воспитателя (</a:t>
            </a:r>
            <a:r>
              <a:rPr lang="ru-RU" i="1" dirty="0" smtClean="0"/>
              <a:t>например, чтение стихотворения или загадки по теме мультфильма</a:t>
            </a:r>
            <a:r>
              <a:rPr lang="ru-RU" dirty="0" smtClean="0"/>
              <a:t>);</a:t>
            </a:r>
          </a:p>
          <a:p>
            <a:pPr lvl="0" algn="just"/>
            <a:r>
              <a:rPr lang="ru-RU" dirty="0" smtClean="0"/>
              <a:t>беседа</a:t>
            </a:r>
            <a:r>
              <a:rPr lang="ru-RU" i="1" dirty="0" smtClean="0"/>
              <a:t> (</a:t>
            </a:r>
            <a:r>
              <a:rPr lang="ru-RU" i="1" dirty="0" smtClean="0">
                <a:solidFill>
                  <a:srgbClr val="7030A0"/>
                </a:solidFill>
              </a:rPr>
              <a:t>прямые вопросы</a:t>
            </a:r>
            <a:r>
              <a:rPr lang="ru-RU" i="1" dirty="0" smtClean="0"/>
              <a:t>: «Какие грибы жили в лесу?»; </a:t>
            </a:r>
            <a:r>
              <a:rPr lang="ru-RU" i="1" dirty="0" smtClean="0">
                <a:solidFill>
                  <a:srgbClr val="7030A0"/>
                </a:solidFill>
              </a:rPr>
              <a:t>вопросы на установление причинно-следственных связей:</a:t>
            </a:r>
            <a:r>
              <a:rPr lang="ru-RU" i="1" dirty="0" smtClean="0">
                <a:solidFill>
                  <a:schemeClr val="accent2">
                    <a:lumMod val="75000"/>
                  </a:schemeClr>
                </a:solidFill>
              </a:rPr>
              <a:t> </a:t>
            </a:r>
            <a:r>
              <a:rPr lang="ru-RU" i="1" dirty="0" smtClean="0"/>
              <a:t>«Как получилось, что барсучонок ничего не умел, а потом всему научился?» </a:t>
            </a:r>
            <a:r>
              <a:rPr lang="ru-RU" i="1" dirty="0" smtClean="0">
                <a:solidFill>
                  <a:srgbClr val="00B050"/>
                </a:solidFill>
              </a:rPr>
              <a:t>(«В лесной чаще»), </a:t>
            </a:r>
            <a:r>
              <a:rPr lang="ru-RU" i="1" dirty="0" smtClean="0"/>
              <a:t>«Как получилось, что звери не смогли узнать лиса?» («Крашеный лис»); </a:t>
            </a:r>
            <a:r>
              <a:rPr lang="ru-RU" i="1" dirty="0" smtClean="0">
                <a:solidFill>
                  <a:srgbClr val="7030A0"/>
                </a:solidFill>
              </a:rPr>
              <a:t>вопросы на определение времени действия: </a:t>
            </a:r>
            <a:r>
              <a:rPr lang="ru-RU" i="1" dirty="0" smtClean="0"/>
              <a:t>«Ребята, как вы догадались, что это зима? Какие приметы зимы вы увидели в мультфильме?» </a:t>
            </a:r>
            <a:r>
              <a:rPr lang="ru-RU" i="1" dirty="0" smtClean="0">
                <a:solidFill>
                  <a:srgbClr val="00B050"/>
                </a:solidFill>
              </a:rPr>
              <a:t>(«Как ежик и медвежонок встречали Новый год»); </a:t>
            </a:r>
            <a:r>
              <a:rPr lang="ru-RU" i="1" dirty="0" smtClean="0">
                <a:solidFill>
                  <a:srgbClr val="7030A0"/>
                </a:solidFill>
              </a:rPr>
              <a:t>вопросы, побуждающие к сравнению: </a:t>
            </a:r>
            <a:r>
              <a:rPr lang="ru-RU" i="1" dirty="0" smtClean="0"/>
              <a:t>«Похожи ли по поведению бельчата друг на друга?» </a:t>
            </a:r>
            <a:r>
              <a:rPr lang="ru-RU" i="1" dirty="0" smtClean="0">
                <a:solidFill>
                  <a:srgbClr val="00B050"/>
                </a:solidFill>
              </a:rPr>
              <a:t>(«Лесные путешественники»</a:t>
            </a:r>
            <a:r>
              <a:rPr lang="ru-RU" dirty="0" smtClean="0">
                <a:solidFill>
                  <a:srgbClr val="00B050"/>
                </a:solidFill>
              </a:rPr>
              <a:t>);</a:t>
            </a:r>
          </a:p>
          <a:p>
            <a:pPr lvl="0" algn="just"/>
            <a:r>
              <a:rPr lang="ru-RU" dirty="0" smtClean="0"/>
              <a:t>объяснение (</a:t>
            </a:r>
            <a:r>
              <a:rPr lang="ru-RU" i="1" dirty="0" smtClean="0"/>
              <a:t>ребята, вы поняли, что печь пирог очень трудно: нужно сначала посеять пшеницу, ухаживать за ростками, собрать их  в снопы, перемолоть, замесить тесто и только потом испечь пирог </a:t>
            </a:r>
            <a:r>
              <a:rPr lang="ru-RU" i="1" dirty="0" smtClean="0">
                <a:solidFill>
                  <a:srgbClr val="00B050"/>
                </a:solidFill>
              </a:rPr>
              <a:t>(«Пирожок»</a:t>
            </a:r>
            <a:r>
              <a:rPr lang="ru-RU" dirty="0" smtClean="0">
                <a:solidFill>
                  <a:srgbClr val="00B050"/>
                </a:solidFill>
              </a:rPr>
              <a:t>);</a:t>
            </a:r>
          </a:p>
          <a:p>
            <a:pPr lvl="0" algn="just"/>
            <a:r>
              <a:rPr lang="ru-RU" dirty="0" smtClean="0"/>
              <a:t>просмотр мультфильма (части мультфильма);</a:t>
            </a:r>
          </a:p>
          <a:p>
            <a:pPr lvl="0" algn="just"/>
            <a:r>
              <a:rPr lang="ru-RU" dirty="0" smtClean="0"/>
              <a:t>игры (</a:t>
            </a:r>
            <a:r>
              <a:rPr lang="ru-RU" i="1" dirty="0" smtClean="0"/>
              <a:t>«Отгадай из какого мультфильма герой »</a:t>
            </a:r>
            <a:r>
              <a:rPr lang="ru-RU" dirty="0" smtClean="0"/>
              <a:t>).</a:t>
            </a:r>
          </a:p>
          <a:p>
            <a:pPr algn="just"/>
            <a:endParaRPr lang="ru-RU"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00034" y="285728"/>
            <a:ext cx="8215370" cy="571504"/>
          </a:xfrm>
        </p:spPr>
        <p:txBody>
          <a:bodyPr>
            <a:normAutofit/>
          </a:bodyPr>
          <a:lstStyle/>
          <a:p>
            <a:pPr algn="ctr"/>
            <a:r>
              <a:rPr lang="ru-RU" sz="2400" dirty="0" smtClean="0">
                <a:solidFill>
                  <a:srgbClr val="FF0000"/>
                </a:solidFill>
              </a:rPr>
              <a:t>Задачи основной части занятия</a:t>
            </a:r>
            <a:endParaRPr lang="ru-RU" sz="2400" dirty="0">
              <a:solidFill>
                <a:srgbClr val="FF0000"/>
              </a:solidFill>
            </a:endParaRPr>
          </a:p>
        </p:txBody>
      </p:sp>
      <p:sp>
        <p:nvSpPr>
          <p:cNvPr id="5" name="Содержимое 4"/>
          <p:cNvSpPr>
            <a:spLocks noGrp="1"/>
          </p:cNvSpPr>
          <p:nvPr>
            <p:ph sz="quarter" idx="1"/>
          </p:nvPr>
        </p:nvSpPr>
        <p:spPr>
          <a:xfrm>
            <a:off x="571472" y="857232"/>
            <a:ext cx="8258204" cy="6000768"/>
          </a:xfrm>
        </p:spPr>
        <p:txBody>
          <a:bodyPr>
            <a:noAutofit/>
          </a:bodyPr>
          <a:lstStyle/>
          <a:p>
            <a:pPr lvl="0" algn="just"/>
            <a:r>
              <a:rPr lang="ru-RU" sz="1800" dirty="0" smtClean="0"/>
              <a:t>умение рассуждать;</a:t>
            </a:r>
          </a:p>
          <a:p>
            <a:pPr lvl="0" algn="just"/>
            <a:r>
              <a:rPr lang="ru-RU" sz="1800" dirty="0" smtClean="0"/>
              <a:t>умение устанавливать причинно-следственные связи;</a:t>
            </a:r>
          </a:p>
          <a:p>
            <a:pPr lvl="0" algn="just"/>
            <a:r>
              <a:rPr lang="ru-RU" sz="1800" dirty="0" smtClean="0"/>
              <a:t>отражать необходимые существенные связи о предмете речи;</a:t>
            </a:r>
          </a:p>
          <a:p>
            <a:pPr lvl="0" algn="just"/>
            <a:r>
              <a:rPr lang="ru-RU" sz="1800" dirty="0" smtClean="0"/>
              <a:t>соблюдать последовательность в переходе от одной мысли к другой;</a:t>
            </a:r>
          </a:p>
          <a:p>
            <a:pPr lvl="0" algn="just"/>
            <a:r>
              <a:rPr lang="ru-RU" sz="1800" dirty="0" smtClean="0"/>
              <a:t>составлять простое описание предмета по плану-схеме;</a:t>
            </a:r>
          </a:p>
          <a:p>
            <a:pPr lvl="0" algn="just"/>
            <a:r>
              <a:rPr lang="ru-RU" sz="1800" dirty="0" smtClean="0"/>
              <a:t>составлять повествовательный рассказ по кадрам из мультфильма;</a:t>
            </a:r>
          </a:p>
          <a:p>
            <a:pPr lvl="0" algn="just"/>
            <a:r>
              <a:rPr lang="ru-RU" sz="1800" dirty="0" smtClean="0"/>
              <a:t>составлять рассказ по теме с придумыванием конца рассказа;</a:t>
            </a:r>
          </a:p>
          <a:p>
            <a:pPr lvl="0" algn="just"/>
            <a:r>
              <a:rPr lang="ru-RU" sz="1800" dirty="0" smtClean="0"/>
              <a:t>логически завершать рассказ;</a:t>
            </a:r>
          </a:p>
          <a:p>
            <a:pPr lvl="0" algn="just"/>
            <a:r>
              <a:rPr lang="ru-RU" sz="1800" dirty="0" smtClean="0"/>
              <a:t>составлять повествовательный рассказ с элементами описания по кадрам из мультфильма;</a:t>
            </a:r>
          </a:p>
          <a:p>
            <a:pPr lvl="0" algn="just"/>
            <a:r>
              <a:rPr lang="ru-RU" sz="1800" dirty="0" smtClean="0"/>
              <a:t>последовательно, связно, в полной форме излагать свои мысли, с тщательным отбором лексических средств и использованием разнообразных синтаксических конструкций.</a:t>
            </a:r>
          </a:p>
          <a:p>
            <a:pPr lvl="0" algn="just"/>
            <a:r>
              <a:rPr lang="ru-RU" sz="1800" dirty="0" smtClean="0"/>
              <a:t>связно и последовательно составлять рассказы без помощи вопросов логопеда;</a:t>
            </a:r>
          </a:p>
          <a:p>
            <a:pPr lvl="0" algn="just"/>
            <a:r>
              <a:rPr lang="ru-RU" sz="1800" dirty="0" smtClean="0"/>
              <a:t>связно и живо рассказывать о событиях, фактах на основе личного опыта, не отступая от данной логопедом темы;</a:t>
            </a:r>
          </a:p>
          <a:p>
            <a:pPr lvl="0" algn="just"/>
            <a:r>
              <a:rPr lang="ru-RU" sz="1800" dirty="0" smtClean="0"/>
              <a:t>умение строить рассказ от лица героя мультфильма.</a:t>
            </a:r>
          </a:p>
          <a:p>
            <a:endParaRPr lang="ru-RU" sz="1800" dirty="0"/>
          </a:p>
        </p:txBody>
      </p:sp>
      <p:pic>
        <p:nvPicPr>
          <p:cNvPr id="6146" name="Picture 2" descr="C:\Users\Виктория\Downloads\1576585_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00958" y="0"/>
            <a:ext cx="1224406" cy="1571636"/>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00034" y="285728"/>
            <a:ext cx="8358246" cy="714380"/>
          </a:xfrm>
        </p:spPr>
        <p:txBody>
          <a:bodyPr>
            <a:normAutofit/>
          </a:bodyPr>
          <a:lstStyle/>
          <a:p>
            <a:pPr algn="ctr"/>
            <a:r>
              <a:rPr lang="ru-RU" sz="2000" dirty="0" smtClean="0">
                <a:solidFill>
                  <a:srgbClr val="FF0000"/>
                </a:solidFill>
              </a:rPr>
              <a:t>Методы и приемы работы, используемые в основной части занятия</a:t>
            </a:r>
            <a:endParaRPr lang="ru-RU" sz="2000" dirty="0">
              <a:solidFill>
                <a:srgbClr val="FF0000"/>
              </a:solidFill>
            </a:endParaRPr>
          </a:p>
        </p:txBody>
      </p:sp>
      <p:sp>
        <p:nvSpPr>
          <p:cNvPr id="5" name="Содержимое 4"/>
          <p:cNvSpPr>
            <a:spLocks noGrp="1"/>
          </p:cNvSpPr>
          <p:nvPr>
            <p:ph sz="quarter" idx="1"/>
          </p:nvPr>
        </p:nvSpPr>
        <p:spPr>
          <a:xfrm>
            <a:off x="214282" y="1000108"/>
            <a:ext cx="8643998" cy="5857892"/>
          </a:xfrm>
        </p:spPr>
        <p:txBody>
          <a:bodyPr>
            <a:normAutofit/>
          </a:bodyPr>
          <a:lstStyle/>
          <a:p>
            <a:pPr lvl="0" algn="just"/>
            <a:r>
              <a:rPr lang="ru-RU" sz="2000" dirty="0" smtClean="0"/>
              <a:t>беседа по вопросам, заставляющих детей рассуждать, подбирать нужные слова, выстраивать и давать полный ответ (</a:t>
            </a:r>
            <a:r>
              <a:rPr lang="ru-RU" sz="2000" i="1" dirty="0" smtClean="0"/>
              <a:t>скажите, как нужно вести себя на воде? Почему?» </a:t>
            </a:r>
            <a:r>
              <a:rPr lang="ru-RU" sz="2000" i="1" dirty="0" smtClean="0">
                <a:solidFill>
                  <a:srgbClr val="00B050"/>
                </a:solidFill>
              </a:rPr>
              <a:t>(«Приключения на плот</a:t>
            </a:r>
            <a:r>
              <a:rPr lang="ru-RU" sz="2000" dirty="0" smtClean="0">
                <a:solidFill>
                  <a:srgbClr val="00B050"/>
                </a:solidFill>
              </a:rPr>
              <a:t>у</a:t>
            </a:r>
            <a:r>
              <a:rPr lang="ru-RU" sz="2000" i="1" dirty="0" smtClean="0">
                <a:solidFill>
                  <a:srgbClr val="00B050"/>
                </a:solidFill>
              </a:rPr>
              <a:t>»);</a:t>
            </a:r>
          </a:p>
          <a:p>
            <a:pPr lvl="0" algn="just"/>
            <a:endParaRPr lang="ru-RU" dirty="0" smtClean="0"/>
          </a:p>
          <a:p>
            <a:pPr lvl="0" algn="just"/>
            <a:endParaRPr lang="ru-RU" dirty="0" smtClean="0"/>
          </a:p>
          <a:p>
            <a:pPr lvl="0" algn="just"/>
            <a:endParaRPr lang="ru-RU" dirty="0" smtClean="0"/>
          </a:p>
          <a:p>
            <a:pPr lvl="0" algn="just"/>
            <a:r>
              <a:rPr lang="ru-RU" sz="2000" dirty="0" smtClean="0"/>
              <a:t>речевой образец (</a:t>
            </a:r>
            <a:r>
              <a:rPr lang="ru-RU" sz="2000" i="1" dirty="0" smtClean="0"/>
              <a:t>У ослика на грядке выросла тыква.</a:t>
            </a:r>
            <a:r>
              <a:rPr lang="ru-RU" sz="2000" dirty="0" smtClean="0"/>
              <a:t> </a:t>
            </a:r>
            <a:r>
              <a:rPr lang="ru-RU" sz="2000" i="1" dirty="0" smtClean="0"/>
              <a:t>Она большая, оранжевого цвета и круглой формы. На ощупь она гладкая и крепкая</a:t>
            </a:r>
            <a:r>
              <a:rPr lang="ru-RU" sz="2000" dirty="0" smtClean="0"/>
              <a:t> </a:t>
            </a:r>
            <a:r>
              <a:rPr lang="ru-RU" sz="2000" i="1" dirty="0" smtClean="0">
                <a:solidFill>
                  <a:srgbClr val="00B050"/>
                </a:solidFill>
              </a:rPr>
              <a:t>(«Ослик-огородник»);</a:t>
            </a:r>
          </a:p>
          <a:p>
            <a:pPr lvl="0" algn="just"/>
            <a:endParaRPr lang="ru-RU" sz="2000" dirty="0" smtClean="0"/>
          </a:p>
          <a:p>
            <a:pPr lvl="0" algn="just"/>
            <a:endParaRPr lang="ru-RU" sz="2000" dirty="0" smtClean="0"/>
          </a:p>
          <a:p>
            <a:pPr lvl="0" algn="just"/>
            <a:endParaRPr lang="ru-RU" sz="2000" dirty="0" smtClean="0"/>
          </a:p>
          <a:p>
            <a:pPr lvl="0" algn="just"/>
            <a:r>
              <a:rPr lang="ru-RU" sz="2000" dirty="0" smtClean="0"/>
              <a:t>объяснение (</a:t>
            </a:r>
            <a:r>
              <a:rPr lang="ru-RU" sz="2000" i="1" dirty="0" smtClean="0"/>
              <a:t>ребята, обратите внимание на то, что в гостях нужно вести себя скромно и вежливо, нужно уважать гостей этого дома. Я надеюсь, что вы будете соблюдать правила поведения в гостях» </a:t>
            </a:r>
            <a:r>
              <a:rPr lang="ru-RU" sz="2000" i="1" dirty="0" smtClean="0">
                <a:solidFill>
                  <a:srgbClr val="00B050"/>
                </a:solidFill>
              </a:rPr>
              <a:t>(«Сладкая сказка»)</a:t>
            </a:r>
            <a:r>
              <a:rPr lang="ru-RU" sz="2000" dirty="0" smtClean="0">
                <a:solidFill>
                  <a:srgbClr val="00B050"/>
                </a:solidFill>
              </a:rPr>
              <a:t>;</a:t>
            </a:r>
          </a:p>
          <a:p>
            <a:pPr lvl="0"/>
            <a:endParaRPr lang="ru-RU" dirty="0"/>
          </a:p>
        </p:txBody>
      </p:sp>
      <p:pic>
        <p:nvPicPr>
          <p:cNvPr id="47106" name="Picture 2" descr="C:\Users\Виктория\Downloads\329.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14744" y="2000240"/>
            <a:ext cx="1701167" cy="1275875"/>
          </a:xfrm>
          <a:prstGeom prst="rect">
            <a:avLst/>
          </a:prstGeom>
          <a:noFill/>
        </p:spPr>
      </p:pic>
      <p:pic>
        <p:nvPicPr>
          <p:cNvPr id="47107" name="Picture 3" descr="C:\Users\Виктория\Downloads\p_F.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43042" y="2000240"/>
            <a:ext cx="1571636" cy="1228734"/>
          </a:xfrm>
          <a:prstGeom prst="rect">
            <a:avLst/>
          </a:prstGeom>
          <a:noFill/>
        </p:spPr>
      </p:pic>
      <p:pic>
        <p:nvPicPr>
          <p:cNvPr id="47108" name="Picture 4" descr="C:\Users\Виктория\Downloads\14c48fd485b87f1f86bd6d0c580c2643a144a91b.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6072198" y="2000240"/>
            <a:ext cx="1618595" cy="1285884"/>
          </a:xfrm>
          <a:prstGeom prst="rect">
            <a:avLst/>
          </a:prstGeom>
          <a:noFill/>
        </p:spPr>
      </p:pic>
      <p:pic>
        <p:nvPicPr>
          <p:cNvPr id="47109" name="Picture 5" descr="C:\Users\Виктория\Downloads\Oslik-ohorodnik.jpg"/>
          <p:cNvPicPr>
            <a:picLocks noChangeAspect="1" noChangeArrowheads="1"/>
          </p:cNvPicPr>
          <p:nvPr/>
        </p:nvPicPr>
        <p:blipFill>
          <a:blip r:embed="rId5"/>
          <a:srcRect/>
          <a:stretch>
            <a:fillRect/>
          </a:stretch>
        </p:blipFill>
        <p:spPr bwMode="auto">
          <a:xfrm>
            <a:off x="6215074" y="4338449"/>
            <a:ext cx="1577740" cy="1152716"/>
          </a:xfrm>
          <a:prstGeom prst="rect">
            <a:avLst/>
          </a:prstGeom>
          <a:noFill/>
        </p:spPr>
      </p:pic>
      <p:pic>
        <p:nvPicPr>
          <p:cNvPr id="47110" name="Picture 6" descr="C:\Users\Виктория\Downloads\622481.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71604" y="4357694"/>
            <a:ext cx="1571636" cy="1142998"/>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274638"/>
            <a:ext cx="8258204" cy="654032"/>
          </a:xfrm>
        </p:spPr>
        <p:txBody>
          <a:bodyPr>
            <a:normAutofit fontScale="90000"/>
          </a:bodyPr>
          <a:lstStyle/>
          <a:p>
            <a:pPr algn="ctr"/>
            <a:r>
              <a:rPr lang="ru-RU" sz="2400" dirty="0" smtClean="0">
                <a:solidFill>
                  <a:srgbClr val="FF0000"/>
                </a:solidFill>
              </a:rPr>
              <a:t>Методы и приемы работы, используемые в основной части занятия</a:t>
            </a:r>
            <a:endParaRPr lang="ru-RU" sz="2400" dirty="0">
              <a:solidFill>
                <a:srgbClr val="FF0000"/>
              </a:solidFill>
            </a:endParaRPr>
          </a:p>
        </p:txBody>
      </p:sp>
      <p:sp>
        <p:nvSpPr>
          <p:cNvPr id="5" name="Содержимое 4"/>
          <p:cNvSpPr>
            <a:spLocks noGrp="1"/>
          </p:cNvSpPr>
          <p:nvPr>
            <p:ph sz="quarter" idx="1"/>
          </p:nvPr>
        </p:nvSpPr>
        <p:spPr>
          <a:xfrm>
            <a:off x="357158" y="928670"/>
            <a:ext cx="4071966" cy="5243530"/>
          </a:xfrm>
        </p:spPr>
        <p:txBody>
          <a:bodyPr>
            <a:normAutofit lnSpcReduction="10000"/>
          </a:bodyPr>
          <a:lstStyle/>
          <a:p>
            <a:pPr lvl="0" algn="just"/>
            <a:r>
              <a:rPr lang="ru-RU" dirty="0" smtClean="0"/>
              <a:t> рассматривание предметных и сюжетных картинок (слайдов) </a:t>
            </a:r>
            <a:r>
              <a:rPr lang="ru-RU" i="1" dirty="0" smtClean="0"/>
              <a:t>(ребята, рассмотрите внимательно два рисунка: каким был гадкий утенок в начале мультфильма? Каким он стал в конце?» («Гадкий утенок»); </a:t>
            </a:r>
          </a:p>
          <a:p>
            <a:pPr lvl="0" algn="just">
              <a:buNone/>
            </a:pPr>
            <a:r>
              <a:rPr lang="ru-RU" i="1" dirty="0" smtClean="0"/>
              <a:t>    «Кто изображен на картинке? Что они делают» («Пирожок»).</a:t>
            </a:r>
          </a:p>
          <a:p>
            <a:pPr lvl="0" algn="just"/>
            <a:r>
              <a:rPr lang="ru-RU" dirty="0" smtClean="0"/>
              <a:t> </a:t>
            </a:r>
            <a:endParaRPr lang="ru-RU" dirty="0"/>
          </a:p>
        </p:txBody>
      </p:sp>
      <p:pic>
        <p:nvPicPr>
          <p:cNvPr id="19458" name="Picture 2" descr="C:\Users\Виктория\Downloads\8756001beb28992749928cfd3cdf192f8e5d60b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43702" y="1071546"/>
            <a:ext cx="2143140" cy="1571636"/>
          </a:xfrm>
          <a:prstGeom prst="rect">
            <a:avLst/>
          </a:prstGeom>
          <a:noFill/>
        </p:spPr>
      </p:pic>
      <p:pic>
        <p:nvPicPr>
          <p:cNvPr id="19459" name="Picture 3" descr="C:\Users\Виктория\Downloads\обложка-Гадкий-Утенок-563x400.png"/>
          <p:cNvPicPr>
            <a:picLocks noChangeAspect="1" noChangeArrowheads="1"/>
          </p:cNvPicPr>
          <p:nvPr/>
        </p:nvPicPr>
        <p:blipFill>
          <a:blip r:embed="rId3"/>
          <a:srcRect/>
          <a:stretch>
            <a:fillRect/>
          </a:stretch>
        </p:blipFill>
        <p:spPr bwMode="auto">
          <a:xfrm>
            <a:off x="4643438" y="1071546"/>
            <a:ext cx="2005191" cy="1571636"/>
          </a:xfrm>
          <a:prstGeom prst="rect">
            <a:avLst/>
          </a:prstGeom>
          <a:noFill/>
        </p:spPr>
      </p:pic>
      <p:pic>
        <p:nvPicPr>
          <p:cNvPr id="41986" name="Picture 2" descr="C:\Users\Виктория\Downloads\1386577811_Pirozhok.1956.720x544.s04.jpg"/>
          <p:cNvPicPr>
            <a:picLocks noGrp="1" noChangeAspect="1" noChangeArrowheads="1"/>
          </p:cNvPicPr>
          <p:nvPr>
            <p:ph sz="quarter" idx="2"/>
          </p:nvPr>
        </p:nvPicPr>
        <p:blipFill>
          <a:blip r:embed="rId4" cstate="screen">
            <a:extLst>
              <a:ext uri="{28A0092B-C50C-407E-A947-70E740481C1C}">
                <a14:useLocalDpi xmlns:a14="http://schemas.microsoft.com/office/drawing/2010/main"/>
              </a:ext>
            </a:extLst>
          </a:blip>
          <a:srcRect/>
          <a:stretch>
            <a:fillRect/>
          </a:stretch>
        </p:blipFill>
        <p:spPr bwMode="auto">
          <a:xfrm>
            <a:off x="4714876" y="3071810"/>
            <a:ext cx="4000528" cy="2571745"/>
          </a:xfrm>
          <a:prstGeom prst="rect">
            <a:avLst/>
          </a:prstGeom>
          <a:noFill/>
        </p:spPr>
      </p:pic>
      <p:pic>
        <p:nvPicPr>
          <p:cNvPr id="7" name="Picture 3" descr="C:\Users\Виктория\Downloads\обложка-Гадкий-Утенок-563x400.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43438" y="1071546"/>
            <a:ext cx="2076629" cy="1571636"/>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329642" cy="582594"/>
          </a:xfrm>
        </p:spPr>
        <p:txBody>
          <a:bodyPr>
            <a:noAutofit/>
          </a:bodyPr>
          <a:lstStyle/>
          <a:p>
            <a:pPr algn="ctr"/>
            <a:r>
              <a:rPr lang="ru-RU" sz="2000" dirty="0" smtClean="0">
                <a:solidFill>
                  <a:srgbClr val="FF0000"/>
                </a:solidFill>
              </a:rPr>
              <a:t>Методы и приемы работы, используемые в основной части занятия</a:t>
            </a:r>
            <a:endParaRPr lang="ru-RU" sz="2000" dirty="0"/>
          </a:p>
        </p:txBody>
      </p:sp>
      <p:sp>
        <p:nvSpPr>
          <p:cNvPr id="3" name="Содержимое 2"/>
          <p:cNvSpPr>
            <a:spLocks noGrp="1"/>
          </p:cNvSpPr>
          <p:nvPr>
            <p:ph sz="quarter" idx="1"/>
          </p:nvPr>
        </p:nvSpPr>
        <p:spPr>
          <a:xfrm>
            <a:off x="457200" y="857232"/>
            <a:ext cx="8186766" cy="5616720"/>
          </a:xfrm>
        </p:spPr>
        <p:txBody>
          <a:bodyPr/>
          <a:lstStyle/>
          <a:p>
            <a:pPr lvl="0" algn="just"/>
            <a:r>
              <a:rPr lang="ru-RU" dirty="0" smtClean="0"/>
              <a:t>поиск лишних слайдов (по мультфильму «Пирожок»):</a:t>
            </a:r>
          </a:p>
          <a:p>
            <a:pPr lvl="0" algn="just"/>
            <a:endParaRPr lang="ru-RU" dirty="0" smtClean="0"/>
          </a:p>
          <a:p>
            <a:pPr lvl="0" algn="just"/>
            <a:endParaRPr lang="ru-RU" dirty="0" smtClean="0"/>
          </a:p>
          <a:p>
            <a:pPr lvl="0" algn="just"/>
            <a:endParaRPr lang="ru-RU" dirty="0" smtClean="0"/>
          </a:p>
          <a:p>
            <a:pPr lvl="0" algn="just"/>
            <a:endParaRPr lang="ru-RU" dirty="0" smtClean="0"/>
          </a:p>
          <a:p>
            <a:pPr lvl="0" algn="just"/>
            <a:endParaRPr lang="ru-RU" dirty="0" smtClean="0"/>
          </a:p>
          <a:p>
            <a:pPr lvl="0" algn="just"/>
            <a:endParaRPr lang="ru-RU" dirty="0" smtClean="0"/>
          </a:p>
        </p:txBody>
      </p:sp>
      <p:graphicFrame>
        <p:nvGraphicFramePr>
          <p:cNvPr id="20482" name="Object 2"/>
          <p:cNvGraphicFramePr>
            <a:graphicFrameLocks noChangeAspect="1"/>
          </p:cNvGraphicFramePr>
          <p:nvPr/>
        </p:nvGraphicFramePr>
        <p:xfrm>
          <a:off x="714348" y="1643050"/>
          <a:ext cx="2286016" cy="1428760"/>
        </p:xfrm>
        <a:graphic>
          <a:graphicData uri="http://schemas.openxmlformats.org/presentationml/2006/ole">
            <mc:AlternateContent xmlns:mc="http://schemas.openxmlformats.org/markup-compatibility/2006">
              <mc:Choice xmlns:v="urn:schemas-microsoft-com:vml" Requires="v">
                <p:oleObj spid="_x0000_s20487" name="Документ" r:id="rId3" imgW="5277074" imgH="3981520" progId="Word.Document.8">
                  <p:link updateAutomatic="1"/>
                </p:oleObj>
              </mc:Choice>
              <mc:Fallback>
                <p:oleObj name="Документ" r:id="rId3" imgW="5277074" imgH="3981520" progId="Word.Document.8">
                  <p:link updateAutomatic="1"/>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48" y="1643050"/>
                        <a:ext cx="2286016" cy="142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483" name="Object 3"/>
          <p:cNvGraphicFramePr>
            <a:graphicFrameLocks noChangeAspect="1"/>
          </p:cNvGraphicFramePr>
          <p:nvPr/>
        </p:nvGraphicFramePr>
        <p:xfrm>
          <a:off x="3214678" y="1714488"/>
          <a:ext cx="2337080" cy="1428760"/>
        </p:xfrm>
        <a:graphic>
          <a:graphicData uri="http://schemas.openxmlformats.org/presentationml/2006/ole">
            <mc:AlternateContent xmlns:mc="http://schemas.openxmlformats.org/markup-compatibility/2006">
              <mc:Choice xmlns:v="urn:schemas-microsoft-com:vml" Requires="v">
                <p:oleObj spid="_x0000_s20488" name="Документ" r:id="rId5" imgW="5277074" imgH="3752887" progId="Word.Document.8">
                  <p:link updateAutomatic="1"/>
                </p:oleObj>
              </mc:Choice>
              <mc:Fallback>
                <p:oleObj name="Документ" r:id="rId5" imgW="5277074" imgH="3752887" progId="Word.Document.8">
                  <p:link updateAutomatic="1"/>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4678" y="1714488"/>
                        <a:ext cx="2337080" cy="142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484"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l="28957" t="30638" r="30582" b="18144"/>
          <a:stretch>
            <a:fillRect/>
          </a:stretch>
        </p:blipFill>
        <p:spPr bwMode="auto">
          <a:xfrm>
            <a:off x="5857884" y="1643051"/>
            <a:ext cx="2392363" cy="1357322"/>
          </a:xfrm>
          <a:prstGeom prst="rect">
            <a:avLst/>
          </a:prstGeom>
          <a:noFill/>
          <a:ln w="9525">
            <a:noFill/>
            <a:miter lim="800000"/>
            <a:headEnd/>
            <a:tailEnd/>
          </a:ln>
        </p:spPr>
      </p:pic>
      <p:graphicFrame>
        <p:nvGraphicFramePr>
          <p:cNvPr id="20485" name="Object 5"/>
          <p:cNvGraphicFramePr>
            <a:graphicFrameLocks noChangeAspect="1"/>
          </p:cNvGraphicFramePr>
          <p:nvPr/>
        </p:nvGraphicFramePr>
        <p:xfrm>
          <a:off x="642910" y="3214686"/>
          <a:ext cx="2372811" cy="1500198"/>
        </p:xfrm>
        <a:graphic>
          <a:graphicData uri="http://schemas.openxmlformats.org/presentationml/2006/ole">
            <mc:AlternateContent xmlns:mc="http://schemas.openxmlformats.org/markup-compatibility/2006">
              <mc:Choice xmlns:v="urn:schemas-microsoft-com:vml" Requires="v">
                <p:oleObj spid="_x0000_s20489" name="Документ" r:id="rId8" imgW="5277074" imgH="4257932" progId="Word.Document.8">
                  <p:link updateAutomatic="1"/>
                </p:oleObj>
              </mc:Choice>
              <mc:Fallback>
                <p:oleObj name="Документ" r:id="rId8" imgW="5277074" imgH="4257932" progId="Word.Document.8">
                  <p:link updateAutomatic="1"/>
                  <p:pic>
                    <p:nvPicPr>
                      <p:cNvPr id="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2910" y="3214686"/>
                        <a:ext cx="2372811" cy="1500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486" name="Object 6"/>
          <p:cNvGraphicFramePr>
            <a:graphicFrameLocks noChangeAspect="1"/>
          </p:cNvGraphicFramePr>
          <p:nvPr/>
        </p:nvGraphicFramePr>
        <p:xfrm>
          <a:off x="3286116" y="3214686"/>
          <a:ext cx="2286016" cy="1500198"/>
        </p:xfrm>
        <a:graphic>
          <a:graphicData uri="http://schemas.openxmlformats.org/presentationml/2006/ole">
            <mc:AlternateContent xmlns:mc="http://schemas.openxmlformats.org/markup-compatibility/2006">
              <mc:Choice xmlns:v="urn:schemas-microsoft-com:vml" Requires="v">
                <p:oleObj spid="_x0000_s20490" name="Документ" r:id="rId10" imgW="2391212" imgH="1717942" progId="Word.Document.8">
                  <p:link updateAutomatic="1"/>
                </p:oleObj>
              </mc:Choice>
              <mc:Fallback>
                <p:oleObj name="Документ" r:id="rId10" imgW="2391212" imgH="1717942" progId="Word.Document.8">
                  <p:link updateAutomatic="1"/>
                  <p:pic>
                    <p:nvPicPr>
                      <p:cNvPr id="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86116" y="3214686"/>
                        <a:ext cx="2286016" cy="1500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487"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l="28957" t="30638" r="30582" b="11290"/>
          <a:stretch>
            <a:fillRect/>
          </a:stretch>
        </p:blipFill>
        <p:spPr bwMode="auto">
          <a:xfrm>
            <a:off x="5857884" y="3214686"/>
            <a:ext cx="2392363" cy="1500198"/>
          </a:xfrm>
          <a:prstGeom prst="rect">
            <a:avLst/>
          </a:prstGeom>
          <a:noFill/>
          <a:ln w="9525">
            <a:noFill/>
            <a:miter lim="800000"/>
            <a:headEnd/>
            <a:tailEnd/>
          </a:ln>
        </p:spPr>
      </p:pic>
      <p:pic>
        <p:nvPicPr>
          <p:cNvPr id="20488" name="Picture 8"/>
          <p:cNvPicPr>
            <a:picLocks noChangeAspect="1" noChangeArrowheads="1"/>
          </p:cNvPicPr>
          <p:nvPr/>
        </p:nvPicPr>
        <p:blipFill>
          <a:blip r:embed="rId7" cstate="screen">
            <a:extLst>
              <a:ext uri="{28A0092B-C50C-407E-A947-70E740481C1C}">
                <a14:useLocalDpi xmlns:a14="http://schemas.microsoft.com/office/drawing/2010/main"/>
              </a:ext>
            </a:extLst>
          </a:blip>
          <a:srcRect l="28957" t="20457" r="30582" b="24834"/>
          <a:stretch>
            <a:fillRect/>
          </a:stretch>
        </p:blipFill>
        <p:spPr bwMode="auto">
          <a:xfrm>
            <a:off x="642910" y="4857760"/>
            <a:ext cx="2392363" cy="1828800"/>
          </a:xfrm>
          <a:prstGeom prst="rect">
            <a:avLst/>
          </a:prstGeom>
          <a:noFill/>
          <a:ln w="9525">
            <a:noFill/>
            <a:miter lim="800000"/>
            <a:headEnd/>
            <a:tailEnd/>
          </a:ln>
        </p:spPr>
      </p:pic>
      <p:pic>
        <p:nvPicPr>
          <p:cNvPr id="20489" name="Picture 9"/>
          <p:cNvPicPr>
            <a:picLocks noChangeAspect="1" noChangeArrowheads="1"/>
          </p:cNvPicPr>
          <p:nvPr/>
        </p:nvPicPr>
        <p:blipFill>
          <a:blip r:embed="rId7" cstate="screen">
            <a:extLst>
              <a:ext uri="{28A0092B-C50C-407E-A947-70E740481C1C}">
                <a14:useLocalDpi xmlns:a14="http://schemas.microsoft.com/office/drawing/2010/main"/>
              </a:ext>
            </a:extLst>
          </a:blip>
          <a:srcRect l="28957" t="20514" r="30582" b="24759"/>
          <a:stretch>
            <a:fillRect/>
          </a:stretch>
        </p:blipFill>
        <p:spPr bwMode="auto">
          <a:xfrm>
            <a:off x="3286117" y="4857760"/>
            <a:ext cx="2214578" cy="1828800"/>
          </a:xfrm>
          <a:prstGeom prst="rect">
            <a:avLst/>
          </a:prstGeom>
          <a:noFill/>
          <a:ln w="9525">
            <a:noFill/>
            <a:miter lim="800000"/>
            <a:headEnd/>
            <a:tailEnd/>
          </a:ln>
        </p:spPr>
      </p:pic>
      <p:pic>
        <p:nvPicPr>
          <p:cNvPr id="20490" name="Picture 10" descr="C:\Users\Виктория\Downloads\tumblr_la3epl9UIs1qzgqhio1_500_large.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857884" y="4929198"/>
            <a:ext cx="2357454" cy="1714512"/>
          </a:xfrm>
          <a:prstGeom prst="rect">
            <a:avLst/>
          </a:prstGeom>
          <a:noFill/>
        </p:spPr>
      </p:pic>
      <p:pic>
        <p:nvPicPr>
          <p:cNvPr id="15" name="Picture 8"/>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42910" y="4857760"/>
            <a:ext cx="2392363" cy="1828800"/>
          </a:xfrm>
          <a:prstGeom prst="rect">
            <a:avLst/>
          </a:prstGeom>
          <a:noFill/>
          <a:ln w="9525">
            <a:noFill/>
            <a:miter lim="800000"/>
            <a:headEnd/>
            <a:tailEnd/>
          </a:ln>
        </p:spPr>
      </p:pic>
      <p:pic>
        <p:nvPicPr>
          <p:cNvPr id="16" name="Picture 9"/>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286116" y="4857760"/>
            <a:ext cx="2214578" cy="1828800"/>
          </a:xfrm>
          <a:prstGeom prst="rect">
            <a:avLst/>
          </a:prstGeom>
          <a:noFill/>
          <a:ln w="9525">
            <a:noFill/>
            <a:miter lim="800000"/>
            <a:headEnd/>
            <a:tailEnd/>
          </a:ln>
        </p:spPr>
      </p:pic>
      <p:pic>
        <p:nvPicPr>
          <p:cNvPr id="17" name="Picture 4"/>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5857885" y="1708986"/>
            <a:ext cx="2357454" cy="1443787"/>
          </a:xfrm>
          <a:prstGeom prst="rect">
            <a:avLst/>
          </a:prstGeom>
          <a:noFill/>
          <a:ln w="9525">
            <a:noFill/>
            <a:miter lim="800000"/>
            <a:headEnd/>
            <a:tailEnd/>
          </a:ln>
        </p:spPr>
      </p:pic>
      <p:pic>
        <p:nvPicPr>
          <p:cNvPr id="18" name="Picture 7"/>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5786446" y="3214686"/>
            <a:ext cx="2392363" cy="15001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401080" cy="868346"/>
          </a:xfrm>
        </p:spPr>
        <p:txBody>
          <a:bodyPr>
            <a:noAutofit/>
          </a:bodyPr>
          <a:lstStyle/>
          <a:p>
            <a:pPr algn="ctr"/>
            <a:r>
              <a:rPr lang="ru-RU" sz="2000" dirty="0" smtClean="0">
                <a:solidFill>
                  <a:srgbClr val="FF0000"/>
                </a:solidFill>
              </a:rPr>
              <a:t>Игры и упражнения при работе над мультипликационным фильмом «В лесной чаще» («</a:t>
            </a:r>
            <a:r>
              <a:rPr lang="ru-RU" sz="2000" dirty="0" err="1" smtClean="0">
                <a:solidFill>
                  <a:srgbClr val="FF0000"/>
                </a:solidFill>
              </a:rPr>
              <a:t>Союзмультфильм</a:t>
            </a:r>
            <a:r>
              <a:rPr lang="ru-RU" sz="2000" dirty="0" smtClean="0">
                <a:solidFill>
                  <a:srgbClr val="FF0000"/>
                </a:solidFill>
              </a:rPr>
              <a:t>», 1954) </a:t>
            </a:r>
            <a:endParaRPr lang="ru-RU" sz="2000" dirty="0">
              <a:solidFill>
                <a:srgbClr val="FF0000"/>
              </a:solidFill>
            </a:endParaRPr>
          </a:p>
        </p:txBody>
      </p:sp>
      <p:sp>
        <p:nvSpPr>
          <p:cNvPr id="3" name="Содержимое 2"/>
          <p:cNvSpPr>
            <a:spLocks noGrp="1"/>
          </p:cNvSpPr>
          <p:nvPr>
            <p:ph sz="quarter" idx="1"/>
          </p:nvPr>
        </p:nvSpPr>
        <p:spPr>
          <a:xfrm>
            <a:off x="457200" y="1285860"/>
            <a:ext cx="8329642" cy="5188092"/>
          </a:xfrm>
        </p:spPr>
        <p:txBody>
          <a:bodyPr>
            <a:normAutofit/>
          </a:bodyPr>
          <a:lstStyle/>
          <a:p>
            <a:pPr>
              <a:buNone/>
            </a:pPr>
            <a:r>
              <a:rPr lang="ru-RU" b="1" dirty="0" smtClean="0">
                <a:solidFill>
                  <a:srgbClr val="0070C0"/>
                </a:solidFill>
              </a:rPr>
              <a:t>1. Упражнение «Лесные слова»</a:t>
            </a:r>
            <a:endParaRPr lang="ru-RU" dirty="0" smtClean="0">
              <a:solidFill>
                <a:srgbClr val="0070C0"/>
              </a:solidFill>
            </a:endParaRPr>
          </a:p>
          <a:p>
            <a:pPr algn="just">
              <a:buNone/>
            </a:pPr>
            <a:r>
              <a:rPr lang="ru-RU" b="1" dirty="0" smtClean="0"/>
              <a:t>		Цель</a:t>
            </a:r>
            <a:r>
              <a:rPr lang="ru-RU" dirty="0" smtClean="0"/>
              <a:t>: формировать у детей способность образовывать от имен существительных имена прилагательные, обогащать словарный запас.</a:t>
            </a:r>
          </a:p>
          <a:p>
            <a:pPr>
              <a:buNone/>
            </a:pPr>
            <a:r>
              <a:rPr lang="ru-RU" dirty="0" smtClean="0"/>
              <a:t>Логопед предлагает детям назвать одним словом:</a:t>
            </a:r>
          </a:p>
          <a:p>
            <a:pPr>
              <a:buNone/>
            </a:pPr>
            <a:r>
              <a:rPr lang="ru-RU" dirty="0" smtClean="0"/>
              <a:t>Дупло белки – </a:t>
            </a:r>
            <a:r>
              <a:rPr lang="ru-RU" i="1" dirty="0" smtClean="0"/>
              <a:t>беличье </a:t>
            </a:r>
            <a:endParaRPr lang="ru-RU" dirty="0" smtClean="0"/>
          </a:p>
          <a:p>
            <a:pPr>
              <a:buNone/>
            </a:pPr>
            <a:r>
              <a:rPr lang="ru-RU" dirty="0" smtClean="0"/>
              <a:t>Нора барсука - </a:t>
            </a:r>
            <a:r>
              <a:rPr lang="ru-RU" i="1" dirty="0" smtClean="0"/>
              <a:t>барсучья</a:t>
            </a:r>
            <a:endParaRPr lang="ru-RU" dirty="0" smtClean="0"/>
          </a:p>
          <a:p>
            <a:pPr>
              <a:buNone/>
            </a:pPr>
            <a:r>
              <a:rPr lang="ru-RU" dirty="0" smtClean="0"/>
              <a:t>Хвост волка - </a:t>
            </a:r>
            <a:r>
              <a:rPr lang="ru-RU" i="1" dirty="0" smtClean="0"/>
              <a:t>волчий</a:t>
            </a:r>
            <a:endParaRPr lang="ru-RU" dirty="0" smtClean="0"/>
          </a:p>
          <a:p>
            <a:pPr>
              <a:buNone/>
            </a:pPr>
            <a:r>
              <a:rPr lang="ru-RU" dirty="0" smtClean="0"/>
              <a:t>Уши медведя – </a:t>
            </a:r>
            <a:r>
              <a:rPr lang="ru-RU" i="1" dirty="0" smtClean="0"/>
              <a:t>медвежьи</a:t>
            </a:r>
            <a:endParaRPr lang="ru-RU" dirty="0" smtClean="0"/>
          </a:p>
          <a:p>
            <a:pPr>
              <a:buNone/>
            </a:pPr>
            <a:r>
              <a:rPr lang="ru-RU" dirty="0" smtClean="0"/>
              <a:t>Лапы зайца – </a:t>
            </a:r>
            <a:r>
              <a:rPr lang="ru-RU" i="1" dirty="0" smtClean="0"/>
              <a:t>заячьи</a:t>
            </a:r>
            <a:endParaRPr lang="ru-RU" dirty="0" smtClean="0"/>
          </a:p>
          <a:p>
            <a:pPr>
              <a:buNone/>
            </a:pPr>
            <a:r>
              <a:rPr lang="ru-RU" dirty="0" smtClean="0"/>
              <a:t>Берлога медведя – </a:t>
            </a:r>
            <a:r>
              <a:rPr lang="ru-RU" i="1" dirty="0" smtClean="0"/>
              <a:t>медвежья</a:t>
            </a:r>
            <a:endParaRPr lang="ru-RU" dirty="0" smtClean="0"/>
          </a:p>
          <a:p>
            <a:pPr>
              <a:buNone/>
            </a:pPr>
            <a:r>
              <a:rPr lang="ru-RU" dirty="0" smtClean="0"/>
              <a:t>Нора лисы</a:t>
            </a:r>
            <a:r>
              <a:rPr lang="ru-RU" i="1" dirty="0" smtClean="0"/>
              <a:t> – лисья</a:t>
            </a:r>
            <a:endParaRPr lang="ru-RU" dirty="0" smtClean="0"/>
          </a:p>
          <a:p>
            <a:endParaRPr lang="ru-RU" dirty="0"/>
          </a:p>
        </p:txBody>
      </p:sp>
      <p:graphicFrame>
        <p:nvGraphicFramePr>
          <p:cNvPr id="50178" name="Object 2"/>
          <p:cNvGraphicFramePr>
            <a:graphicFrameLocks noChangeAspect="1"/>
          </p:cNvGraphicFramePr>
          <p:nvPr/>
        </p:nvGraphicFramePr>
        <p:xfrm>
          <a:off x="5643570" y="3429000"/>
          <a:ext cx="2786082" cy="2071702"/>
        </p:xfrm>
        <a:graphic>
          <a:graphicData uri="http://schemas.openxmlformats.org/presentationml/2006/ole">
            <mc:AlternateContent xmlns:mc="http://schemas.openxmlformats.org/markup-compatibility/2006">
              <mc:Choice xmlns:v="urn:schemas-microsoft-com:vml" Requires="v">
                <p:oleObj spid="_x0000_s50179" name="Документ" r:id="rId3" imgW="3019559" imgH="2114660" progId="Word.Document.8">
                  <p:link updateAutomatic="1"/>
                </p:oleObj>
              </mc:Choice>
              <mc:Fallback>
                <p:oleObj name="Документ" r:id="rId3" imgW="3019559" imgH="2114660" progId="Word.Document.8">
                  <p:link updateAutomatic="1"/>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570" y="3429000"/>
                        <a:ext cx="2786082" cy="2071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401080" cy="725470"/>
          </a:xfrm>
        </p:spPr>
        <p:txBody>
          <a:bodyPr>
            <a:noAutofit/>
          </a:bodyPr>
          <a:lstStyle/>
          <a:p>
            <a:pPr algn="ctr"/>
            <a:r>
              <a:rPr lang="ru-RU" sz="2000" dirty="0" smtClean="0">
                <a:solidFill>
                  <a:srgbClr val="FF0000"/>
                </a:solidFill>
              </a:rPr>
              <a:t>Игры и упражнения при работе над мультипликационным фильмом «В лесной чаще» («</a:t>
            </a:r>
            <a:r>
              <a:rPr lang="ru-RU" sz="2000" dirty="0" err="1" smtClean="0">
                <a:solidFill>
                  <a:srgbClr val="FF0000"/>
                </a:solidFill>
              </a:rPr>
              <a:t>Союзмультфильм</a:t>
            </a:r>
            <a:r>
              <a:rPr lang="ru-RU" sz="2000" dirty="0" smtClean="0">
                <a:solidFill>
                  <a:srgbClr val="FF0000"/>
                </a:solidFill>
              </a:rPr>
              <a:t>», 1954) </a:t>
            </a:r>
            <a:endParaRPr lang="ru-RU" sz="2000" dirty="0"/>
          </a:p>
        </p:txBody>
      </p:sp>
      <p:sp>
        <p:nvSpPr>
          <p:cNvPr id="3" name="Содержимое 2"/>
          <p:cNvSpPr>
            <a:spLocks noGrp="1"/>
          </p:cNvSpPr>
          <p:nvPr>
            <p:ph sz="quarter" idx="1"/>
          </p:nvPr>
        </p:nvSpPr>
        <p:spPr>
          <a:xfrm>
            <a:off x="457200" y="1000108"/>
            <a:ext cx="8258204" cy="5473844"/>
          </a:xfrm>
        </p:spPr>
        <p:txBody>
          <a:bodyPr>
            <a:normAutofit/>
          </a:bodyPr>
          <a:lstStyle/>
          <a:p>
            <a:pPr>
              <a:buNone/>
            </a:pPr>
            <a:r>
              <a:rPr lang="ru-RU" b="1" dirty="0" smtClean="0"/>
              <a:t>		</a:t>
            </a:r>
            <a:r>
              <a:rPr lang="ru-RU" b="1" dirty="0" smtClean="0">
                <a:solidFill>
                  <a:srgbClr val="0070C0"/>
                </a:solidFill>
              </a:rPr>
              <a:t>2. Упражнение «Путаница».</a:t>
            </a:r>
            <a:endParaRPr lang="ru-RU" dirty="0" smtClean="0">
              <a:solidFill>
                <a:srgbClr val="0070C0"/>
              </a:solidFill>
            </a:endParaRPr>
          </a:p>
          <a:p>
            <a:pPr algn="just">
              <a:buNone/>
            </a:pPr>
            <a:r>
              <a:rPr lang="ru-RU" b="1" dirty="0" smtClean="0"/>
              <a:t>		Цель:</a:t>
            </a:r>
            <a:r>
              <a:rPr lang="ru-RU" dirty="0" smtClean="0"/>
              <a:t> формировать умение конструировать простое предложение; учить употреблять предложно-падежные конструкции.</a:t>
            </a:r>
          </a:p>
          <a:p>
            <a:pPr algn="just">
              <a:buNone/>
            </a:pPr>
            <a:r>
              <a:rPr lang="ru-RU" dirty="0" smtClean="0"/>
              <a:t>		Педагог сообщает детям, что зайчонок рассказывал папе и маме барсучонка об их приключениях, но что-то напутал, помоги найти ошибки и исправь их.</a:t>
            </a:r>
          </a:p>
          <a:p>
            <a:pPr>
              <a:buNone/>
            </a:pPr>
            <a:r>
              <a:rPr lang="ru-RU" i="1" dirty="0" smtClean="0"/>
              <a:t>1)    Волк убегает от зайца.</a:t>
            </a:r>
            <a:endParaRPr lang="ru-RU" dirty="0" smtClean="0"/>
          </a:p>
          <a:p>
            <a:pPr>
              <a:buNone/>
            </a:pPr>
            <a:r>
              <a:rPr lang="ru-RU" i="1" dirty="0" smtClean="0"/>
              <a:t>2)   Родители убежали от барсучонка.</a:t>
            </a:r>
            <a:endParaRPr lang="ru-RU" dirty="0" smtClean="0"/>
          </a:p>
          <a:p>
            <a:pPr>
              <a:buNone/>
            </a:pPr>
            <a:r>
              <a:rPr lang="ru-RU" i="1" dirty="0" smtClean="0"/>
              <a:t>3)    Барсук ужалил пчел.</a:t>
            </a:r>
            <a:endParaRPr lang="ru-RU" dirty="0" smtClean="0"/>
          </a:p>
          <a:p>
            <a:pPr>
              <a:buNone/>
            </a:pPr>
            <a:r>
              <a:rPr lang="ru-RU" i="1" dirty="0" smtClean="0"/>
              <a:t>4)    Барсук напугал лису.</a:t>
            </a:r>
            <a:endParaRPr lang="ru-RU" dirty="0" smtClean="0"/>
          </a:p>
          <a:p>
            <a:pPr>
              <a:buNone/>
            </a:pPr>
            <a:r>
              <a:rPr lang="ru-RU" i="1" dirty="0" smtClean="0"/>
              <a:t>5)   Волк спас барсучонка от медведицы.</a:t>
            </a:r>
            <a:endParaRPr lang="ru-RU" dirty="0" smtClean="0"/>
          </a:p>
          <a:p>
            <a:endParaRPr lang="ru-RU" dirty="0"/>
          </a:p>
        </p:txBody>
      </p:sp>
      <p:graphicFrame>
        <p:nvGraphicFramePr>
          <p:cNvPr id="51202" name="Object 2"/>
          <p:cNvGraphicFramePr>
            <a:graphicFrameLocks noChangeAspect="1"/>
          </p:cNvGraphicFramePr>
          <p:nvPr/>
        </p:nvGraphicFramePr>
        <p:xfrm>
          <a:off x="6357950" y="3857628"/>
          <a:ext cx="2347726" cy="1747834"/>
        </p:xfrm>
        <a:graphic>
          <a:graphicData uri="http://schemas.openxmlformats.org/presentationml/2006/ole">
            <mc:AlternateContent xmlns:mc="http://schemas.openxmlformats.org/markup-compatibility/2006">
              <mc:Choice xmlns:v="urn:schemas-microsoft-com:vml" Requires="v">
                <p:oleObj spid="_x0000_s51203" name="Документ" r:id="rId3" imgW="3019559" imgH="2248007" progId="Word.Document.8">
                  <p:link updateAutomatic="1"/>
                </p:oleObj>
              </mc:Choice>
              <mc:Fallback>
                <p:oleObj name="Документ" r:id="rId3" imgW="3019559" imgH="2248007" progId="Word.Document.8">
                  <p:link updateAutomatic="1"/>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7950" y="3857628"/>
                        <a:ext cx="2347726" cy="1747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0"/>
            <a:ext cx="8329642" cy="868346"/>
          </a:xfrm>
        </p:spPr>
        <p:txBody>
          <a:bodyPr>
            <a:noAutofit/>
          </a:bodyPr>
          <a:lstStyle/>
          <a:p>
            <a:pPr algn="ctr"/>
            <a:r>
              <a:rPr lang="ru-RU" sz="2000" dirty="0" smtClean="0">
                <a:solidFill>
                  <a:srgbClr val="FF0000"/>
                </a:solidFill>
              </a:rPr>
              <a:t>Игры и упражнения при работе над мультипликационным фильмом «В лесной чаще» («</a:t>
            </a:r>
            <a:r>
              <a:rPr lang="ru-RU" sz="2000" dirty="0" err="1" smtClean="0">
                <a:solidFill>
                  <a:srgbClr val="FF0000"/>
                </a:solidFill>
              </a:rPr>
              <a:t>Союзмультфильм</a:t>
            </a:r>
            <a:r>
              <a:rPr lang="ru-RU" sz="2000" dirty="0" smtClean="0">
                <a:solidFill>
                  <a:srgbClr val="FF0000"/>
                </a:solidFill>
              </a:rPr>
              <a:t>», 1954) </a:t>
            </a:r>
            <a:endParaRPr lang="ru-RU" sz="2000" dirty="0"/>
          </a:p>
        </p:txBody>
      </p:sp>
      <p:sp>
        <p:nvSpPr>
          <p:cNvPr id="3" name="Содержимое 2"/>
          <p:cNvSpPr>
            <a:spLocks noGrp="1"/>
          </p:cNvSpPr>
          <p:nvPr>
            <p:ph sz="quarter" idx="1"/>
          </p:nvPr>
        </p:nvSpPr>
        <p:spPr>
          <a:xfrm>
            <a:off x="285720" y="1000108"/>
            <a:ext cx="3829080" cy="5172092"/>
          </a:xfrm>
        </p:spPr>
        <p:txBody>
          <a:bodyPr>
            <a:normAutofit fontScale="55000" lnSpcReduction="20000"/>
          </a:bodyPr>
          <a:lstStyle/>
          <a:p>
            <a:pPr>
              <a:buNone/>
            </a:pPr>
            <a:r>
              <a:rPr lang="ru-RU" sz="2500" b="1" dirty="0" smtClean="0">
                <a:solidFill>
                  <a:srgbClr val="0070C0"/>
                </a:solidFill>
              </a:rPr>
              <a:t>3. Упражнение «Помоги барсучонку»</a:t>
            </a:r>
            <a:endParaRPr lang="ru-RU" sz="2500" dirty="0" smtClean="0">
              <a:solidFill>
                <a:srgbClr val="0070C0"/>
              </a:solidFill>
            </a:endParaRPr>
          </a:p>
          <a:p>
            <a:pPr algn="just">
              <a:buNone/>
            </a:pPr>
            <a:r>
              <a:rPr lang="ru-RU" sz="2500" b="1" dirty="0" smtClean="0"/>
              <a:t>Цель:</a:t>
            </a:r>
            <a:r>
              <a:rPr lang="ru-RU" sz="2500" dirty="0" smtClean="0"/>
              <a:t> развивать связную речь: умение отвечать на вопросы по содержанию мультфильма, строить предложения разных синтаксических конструкций.</a:t>
            </a:r>
          </a:p>
          <a:p>
            <a:pPr algn="just">
              <a:buNone/>
            </a:pPr>
            <a:r>
              <a:rPr lang="ru-RU" sz="2500" dirty="0" smtClean="0"/>
              <a:t>После просмотра мультфильма педагог задает детям вопросы. Вопросы могут сопровождаться показом кадров из мультфильма.</a:t>
            </a:r>
          </a:p>
          <a:p>
            <a:pPr>
              <a:buNone/>
            </a:pPr>
            <a:r>
              <a:rPr lang="ru-RU" sz="2500" dirty="0" smtClean="0"/>
              <a:t>1)    Кто потерялся в лесу?</a:t>
            </a:r>
          </a:p>
          <a:p>
            <a:pPr>
              <a:buNone/>
            </a:pPr>
            <a:r>
              <a:rPr lang="ru-RU" sz="2500" dirty="0" smtClean="0"/>
              <a:t>2)    Почему барсучонок потерялся? </a:t>
            </a:r>
          </a:p>
          <a:p>
            <a:pPr>
              <a:buNone/>
            </a:pPr>
            <a:r>
              <a:rPr lang="ru-RU" sz="2500" dirty="0" smtClean="0"/>
              <a:t>3)    Кого встретил ночью в лесу барсучонок?</a:t>
            </a:r>
          </a:p>
          <a:p>
            <a:pPr>
              <a:buNone/>
            </a:pPr>
            <a:r>
              <a:rPr lang="ru-RU" sz="2500" dirty="0" smtClean="0"/>
              <a:t>4)    Кто помогал барсучонку найти маму и папу?</a:t>
            </a:r>
          </a:p>
          <a:p>
            <a:pPr>
              <a:buNone/>
            </a:pPr>
            <a:r>
              <a:rPr lang="ru-RU" sz="2500" dirty="0" smtClean="0"/>
              <a:t>5)    Как помог заяц барсучонку?</a:t>
            </a:r>
          </a:p>
          <a:p>
            <a:pPr>
              <a:buNone/>
            </a:pPr>
            <a:r>
              <a:rPr lang="ru-RU" sz="2500" dirty="0" smtClean="0"/>
              <a:t>6)    Кто хотел съесть барсучонка и зайца?</a:t>
            </a:r>
          </a:p>
          <a:p>
            <a:pPr>
              <a:buNone/>
            </a:pPr>
            <a:r>
              <a:rPr lang="ru-RU" sz="2500" dirty="0" smtClean="0"/>
              <a:t>8)    Кто спас зайца и барсучонка от волка? </a:t>
            </a:r>
          </a:p>
          <a:p>
            <a:pPr>
              <a:buNone/>
            </a:pPr>
            <a:r>
              <a:rPr lang="ru-RU" sz="2500" dirty="0" smtClean="0"/>
              <a:t>9)    Нашли ли родители пропавшего барсучонка? </a:t>
            </a:r>
          </a:p>
          <a:p>
            <a:pPr>
              <a:buNone/>
            </a:pPr>
            <a:r>
              <a:rPr lang="ru-RU" sz="2500" dirty="0" smtClean="0"/>
              <a:t>10) Чему они удивились, когда встретились с ним? </a:t>
            </a:r>
          </a:p>
          <a:p>
            <a:pPr>
              <a:buNone/>
            </a:pPr>
            <a:r>
              <a:rPr lang="ru-RU" sz="2500" dirty="0" smtClean="0"/>
              <a:t>11) Чему научился барсучонок?</a:t>
            </a:r>
          </a:p>
          <a:p>
            <a:endParaRPr lang="ru-RU" dirty="0"/>
          </a:p>
        </p:txBody>
      </p:sp>
      <p:graphicFrame>
        <p:nvGraphicFramePr>
          <p:cNvPr id="48130" name="Object 2"/>
          <p:cNvGraphicFramePr>
            <a:graphicFrameLocks noChangeAspect="1"/>
          </p:cNvGraphicFramePr>
          <p:nvPr/>
        </p:nvGraphicFramePr>
        <p:xfrm>
          <a:off x="4286248" y="1000108"/>
          <a:ext cx="1887567" cy="1409702"/>
        </p:xfrm>
        <a:graphic>
          <a:graphicData uri="http://schemas.openxmlformats.org/presentationml/2006/ole">
            <mc:AlternateContent xmlns:mc="http://schemas.openxmlformats.org/markup-compatibility/2006">
              <mc:Choice xmlns:v="urn:schemas-microsoft-com:vml" Requires="v">
                <p:oleObj spid="_x0000_s48144" name="Документ" r:id="rId3" imgW="3010111" imgH="2248007" progId="Word.Document.8">
                  <p:link updateAutomatic="1"/>
                </p:oleObj>
              </mc:Choice>
              <mc:Fallback>
                <p:oleObj name="Документ" r:id="rId3" imgW="3010111" imgH="2248007" progId="Word.Document.8">
                  <p:link updateAutomatic="1"/>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48" y="1000108"/>
                        <a:ext cx="1887567" cy="1409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8131" name="Object 3"/>
          <p:cNvGraphicFramePr>
            <a:graphicFrameLocks noChangeAspect="1"/>
          </p:cNvGraphicFramePr>
          <p:nvPr/>
        </p:nvGraphicFramePr>
        <p:xfrm>
          <a:off x="4286248" y="2357430"/>
          <a:ext cx="1919290" cy="1331752"/>
        </p:xfrm>
        <a:graphic>
          <a:graphicData uri="http://schemas.openxmlformats.org/presentationml/2006/ole">
            <mc:AlternateContent xmlns:mc="http://schemas.openxmlformats.org/markup-compatibility/2006">
              <mc:Choice xmlns:v="urn:schemas-microsoft-com:vml" Requires="v">
                <p:oleObj spid="_x0000_s48145" name="Документ" r:id="rId5" imgW="3267094" imgH="2267172" progId="Word.Document.8">
                  <p:link updateAutomatic="1"/>
                </p:oleObj>
              </mc:Choice>
              <mc:Fallback>
                <p:oleObj name="Документ" r:id="rId5" imgW="3267094" imgH="2267172" progId="Word.Document.8">
                  <p:link updateAutomatic="1"/>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248" y="2357430"/>
                        <a:ext cx="1919290" cy="133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Содержимое 14"/>
          <p:cNvSpPr>
            <a:spLocks noGrp="1"/>
          </p:cNvSpPr>
          <p:nvPr>
            <p:ph sz="quarter" idx="2"/>
          </p:nvPr>
        </p:nvSpPr>
        <p:spPr/>
        <p:txBody>
          <a:bodyPr/>
          <a:lstStyle/>
          <a:p>
            <a:endParaRPr lang="ru-RU" dirty="0"/>
          </a:p>
        </p:txBody>
      </p:sp>
      <p:graphicFrame>
        <p:nvGraphicFramePr>
          <p:cNvPr id="48138" name="Object 10"/>
          <p:cNvGraphicFramePr>
            <a:graphicFrameLocks noChangeAspect="1"/>
          </p:cNvGraphicFramePr>
          <p:nvPr/>
        </p:nvGraphicFramePr>
        <p:xfrm>
          <a:off x="4286248" y="3714752"/>
          <a:ext cx="2000264" cy="1357322"/>
        </p:xfrm>
        <a:graphic>
          <a:graphicData uri="http://schemas.openxmlformats.org/presentationml/2006/ole">
            <mc:AlternateContent xmlns:mc="http://schemas.openxmlformats.org/markup-compatibility/2006">
              <mc:Choice xmlns:v="urn:schemas-microsoft-com:vml" Requires="v">
                <p:oleObj spid="_x0000_s48146" name="Документ" r:id="rId7" imgW="3772154" imgH="2276620" progId="Word.Document.8">
                  <p:link updateAutomatic="1"/>
                </p:oleObj>
              </mc:Choice>
              <mc:Fallback>
                <p:oleObj name="Документ" r:id="rId7" imgW="3772154" imgH="2276620" progId="Word.Document.8">
                  <p:link updateAutomatic="1"/>
                  <p:pic>
                    <p:nvPicPr>
                      <p:cNvPr id="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248" y="3714752"/>
                        <a:ext cx="2000264" cy="1357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8139" name="Object 11"/>
          <p:cNvGraphicFramePr>
            <a:graphicFrameLocks noChangeAspect="1"/>
          </p:cNvGraphicFramePr>
          <p:nvPr/>
        </p:nvGraphicFramePr>
        <p:xfrm>
          <a:off x="4286248" y="5000636"/>
          <a:ext cx="2000264" cy="1328739"/>
        </p:xfrm>
        <a:graphic>
          <a:graphicData uri="http://schemas.openxmlformats.org/presentationml/2006/ole">
            <mc:AlternateContent xmlns:mc="http://schemas.openxmlformats.org/markup-compatibility/2006">
              <mc:Choice xmlns:v="urn:schemas-microsoft-com:vml" Requires="v">
                <p:oleObj spid="_x0000_s48147" name="Документ" r:id="rId9" imgW="3019559" imgH="2229111" progId="Word.Document.8">
                  <p:link updateAutomatic="1"/>
                </p:oleObj>
              </mc:Choice>
              <mc:Fallback>
                <p:oleObj name="Документ" r:id="rId9" imgW="3019559" imgH="2229111" progId="Word.Document.8">
                  <p:link updateAutomatic="1"/>
                  <p:pic>
                    <p:nvPicPr>
                      <p:cNvPr id="0"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86248" y="5000636"/>
                        <a:ext cx="2000264" cy="1328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8140" name="Object 12"/>
          <p:cNvGraphicFramePr>
            <a:graphicFrameLocks noChangeAspect="1"/>
          </p:cNvGraphicFramePr>
          <p:nvPr/>
        </p:nvGraphicFramePr>
        <p:xfrm>
          <a:off x="6143636" y="1000108"/>
          <a:ext cx="1785950" cy="1357322"/>
        </p:xfrm>
        <a:graphic>
          <a:graphicData uri="http://schemas.openxmlformats.org/presentationml/2006/ole">
            <mc:AlternateContent xmlns:mc="http://schemas.openxmlformats.org/markup-compatibility/2006">
              <mc:Choice xmlns:v="urn:schemas-microsoft-com:vml" Requires="v">
                <p:oleObj spid="_x0000_s48148" name="Документ" r:id="rId11" imgW="1833648" imgH="1403430" progId="Word.Document.8">
                  <p:link updateAutomatic="1"/>
                </p:oleObj>
              </mc:Choice>
              <mc:Fallback>
                <p:oleObj name="Документ" r:id="rId11" imgW="1833648" imgH="1403430" progId="Word.Document.8">
                  <p:link updateAutomatic="1"/>
                  <p:pic>
                    <p:nvPicPr>
                      <p:cNvPr id="0"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43636" y="1000108"/>
                        <a:ext cx="1785950" cy="1357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8141" name="Object 13"/>
          <p:cNvGraphicFramePr>
            <a:graphicFrameLocks noChangeAspect="1"/>
          </p:cNvGraphicFramePr>
          <p:nvPr/>
        </p:nvGraphicFramePr>
        <p:xfrm>
          <a:off x="6143637" y="2357430"/>
          <a:ext cx="1857388" cy="1357322"/>
        </p:xfrm>
        <a:graphic>
          <a:graphicData uri="http://schemas.openxmlformats.org/presentationml/2006/ole">
            <mc:AlternateContent xmlns:mc="http://schemas.openxmlformats.org/markup-compatibility/2006">
              <mc:Choice xmlns:v="urn:schemas-microsoft-com:vml" Requires="v">
                <p:oleObj spid="_x0000_s48149" name="Документ" r:id="rId13" imgW="3029007" imgH="2248007" progId="Word.Document.8">
                  <p:link updateAutomatic="1"/>
                </p:oleObj>
              </mc:Choice>
              <mc:Fallback>
                <p:oleObj name="Документ" r:id="rId13" imgW="3029007" imgH="2248007" progId="Word.Document.8">
                  <p:link updateAutomatic="1"/>
                  <p:pic>
                    <p:nvPicPr>
                      <p:cNvPr id="0" name="Picture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43637" y="2357430"/>
                        <a:ext cx="1857388" cy="1357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8142" name="Object 14"/>
          <p:cNvGraphicFramePr>
            <a:graphicFrameLocks noChangeAspect="1"/>
          </p:cNvGraphicFramePr>
          <p:nvPr/>
        </p:nvGraphicFramePr>
        <p:xfrm>
          <a:off x="6215074" y="3786190"/>
          <a:ext cx="1785950" cy="1357322"/>
        </p:xfrm>
        <a:graphic>
          <a:graphicData uri="http://schemas.openxmlformats.org/presentationml/2006/ole">
            <mc:AlternateContent xmlns:mc="http://schemas.openxmlformats.org/markup-compatibility/2006">
              <mc:Choice xmlns:v="urn:schemas-microsoft-com:vml" Requires="v">
                <p:oleObj spid="_x0000_s48150" name="Документ" r:id="rId15" imgW="3038724" imgH="2143273" progId="Word.Document.8">
                  <p:link updateAutomatic="1"/>
                </p:oleObj>
              </mc:Choice>
              <mc:Fallback>
                <p:oleObj name="Документ" r:id="rId15" imgW="3038724" imgH="2143273" progId="Word.Document.8">
                  <p:link updateAutomatic="1"/>
                  <p:pic>
                    <p:nvPicPr>
                      <p:cNvPr id="0" name="Picture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15074" y="3786190"/>
                        <a:ext cx="1785950" cy="1357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8143" name="Object 15"/>
          <p:cNvGraphicFramePr>
            <a:graphicFrameLocks noChangeAspect="1"/>
          </p:cNvGraphicFramePr>
          <p:nvPr/>
        </p:nvGraphicFramePr>
        <p:xfrm>
          <a:off x="6215074" y="5143512"/>
          <a:ext cx="1785949" cy="1143007"/>
        </p:xfrm>
        <a:graphic>
          <a:graphicData uri="http://schemas.openxmlformats.org/presentationml/2006/ole">
            <mc:AlternateContent xmlns:mc="http://schemas.openxmlformats.org/markup-compatibility/2006">
              <mc:Choice xmlns:v="urn:schemas-microsoft-com:vml" Requires="v">
                <p:oleObj spid="_x0000_s48151" name="Документ" r:id="rId17" imgW="1833648" imgH="1286477" progId="Word.Document.8">
                  <p:link updateAutomatic="1"/>
                </p:oleObj>
              </mc:Choice>
              <mc:Fallback>
                <p:oleObj name="Документ" r:id="rId17" imgW="1833648" imgH="1286477" progId="Word.Document.8">
                  <p:link updateAutomatic="1"/>
                  <p:pic>
                    <p:nvPicPr>
                      <p:cNvPr id="0" name="Picture 1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15074" y="5143512"/>
                        <a:ext cx="1785949" cy="114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401080" cy="582594"/>
          </a:xfrm>
        </p:spPr>
        <p:txBody>
          <a:bodyPr>
            <a:noAutofit/>
          </a:bodyPr>
          <a:lstStyle/>
          <a:p>
            <a:pPr algn="ctr"/>
            <a:r>
              <a:rPr lang="ru-RU" sz="1800" dirty="0" smtClean="0">
                <a:solidFill>
                  <a:srgbClr val="FF0000"/>
                </a:solidFill>
              </a:rPr>
              <a:t>Игры и упражнения при работе над мультипликационным фильмом «В лесной чаще» («</a:t>
            </a:r>
            <a:r>
              <a:rPr lang="ru-RU" sz="1800" dirty="0" err="1" smtClean="0">
                <a:solidFill>
                  <a:srgbClr val="FF0000"/>
                </a:solidFill>
              </a:rPr>
              <a:t>Союзмультфильм</a:t>
            </a:r>
            <a:r>
              <a:rPr lang="ru-RU" sz="1800" dirty="0" smtClean="0">
                <a:solidFill>
                  <a:srgbClr val="FF0000"/>
                </a:solidFill>
              </a:rPr>
              <a:t>», 1954) </a:t>
            </a:r>
            <a:endParaRPr lang="ru-RU" sz="1800" dirty="0"/>
          </a:p>
        </p:txBody>
      </p:sp>
      <p:sp>
        <p:nvSpPr>
          <p:cNvPr id="3" name="Содержимое 2"/>
          <p:cNvSpPr>
            <a:spLocks noGrp="1"/>
          </p:cNvSpPr>
          <p:nvPr>
            <p:ph sz="quarter" idx="1"/>
          </p:nvPr>
        </p:nvSpPr>
        <p:spPr>
          <a:xfrm>
            <a:off x="500034" y="928670"/>
            <a:ext cx="6186502" cy="5545282"/>
          </a:xfrm>
        </p:spPr>
        <p:txBody>
          <a:bodyPr>
            <a:normAutofit fontScale="62500" lnSpcReduction="20000"/>
          </a:bodyPr>
          <a:lstStyle/>
          <a:p>
            <a:pPr algn="just">
              <a:buNone/>
            </a:pPr>
            <a:r>
              <a:rPr lang="ru-RU" b="1" dirty="0" smtClean="0">
                <a:solidFill>
                  <a:srgbClr val="0070C0"/>
                </a:solidFill>
              </a:rPr>
              <a:t>4. Упражнение «Угадай кто»</a:t>
            </a:r>
            <a:endParaRPr lang="ru-RU" dirty="0" smtClean="0">
              <a:solidFill>
                <a:srgbClr val="0070C0"/>
              </a:solidFill>
            </a:endParaRPr>
          </a:p>
          <a:p>
            <a:pPr algn="just">
              <a:buNone/>
            </a:pPr>
            <a:r>
              <a:rPr lang="ru-RU" b="1" dirty="0" smtClean="0"/>
              <a:t>Цель: </a:t>
            </a:r>
            <a:r>
              <a:rPr lang="ru-RU" dirty="0" smtClean="0"/>
              <a:t>закрепление навыков составления описания животного по плану.</a:t>
            </a:r>
          </a:p>
          <a:p>
            <a:pPr algn="just">
              <a:buNone/>
            </a:pPr>
            <a:r>
              <a:rPr lang="ru-RU" dirty="0" smtClean="0"/>
              <a:t>Педагог загадывает детям животное, которое встретилось в мультфильме по следующему плану: место обитания, внешний вид, чем питается. Дети должны угадать. Далее просит одного ребенка загадать по тому же плану другое животное, остальные отгадывают.</a:t>
            </a:r>
          </a:p>
          <a:p>
            <a:pPr algn="just">
              <a:buNone/>
            </a:pPr>
            <a:r>
              <a:rPr lang="ru-RU" b="1" dirty="0" smtClean="0"/>
              <a:t>Речевой материал:</a:t>
            </a:r>
            <a:endParaRPr lang="ru-RU" dirty="0" smtClean="0"/>
          </a:p>
          <a:p>
            <a:pPr algn="just">
              <a:buNone/>
            </a:pPr>
            <a:r>
              <a:rPr lang="ru-RU" i="1" dirty="0" smtClean="0"/>
              <a:t>Это животное живет в норе. У него серый мех с белыми полосками. У него сильные лапы, которыми он роет себе нору. У него хороший нюх. Оно питается жуками</a:t>
            </a:r>
            <a:r>
              <a:rPr lang="ru-RU" b="1" dirty="0" smtClean="0"/>
              <a:t> </a:t>
            </a:r>
            <a:r>
              <a:rPr lang="ru-RU" i="1" dirty="0" smtClean="0"/>
              <a:t>(барсук).</a:t>
            </a:r>
          </a:p>
          <a:p>
            <a:pPr algn="just">
              <a:buNone/>
            </a:pPr>
            <a:endParaRPr lang="ru-RU" dirty="0" smtClean="0"/>
          </a:p>
          <a:p>
            <a:pPr algn="just">
              <a:buNone/>
            </a:pPr>
            <a:endParaRPr lang="ru-RU" dirty="0" smtClean="0"/>
          </a:p>
          <a:p>
            <a:pPr algn="just">
              <a:buNone/>
            </a:pPr>
            <a:r>
              <a:rPr lang="ru-RU" i="1" dirty="0" smtClean="0"/>
              <a:t>Это животное живет в берлоге. Оно бывает больше человеческого роста. У него бурый мех, короткая шерсть, острые когти, маленькие уши. Оно питается рыбой и  ягодами (медведь).</a:t>
            </a:r>
          </a:p>
          <a:p>
            <a:pPr algn="just">
              <a:buNone/>
            </a:pPr>
            <a:endParaRPr lang="ru-RU" dirty="0" smtClean="0"/>
          </a:p>
          <a:p>
            <a:pPr algn="just">
              <a:buNone/>
            </a:pPr>
            <a:endParaRPr lang="ru-RU" dirty="0" smtClean="0"/>
          </a:p>
          <a:p>
            <a:pPr algn="just">
              <a:buNone/>
            </a:pPr>
            <a:r>
              <a:rPr lang="ru-RU" i="1" dirty="0" smtClean="0"/>
              <a:t>Это животное живет под кустом. У него серый или белый мех, длинные уши и короткий хвост. Оно питается корой, капустой, морковью, ягодами (заяц).</a:t>
            </a:r>
          </a:p>
          <a:p>
            <a:pPr algn="just">
              <a:buNone/>
            </a:pPr>
            <a:endParaRPr lang="ru-RU" dirty="0" smtClean="0"/>
          </a:p>
          <a:p>
            <a:endParaRPr lang="ru-RU" dirty="0"/>
          </a:p>
        </p:txBody>
      </p:sp>
      <p:graphicFrame>
        <p:nvGraphicFramePr>
          <p:cNvPr id="49154" name="Object 2"/>
          <p:cNvGraphicFramePr>
            <a:graphicFrameLocks noChangeAspect="1"/>
          </p:cNvGraphicFramePr>
          <p:nvPr/>
        </p:nvGraphicFramePr>
        <p:xfrm>
          <a:off x="6643702" y="2285992"/>
          <a:ext cx="1576388" cy="1212222"/>
        </p:xfrm>
        <a:graphic>
          <a:graphicData uri="http://schemas.openxmlformats.org/presentationml/2006/ole">
            <mc:AlternateContent xmlns:mc="http://schemas.openxmlformats.org/markup-compatibility/2006">
              <mc:Choice xmlns:v="urn:schemas-microsoft-com:vml" Requires="v">
                <p:oleObj spid="_x0000_s49156" name="Документ" r:id="rId3" imgW="3010111" imgH="2314680" progId="Word.Document.8">
                  <p:link updateAutomatic="1"/>
                </p:oleObj>
              </mc:Choice>
              <mc:Fallback>
                <p:oleObj name="Документ" r:id="rId3" imgW="3010111" imgH="2314680" progId="Word.Document.8">
                  <p:link updateAutomatic="1"/>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3702" y="2285992"/>
                        <a:ext cx="1576388" cy="1212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155" name="Object 3"/>
          <p:cNvGraphicFramePr>
            <a:graphicFrameLocks noChangeAspect="1"/>
          </p:cNvGraphicFramePr>
          <p:nvPr/>
        </p:nvGraphicFramePr>
        <p:xfrm>
          <a:off x="6643702" y="3571876"/>
          <a:ext cx="1606490" cy="1185863"/>
        </p:xfrm>
        <a:graphic>
          <a:graphicData uri="http://schemas.openxmlformats.org/presentationml/2006/ole">
            <mc:AlternateContent xmlns:mc="http://schemas.openxmlformats.org/markup-compatibility/2006">
              <mc:Choice xmlns:v="urn:schemas-microsoft-com:vml" Requires="v">
                <p:oleObj spid="_x0000_s49157" name="Документ" r:id="rId5" imgW="3019559" imgH="2229111" progId="Word.Document.8">
                  <p:link updateAutomatic="1"/>
                </p:oleObj>
              </mc:Choice>
              <mc:Fallback>
                <p:oleObj name="Документ" r:id="rId5" imgW="3019559" imgH="2229111" progId="Word.Document.8">
                  <p:link updateAutomatic="1"/>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3702" y="3571876"/>
                        <a:ext cx="1606490" cy="118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9156"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l="22502" t="51190" r="58017" b="21548"/>
          <a:stretch>
            <a:fillRect/>
          </a:stretch>
        </p:blipFill>
        <p:spPr bwMode="auto">
          <a:xfrm>
            <a:off x="6664718" y="4929199"/>
            <a:ext cx="1744284" cy="1285884"/>
          </a:xfrm>
          <a:prstGeom prst="rect">
            <a:avLst/>
          </a:prstGeom>
          <a:noFill/>
          <a:ln w="9525">
            <a:noFill/>
            <a:miter lim="800000"/>
            <a:headEnd/>
            <a:tailEnd/>
          </a:ln>
        </p:spPr>
      </p:pic>
      <p:pic>
        <p:nvPicPr>
          <p:cNvPr id="7" name="Picture 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643702" y="4929198"/>
            <a:ext cx="1571636" cy="12858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401080" cy="796908"/>
          </a:xfrm>
        </p:spPr>
        <p:txBody>
          <a:bodyPr>
            <a:normAutofit/>
          </a:bodyPr>
          <a:lstStyle/>
          <a:p>
            <a:pPr algn="ctr"/>
            <a:r>
              <a:rPr lang="ru-RU" sz="2000" dirty="0" smtClean="0">
                <a:solidFill>
                  <a:srgbClr val="FF0000"/>
                </a:solidFill>
              </a:rPr>
              <a:t>Игры и упражнения при работе над мультипликационным фильмом «В лесной чаще» («</a:t>
            </a:r>
            <a:r>
              <a:rPr lang="ru-RU" sz="2000" dirty="0" err="1" smtClean="0">
                <a:solidFill>
                  <a:srgbClr val="FF0000"/>
                </a:solidFill>
              </a:rPr>
              <a:t>Союзмультфильм</a:t>
            </a:r>
            <a:r>
              <a:rPr lang="ru-RU" sz="2000" dirty="0" smtClean="0">
                <a:solidFill>
                  <a:srgbClr val="FF0000"/>
                </a:solidFill>
              </a:rPr>
              <a:t>», 1954) </a:t>
            </a:r>
            <a:endParaRPr lang="ru-RU" sz="2000" dirty="0"/>
          </a:p>
        </p:txBody>
      </p:sp>
      <p:sp>
        <p:nvSpPr>
          <p:cNvPr id="3" name="Содержимое 2"/>
          <p:cNvSpPr>
            <a:spLocks noGrp="1"/>
          </p:cNvSpPr>
          <p:nvPr>
            <p:ph sz="quarter" idx="1"/>
          </p:nvPr>
        </p:nvSpPr>
        <p:spPr>
          <a:xfrm>
            <a:off x="457200" y="1142984"/>
            <a:ext cx="8329642" cy="5330968"/>
          </a:xfrm>
        </p:spPr>
        <p:txBody>
          <a:bodyPr>
            <a:normAutofit fontScale="92500" lnSpcReduction="10000"/>
          </a:bodyPr>
          <a:lstStyle/>
          <a:p>
            <a:pPr>
              <a:buNone/>
            </a:pPr>
            <a:r>
              <a:rPr lang="ru-RU" b="1" dirty="0" smtClean="0">
                <a:solidFill>
                  <a:srgbClr val="0070C0"/>
                </a:solidFill>
              </a:rPr>
              <a:t>5. Упражнение «Приключения барсучонка»</a:t>
            </a:r>
            <a:endParaRPr lang="ru-RU" dirty="0" smtClean="0">
              <a:solidFill>
                <a:srgbClr val="0070C0"/>
              </a:solidFill>
            </a:endParaRPr>
          </a:p>
          <a:p>
            <a:pPr algn="just">
              <a:buNone/>
            </a:pPr>
            <a:r>
              <a:rPr lang="ru-RU" b="1" dirty="0" smtClean="0"/>
              <a:t>Цель</a:t>
            </a:r>
            <a:r>
              <a:rPr lang="ru-RU" dirty="0" smtClean="0"/>
              <a:t>: Закрепить умение употреблять в речи предлоги: с, от, в, из; умение строить простое предложение и отвечать на вопросы.</a:t>
            </a:r>
          </a:p>
          <a:p>
            <a:pPr algn="just">
              <a:buNone/>
            </a:pPr>
            <a:r>
              <a:rPr lang="ru-RU" dirty="0" smtClean="0"/>
              <a:t>Педагог говорит, что с барсучонком в лесу происходили разные приключения, просит детей ответить на вопросы.</a:t>
            </a:r>
          </a:p>
          <a:p>
            <a:pPr algn="just">
              <a:buNone/>
            </a:pPr>
            <a:r>
              <a:rPr lang="ru-RU" i="1" dirty="0" smtClean="0"/>
              <a:t>Где заблудился барсучонок? (Барсучонок заблудился </a:t>
            </a:r>
            <a:r>
              <a:rPr lang="ru-RU" b="1" i="1" dirty="0" smtClean="0"/>
              <a:t>в</a:t>
            </a:r>
            <a:r>
              <a:rPr lang="ru-RU" i="1" dirty="0" smtClean="0"/>
              <a:t> лесу).</a:t>
            </a:r>
            <a:endParaRPr lang="ru-RU" dirty="0" smtClean="0"/>
          </a:p>
          <a:p>
            <a:pPr algn="just">
              <a:buNone/>
            </a:pPr>
            <a:r>
              <a:rPr lang="ru-RU" i="1" dirty="0" smtClean="0"/>
              <a:t>С кем встретился барсучонок? (Барсучонок встретился </a:t>
            </a:r>
            <a:r>
              <a:rPr lang="ru-RU" b="1" i="1" dirty="0" smtClean="0"/>
              <a:t>с</a:t>
            </a:r>
            <a:r>
              <a:rPr lang="ru-RU" i="1" dirty="0" smtClean="0"/>
              <a:t> зайчонком).</a:t>
            </a:r>
            <a:endParaRPr lang="ru-RU" dirty="0" smtClean="0"/>
          </a:p>
          <a:p>
            <a:pPr algn="just">
              <a:buNone/>
            </a:pPr>
            <a:r>
              <a:rPr lang="ru-RU" i="1" dirty="0" smtClean="0"/>
              <a:t>От кого спрятался барсучонок? (Барсучонок спрятался </a:t>
            </a:r>
            <a:r>
              <a:rPr lang="ru-RU" b="1" i="1" dirty="0" smtClean="0"/>
              <a:t>от</a:t>
            </a:r>
            <a:r>
              <a:rPr lang="ru-RU" i="1" dirty="0" smtClean="0"/>
              <a:t> волка).</a:t>
            </a:r>
            <a:endParaRPr lang="ru-RU" dirty="0" smtClean="0"/>
          </a:p>
          <a:p>
            <a:pPr algn="just">
              <a:buNone/>
            </a:pPr>
            <a:r>
              <a:rPr lang="ru-RU" i="1" dirty="0" smtClean="0"/>
              <a:t>Куда залез барсучонок? (Барсучонок залез </a:t>
            </a:r>
            <a:r>
              <a:rPr lang="ru-RU" b="1" i="1" dirty="0" smtClean="0"/>
              <a:t>в </a:t>
            </a:r>
            <a:r>
              <a:rPr lang="ru-RU" i="1" dirty="0" smtClean="0"/>
              <a:t>нору).</a:t>
            </a:r>
            <a:endParaRPr lang="ru-RU" dirty="0" smtClean="0"/>
          </a:p>
          <a:p>
            <a:pPr algn="just">
              <a:buNone/>
            </a:pPr>
            <a:r>
              <a:rPr lang="ru-RU" i="1" dirty="0" smtClean="0"/>
              <a:t>Откуда лис выгнал барсучонка? (Лис выгнал барсучонка </a:t>
            </a:r>
            <a:r>
              <a:rPr lang="ru-RU" b="1" i="1" dirty="0" smtClean="0"/>
              <a:t>из</a:t>
            </a:r>
            <a:r>
              <a:rPr lang="ru-RU" i="1" dirty="0" smtClean="0"/>
              <a:t> своей норы).</a:t>
            </a:r>
            <a:endParaRPr lang="ru-RU" dirty="0" smtClean="0"/>
          </a:p>
          <a:p>
            <a:pPr algn="just">
              <a:buNone/>
            </a:pPr>
            <a:r>
              <a:rPr lang="ru-RU" i="1" dirty="0" smtClean="0"/>
              <a:t>От кого спасла медведица барсучонка? (Медведица спасла барсучонка </a:t>
            </a:r>
            <a:r>
              <a:rPr lang="ru-RU" b="1" i="1" dirty="0" smtClean="0"/>
              <a:t>от</a:t>
            </a:r>
            <a:r>
              <a:rPr lang="ru-RU" i="1" dirty="0" smtClean="0"/>
              <a:t> волка и лиса).</a:t>
            </a:r>
            <a:endParaRPr lang="ru-RU" dirty="0" smtClean="0"/>
          </a:p>
          <a:p>
            <a:endParaRPr lang="ru-RU"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329642" cy="796908"/>
          </a:xfrm>
        </p:spPr>
        <p:txBody>
          <a:bodyPr>
            <a:normAutofit/>
          </a:bodyPr>
          <a:lstStyle/>
          <a:p>
            <a:pPr algn="ctr"/>
            <a:r>
              <a:rPr lang="ru-RU" sz="2000" dirty="0" smtClean="0">
                <a:solidFill>
                  <a:srgbClr val="FF0000"/>
                </a:solidFill>
              </a:rPr>
              <a:t>Значение мультипликационных фильмов в развитии ребенка-дошкольника</a:t>
            </a:r>
            <a:endParaRPr lang="ru-RU" sz="2000" dirty="0"/>
          </a:p>
        </p:txBody>
      </p:sp>
      <p:sp>
        <p:nvSpPr>
          <p:cNvPr id="3" name="Содержимое 2"/>
          <p:cNvSpPr>
            <a:spLocks noGrp="1"/>
          </p:cNvSpPr>
          <p:nvPr>
            <p:ph sz="quarter" idx="1"/>
          </p:nvPr>
        </p:nvSpPr>
        <p:spPr>
          <a:xfrm>
            <a:off x="214282" y="1000108"/>
            <a:ext cx="8572560" cy="5572164"/>
          </a:xfrm>
        </p:spPr>
        <p:txBody>
          <a:bodyPr>
            <a:normAutofit/>
          </a:bodyPr>
          <a:lstStyle/>
          <a:p>
            <a:pPr algn="just"/>
            <a:r>
              <a:rPr lang="ru-RU" sz="2200" dirty="0" smtClean="0"/>
              <a:t>Мультфильмы стимулируют </a:t>
            </a:r>
            <a:r>
              <a:rPr lang="ru-RU" sz="2200" dirty="0" smtClean="0">
                <a:solidFill>
                  <a:srgbClr val="FF0000"/>
                </a:solidFill>
              </a:rPr>
              <a:t>творческую активность </a:t>
            </a:r>
            <a:r>
              <a:rPr lang="ru-RU" sz="2200" dirty="0" smtClean="0"/>
              <a:t>и раскрепощают </a:t>
            </a:r>
            <a:r>
              <a:rPr lang="ru-RU" sz="2200" dirty="0" smtClean="0">
                <a:solidFill>
                  <a:srgbClr val="FF0000"/>
                </a:solidFill>
              </a:rPr>
              <a:t>мышление</a:t>
            </a:r>
            <a:r>
              <a:rPr lang="ru-RU" sz="2200" dirty="0" smtClean="0"/>
              <a:t> ребенка. </a:t>
            </a:r>
          </a:p>
          <a:p>
            <a:pPr algn="just"/>
            <a:r>
              <a:rPr lang="ru-RU" sz="2200" dirty="0" smtClean="0"/>
              <a:t>Многие психологи подтверждают, что мультипликация - это отличный способ развить </a:t>
            </a:r>
            <a:r>
              <a:rPr lang="ru-RU" sz="2200" dirty="0" smtClean="0">
                <a:solidFill>
                  <a:srgbClr val="FF0000"/>
                </a:solidFill>
              </a:rPr>
              <a:t>коммуникативные способности и лидерские качества.</a:t>
            </a:r>
            <a:r>
              <a:rPr lang="ru-RU" sz="2200" dirty="0" smtClean="0"/>
              <a:t>  </a:t>
            </a:r>
          </a:p>
          <a:p>
            <a:pPr algn="just"/>
            <a:r>
              <a:rPr lang="ru-RU" sz="2200" dirty="0" smtClean="0"/>
              <a:t>Мультфильмы формируют у детей </a:t>
            </a:r>
            <a:r>
              <a:rPr lang="ru-RU" sz="2200" dirty="0" smtClean="0">
                <a:solidFill>
                  <a:srgbClr val="FF0000"/>
                </a:solidFill>
              </a:rPr>
              <a:t>первичные представления о добре и зле, эталоны хорошего и плохого поведения</a:t>
            </a:r>
            <a:r>
              <a:rPr lang="ru-RU" sz="2200" dirty="0" smtClean="0"/>
              <a:t>. Через сравнение себя с любимыми героями дошкольник имеет возможность научиться </a:t>
            </a:r>
            <a:r>
              <a:rPr lang="ru-RU" sz="2200" dirty="0" smtClean="0">
                <a:solidFill>
                  <a:srgbClr val="FF0000"/>
                </a:solidFill>
              </a:rPr>
              <a:t>позитивно воспринимать себя</a:t>
            </a:r>
            <a:r>
              <a:rPr lang="ru-RU" sz="2200" dirty="0" smtClean="0"/>
              <a:t>, справляться со своими страхами и трудностями, уважительно относиться к другим.</a:t>
            </a:r>
          </a:p>
          <a:p>
            <a:endParaRPr lang="ru-RU" dirty="0"/>
          </a:p>
        </p:txBody>
      </p:sp>
      <p:graphicFrame>
        <p:nvGraphicFramePr>
          <p:cNvPr id="61441" name="Object 1"/>
          <p:cNvGraphicFramePr>
            <a:graphicFrameLocks noChangeAspect="1"/>
          </p:cNvGraphicFramePr>
          <p:nvPr/>
        </p:nvGraphicFramePr>
        <p:xfrm>
          <a:off x="6429388" y="5072074"/>
          <a:ext cx="1698612" cy="1357322"/>
        </p:xfrm>
        <a:graphic>
          <a:graphicData uri="http://schemas.openxmlformats.org/presentationml/2006/ole">
            <mc:AlternateContent xmlns:mc="http://schemas.openxmlformats.org/markup-compatibility/2006">
              <mc:Choice xmlns:v="urn:schemas-microsoft-com:vml" Requires="v">
                <p:oleObj spid="_x0000_s59397" name="Документ" r:id="rId3" imgW="1238489" imgH="1447924" progId="Word.Document.8">
                  <p:link updateAutomatic="1"/>
                </p:oleObj>
              </mc:Choice>
              <mc:Fallback>
                <p:oleObj name="Документ" r:id="rId3" imgW="1238489" imgH="1447924" progId="Word.Document.8">
                  <p:link updateAutomatic="1"/>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88" y="5072074"/>
                        <a:ext cx="1698612" cy="1357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42" name="Object 2"/>
          <p:cNvGraphicFramePr>
            <a:graphicFrameLocks noChangeAspect="1"/>
          </p:cNvGraphicFramePr>
          <p:nvPr/>
        </p:nvGraphicFramePr>
        <p:xfrm>
          <a:off x="714348" y="5000636"/>
          <a:ext cx="2143140" cy="1516445"/>
        </p:xfrm>
        <a:graphic>
          <a:graphicData uri="http://schemas.openxmlformats.org/presentationml/2006/ole">
            <mc:AlternateContent xmlns:mc="http://schemas.openxmlformats.org/markup-compatibility/2006">
              <mc:Choice xmlns:v="urn:schemas-microsoft-com:vml" Requires="v">
                <p:oleObj spid="_x0000_s59398" name="Документ" r:id="rId5" imgW="1638811" imgH="1106728" progId="Word.Document.8">
                  <p:link updateAutomatic="1"/>
                </p:oleObj>
              </mc:Choice>
              <mc:Fallback>
                <p:oleObj name="Документ" r:id="rId5" imgW="1638811" imgH="1106728" progId="Word.Document.8">
                  <p:link updateAutomatic="1"/>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348" y="5000636"/>
                        <a:ext cx="2143140" cy="1516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43" name="Object 3"/>
          <p:cNvGraphicFramePr>
            <a:graphicFrameLocks noChangeAspect="1"/>
          </p:cNvGraphicFramePr>
          <p:nvPr/>
        </p:nvGraphicFramePr>
        <p:xfrm>
          <a:off x="3857620" y="5072074"/>
          <a:ext cx="2143140" cy="1428759"/>
        </p:xfrm>
        <a:graphic>
          <a:graphicData uri="http://schemas.openxmlformats.org/presentationml/2006/ole">
            <mc:AlternateContent xmlns:mc="http://schemas.openxmlformats.org/markup-compatibility/2006">
              <mc:Choice xmlns:v="urn:schemas-microsoft-com:vml" Requires="v">
                <p:oleObj spid="_x0000_s59399" name="Документ" r:id="rId7" imgW="2038863" imgH="1278135" progId="Word.Document.8">
                  <p:link updateAutomatic="1"/>
                </p:oleObj>
              </mc:Choice>
              <mc:Fallback>
                <p:oleObj name="Документ" r:id="rId7" imgW="2038863" imgH="1278135" progId="Word.Document.8">
                  <p:link updateAutomatic="1"/>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7620" y="5072074"/>
                        <a:ext cx="2143140" cy="14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58204" cy="1143000"/>
          </a:xfrm>
        </p:spPr>
        <p:txBody>
          <a:bodyPr>
            <a:noAutofit/>
          </a:bodyPr>
          <a:lstStyle/>
          <a:p>
            <a:pPr algn="ctr"/>
            <a:r>
              <a:rPr lang="ru-RU" sz="2400" dirty="0" smtClean="0">
                <a:solidFill>
                  <a:srgbClr val="FF0000"/>
                </a:solidFill>
              </a:rPr>
              <a:t>Игры и упражнения при работе над мультипликационным фильмом «Таёжная сказка» («</a:t>
            </a:r>
            <a:r>
              <a:rPr lang="ru-RU" sz="2400" dirty="0" err="1" smtClean="0">
                <a:solidFill>
                  <a:srgbClr val="FF0000"/>
                </a:solidFill>
              </a:rPr>
              <a:t>Союзмультфильм</a:t>
            </a:r>
            <a:r>
              <a:rPr lang="ru-RU" sz="2400" dirty="0" smtClean="0">
                <a:solidFill>
                  <a:srgbClr val="FF0000"/>
                </a:solidFill>
              </a:rPr>
              <a:t>», 1951) </a:t>
            </a:r>
            <a:endParaRPr lang="ru-RU" sz="2400" dirty="0"/>
          </a:p>
        </p:txBody>
      </p:sp>
      <p:sp>
        <p:nvSpPr>
          <p:cNvPr id="3" name="Содержимое 2"/>
          <p:cNvSpPr>
            <a:spLocks noGrp="1"/>
          </p:cNvSpPr>
          <p:nvPr>
            <p:ph sz="quarter" idx="1"/>
          </p:nvPr>
        </p:nvSpPr>
        <p:spPr>
          <a:xfrm>
            <a:off x="457200" y="1600200"/>
            <a:ext cx="8258204" cy="4873752"/>
          </a:xfrm>
        </p:spPr>
        <p:txBody>
          <a:bodyPr/>
          <a:lstStyle/>
          <a:p>
            <a:pPr lvl="0" algn="just">
              <a:buNone/>
            </a:pPr>
            <a:r>
              <a:rPr lang="ru-RU" b="1" dirty="0" smtClean="0">
                <a:solidFill>
                  <a:srgbClr val="0070C0"/>
                </a:solidFill>
              </a:rPr>
              <a:t>1. Упражнение «Кто лишний?» </a:t>
            </a:r>
            <a:endParaRPr lang="ru-RU" dirty="0" smtClean="0">
              <a:solidFill>
                <a:srgbClr val="0070C0"/>
              </a:solidFill>
            </a:endParaRPr>
          </a:p>
          <a:p>
            <a:pPr algn="just">
              <a:buNone/>
            </a:pPr>
            <a:r>
              <a:rPr lang="ru-RU" b="1" dirty="0" smtClean="0"/>
              <a:t>Цель: </a:t>
            </a:r>
            <a:r>
              <a:rPr lang="ru-RU" dirty="0" smtClean="0"/>
              <a:t>активизация словаря детей, развитие зрительной памяти и внимания.</a:t>
            </a:r>
          </a:p>
          <a:p>
            <a:pPr algn="just">
              <a:buNone/>
            </a:pPr>
            <a:r>
              <a:rPr lang="ru-RU" dirty="0" smtClean="0"/>
              <a:t>Логопед показывает детям картинки с изображением росомахи, лисы, зайца, дятла; лисы, гуся, росомахи, дятла. Затем просит вспомнить героев сказки и сказать, кто лишний.  </a:t>
            </a:r>
          </a:p>
          <a:p>
            <a:endParaRPr lang="ru-RU" dirty="0"/>
          </a:p>
        </p:txBody>
      </p:sp>
      <p:pic>
        <p:nvPicPr>
          <p:cNvPr id="4" name="Picture 2" descr="C:\Users\Виктория\Downloads\05201271.jpg"/>
          <p:cNvPicPr>
            <a:picLocks noChangeAspect="1" noChangeArrowheads="1"/>
          </p:cNvPicPr>
          <p:nvPr/>
        </p:nvPicPr>
        <p:blipFill>
          <a:blip r:embed="rId2"/>
          <a:srcRect/>
          <a:stretch>
            <a:fillRect/>
          </a:stretch>
        </p:blipFill>
        <p:spPr bwMode="auto">
          <a:xfrm>
            <a:off x="500035" y="4572009"/>
            <a:ext cx="2214578" cy="1571636"/>
          </a:xfrm>
          <a:prstGeom prst="rect">
            <a:avLst/>
          </a:prstGeom>
          <a:noFill/>
        </p:spPr>
      </p:pic>
      <p:pic>
        <p:nvPicPr>
          <p:cNvPr id="5" name="Picture 4" descr="C:\Users\Виктория\Downloads\l_47b4a53f.jpg"/>
          <p:cNvPicPr>
            <a:picLocks noChangeAspect="1" noChangeArrowheads="1"/>
          </p:cNvPicPr>
          <p:nvPr/>
        </p:nvPicPr>
        <p:blipFill>
          <a:blip r:embed="rId3"/>
          <a:srcRect/>
          <a:stretch>
            <a:fillRect/>
          </a:stretch>
        </p:blipFill>
        <p:spPr bwMode="auto">
          <a:xfrm>
            <a:off x="6715140" y="4572008"/>
            <a:ext cx="2071702" cy="1571636"/>
          </a:xfrm>
          <a:prstGeom prst="rect">
            <a:avLst/>
          </a:prstGeom>
          <a:noFill/>
        </p:spPr>
      </p:pic>
      <p:pic>
        <p:nvPicPr>
          <p:cNvPr id="6" name="Picture 3" descr="C:\Users\Виктория\Downloads\taeghnaya.skazka.avi.image2.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43438" y="4572008"/>
            <a:ext cx="2143140" cy="1571636"/>
          </a:xfrm>
          <a:prstGeom prst="rect">
            <a:avLst/>
          </a:prstGeom>
          <a:noFill/>
        </p:spPr>
      </p:pic>
      <p:pic>
        <p:nvPicPr>
          <p:cNvPr id="17410" name="Picture 2" descr="C:\Users\Виктория\Downloads\Храбрый_заяц_(кадр_из_мультфильма).png"/>
          <p:cNvPicPr>
            <a:picLocks noChangeAspect="1" noChangeArrowheads="1"/>
          </p:cNvPicPr>
          <p:nvPr/>
        </p:nvPicPr>
        <p:blipFill>
          <a:blip r:embed="rId5" cstate="print"/>
          <a:srcRect/>
          <a:stretch>
            <a:fillRect/>
          </a:stretch>
        </p:blipFill>
        <p:spPr bwMode="auto">
          <a:xfrm>
            <a:off x="2714612" y="4572008"/>
            <a:ext cx="2000264" cy="1571636"/>
          </a:xfrm>
          <a:prstGeom prst="rect">
            <a:avLst/>
          </a:prstGeom>
          <a:noFill/>
        </p:spPr>
      </p:pic>
      <p:pic>
        <p:nvPicPr>
          <p:cNvPr id="8" name="Picture 2" descr="C:\Users\Виктория\Downloads\Храбрый_заяц_(кадр_из_мультфильма).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643174" y="4572008"/>
            <a:ext cx="2000264" cy="1571636"/>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543956" cy="725470"/>
          </a:xfrm>
        </p:spPr>
        <p:txBody>
          <a:bodyPr>
            <a:noAutofit/>
          </a:bodyPr>
          <a:lstStyle/>
          <a:p>
            <a:pPr algn="ctr"/>
            <a:r>
              <a:rPr lang="ru-RU" sz="2000" dirty="0" smtClean="0">
                <a:solidFill>
                  <a:srgbClr val="FF0000"/>
                </a:solidFill>
              </a:rPr>
              <a:t>Игры и упражнения при работе над мультипликационным фильмом «Таёжная сказка» («</a:t>
            </a:r>
            <a:r>
              <a:rPr lang="ru-RU" sz="2000" dirty="0" err="1" smtClean="0">
                <a:solidFill>
                  <a:srgbClr val="FF0000"/>
                </a:solidFill>
              </a:rPr>
              <a:t>Союзмультфильм</a:t>
            </a:r>
            <a:r>
              <a:rPr lang="ru-RU" sz="2000" dirty="0" smtClean="0">
                <a:solidFill>
                  <a:srgbClr val="FF0000"/>
                </a:solidFill>
              </a:rPr>
              <a:t>», 1951) </a:t>
            </a:r>
            <a:endParaRPr lang="ru-RU" sz="2000" dirty="0"/>
          </a:p>
        </p:txBody>
      </p:sp>
      <p:sp>
        <p:nvSpPr>
          <p:cNvPr id="3" name="Содержимое 2"/>
          <p:cNvSpPr>
            <a:spLocks noGrp="1"/>
          </p:cNvSpPr>
          <p:nvPr>
            <p:ph sz="quarter" idx="1"/>
          </p:nvPr>
        </p:nvSpPr>
        <p:spPr>
          <a:xfrm>
            <a:off x="285720" y="928670"/>
            <a:ext cx="3829080" cy="5572164"/>
          </a:xfrm>
        </p:spPr>
        <p:txBody>
          <a:bodyPr>
            <a:normAutofit fontScale="70000" lnSpcReduction="20000"/>
          </a:bodyPr>
          <a:lstStyle/>
          <a:p>
            <a:pPr>
              <a:buNone/>
            </a:pPr>
            <a:r>
              <a:rPr lang="ru-RU" b="1" dirty="0" smtClean="0">
                <a:solidFill>
                  <a:srgbClr val="0070C0"/>
                </a:solidFill>
              </a:rPr>
              <a:t>     3. Упражнение «Сказочники»</a:t>
            </a:r>
            <a:endParaRPr lang="ru-RU" dirty="0" smtClean="0">
              <a:solidFill>
                <a:srgbClr val="0070C0"/>
              </a:solidFill>
            </a:endParaRPr>
          </a:p>
          <a:p>
            <a:pPr algn="just">
              <a:buNone/>
            </a:pPr>
            <a:r>
              <a:rPr lang="ru-RU" b="1" dirty="0" smtClean="0"/>
              <a:t>     Цель: </a:t>
            </a:r>
            <a:r>
              <a:rPr lang="ru-RU" dirty="0" smtClean="0"/>
              <a:t>Формировать у детей умение строить связное речевое высказывание, развивать словесное творчество.</a:t>
            </a:r>
          </a:p>
          <a:p>
            <a:pPr algn="just">
              <a:buNone/>
            </a:pPr>
            <a:r>
              <a:rPr lang="ru-RU" dirty="0" smtClean="0"/>
              <a:t>     Кто главные герои Дети отвечают на вопросы по сюжету мультфильма: сказки? Что случилось с росомахами? Кто украл вещи росомах? Почему лиса это сделала? Кто помог росомахам? Как была наказана лиса? Какую награду получил дятел?  Затем логопед просит придумать другое название мультфильму, рассказать, что было бы, если бы лиса  не украла вещи у росомах.</a:t>
            </a:r>
          </a:p>
          <a:p>
            <a:pPr algn="just">
              <a:buNone/>
            </a:pPr>
            <a:endParaRPr lang="ru-RU" dirty="0" smtClean="0"/>
          </a:p>
          <a:p>
            <a:pPr algn="just"/>
            <a:r>
              <a:rPr lang="ru-RU" dirty="0" smtClean="0"/>
              <a:t>В качестве варианта работы можно предложить составить рассказ с опорой на слайды мультфильма. На начальных этапах работы первый ребенок начинает рассказ, второй продолжает и т.д.</a:t>
            </a:r>
          </a:p>
          <a:p>
            <a:endParaRPr lang="ru-RU" dirty="0"/>
          </a:p>
        </p:txBody>
      </p:sp>
      <p:sp>
        <p:nvSpPr>
          <p:cNvPr id="4" name="Содержимое 3"/>
          <p:cNvSpPr>
            <a:spLocks noGrp="1"/>
          </p:cNvSpPr>
          <p:nvPr>
            <p:ph sz="quarter" idx="2"/>
          </p:nvPr>
        </p:nvSpPr>
        <p:spPr>
          <a:xfrm>
            <a:off x="4270248" y="1000108"/>
            <a:ext cx="4516594" cy="5572164"/>
          </a:xfrm>
        </p:spPr>
        <p:txBody>
          <a:bodyPr>
            <a:normAutofit fontScale="70000" lnSpcReduction="20000"/>
          </a:bodyPr>
          <a:lstStyle/>
          <a:p>
            <a:endParaRPr lang="ru-RU" dirty="0"/>
          </a:p>
        </p:txBody>
      </p:sp>
      <p:graphicFrame>
        <p:nvGraphicFramePr>
          <p:cNvPr id="52226" name="Object 2"/>
          <p:cNvGraphicFramePr>
            <a:graphicFrameLocks noChangeAspect="1"/>
          </p:cNvGraphicFramePr>
          <p:nvPr/>
        </p:nvGraphicFramePr>
        <p:xfrm>
          <a:off x="4286248" y="1071546"/>
          <a:ext cx="1714512" cy="1234648"/>
        </p:xfrm>
        <a:graphic>
          <a:graphicData uri="http://schemas.openxmlformats.org/presentationml/2006/ole">
            <mc:AlternateContent xmlns:mc="http://schemas.openxmlformats.org/markup-compatibility/2006">
              <mc:Choice xmlns:v="urn:schemas-microsoft-com:vml" Requires="v">
                <p:oleObj spid="_x0000_s52238" name="Документ" r:id="rId3" imgW="3267094" imgH="2352741" progId="Word.Document.8">
                  <p:link updateAutomatic="1"/>
                </p:oleObj>
              </mc:Choice>
              <mc:Fallback>
                <p:oleObj name="Документ" r:id="rId3" imgW="3267094" imgH="2352741" progId="Word.Document.8">
                  <p:link updateAutomatic="1"/>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48" y="1071546"/>
                        <a:ext cx="1714512" cy="1234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2227" name="Object 3"/>
          <p:cNvGraphicFramePr>
            <a:graphicFrameLocks noChangeAspect="1"/>
          </p:cNvGraphicFramePr>
          <p:nvPr/>
        </p:nvGraphicFramePr>
        <p:xfrm>
          <a:off x="4286248" y="2285992"/>
          <a:ext cx="1714512" cy="1189661"/>
        </p:xfrm>
        <a:graphic>
          <a:graphicData uri="http://schemas.openxmlformats.org/presentationml/2006/ole">
            <mc:AlternateContent xmlns:mc="http://schemas.openxmlformats.org/markup-compatibility/2006">
              <mc:Choice xmlns:v="urn:schemas-microsoft-com:vml" Requires="v">
                <p:oleObj spid="_x0000_s52239" name="Документ" r:id="rId3" imgW="3267094" imgH="2267172" progId="Word.Document.8">
                  <p:link updateAutomatic="1"/>
                </p:oleObj>
              </mc:Choice>
              <mc:Fallback>
                <p:oleObj name="Документ" r:id="rId3" imgW="3267094" imgH="2267172" progId="Word.Document.8">
                  <p:link updateAutomatic="1"/>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248" y="2285992"/>
                        <a:ext cx="1714512" cy="1189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2228" name="Object 4"/>
          <p:cNvGraphicFramePr>
            <a:graphicFrameLocks noChangeAspect="1"/>
          </p:cNvGraphicFramePr>
          <p:nvPr/>
        </p:nvGraphicFramePr>
        <p:xfrm>
          <a:off x="4286248" y="3429001"/>
          <a:ext cx="1714512" cy="1285884"/>
        </p:xfrm>
        <a:graphic>
          <a:graphicData uri="http://schemas.openxmlformats.org/presentationml/2006/ole">
            <mc:AlternateContent xmlns:mc="http://schemas.openxmlformats.org/markup-compatibility/2006">
              <mc:Choice xmlns:v="urn:schemas-microsoft-com:vml" Requires="v">
                <p:oleObj spid="_x0000_s52240" name="Документ" r:id="rId3" imgW="3010111" imgH="2486088" progId="Word.Document.8">
                  <p:link updateAutomatic="1"/>
                </p:oleObj>
              </mc:Choice>
              <mc:Fallback>
                <p:oleObj name="Документ" r:id="rId3" imgW="3010111" imgH="2486088" progId="Word.Document.8">
                  <p:link updateAutomatic="1"/>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248" y="3429001"/>
                        <a:ext cx="1714512" cy="1285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2229" name="Object 5"/>
          <p:cNvGraphicFramePr>
            <a:graphicFrameLocks noChangeAspect="1"/>
          </p:cNvGraphicFramePr>
          <p:nvPr/>
        </p:nvGraphicFramePr>
        <p:xfrm>
          <a:off x="4286248" y="4643447"/>
          <a:ext cx="1714512" cy="1357322"/>
        </p:xfrm>
        <a:graphic>
          <a:graphicData uri="http://schemas.openxmlformats.org/presentationml/2006/ole">
            <mc:AlternateContent xmlns:mc="http://schemas.openxmlformats.org/markup-compatibility/2006">
              <mc:Choice xmlns:v="urn:schemas-microsoft-com:vml" Requires="v">
                <p:oleObj spid="_x0000_s52241" name="Документ" r:id="rId3" imgW="3267094" imgH="2343293" progId="Word.Document.8">
                  <p:link updateAutomatic="1"/>
                </p:oleObj>
              </mc:Choice>
              <mc:Fallback>
                <p:oleObj name="Документ" r:id="rId3" imgW="3267094" imgH="2343293" progId="Word.Document.8">
                  <p:link updateAutomatic="1"/>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6248" y="4643447"/>
                        <a:ext cx="1714512" cy="1357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2230" name="Object 6"/>
          <p:cNvGraphicFramePr>
            <a:graphicFrameLocks noChangeAspect="1"/>
          </p:cNvGraphicFramePr>
          <p:nvPr/>
        </p:nvGraphicFramePr>
        <p:xfrm>
          <a:off x="5857884" y="1071546"/>
          <a:ext cx="1785950" cy="1285883"/>
        </p:xfrm>
        <a:graphic>
          <a:graphicData uri="http://schemas.openxmlformats.org/presentationml/2006/ole">
            <mc:AlternateContent xmlns:mc="http://schemas.openxmlformats.org/markup-compatibility/2006">
              <mc:Choice xmlns:v="urn:schemas-microsoft-com:vml" Requires="v">
                <p:oleObj spid="_x0000_s52242" name="Документ" r:id="rId3" imgW="3267094" imgH="2524149" progId="Word.Document.8">
                  <p:link updateAutomatic="1"/>
                </p:oleObj>
              </mc:Choice>
              <mc:Fallback>
                <p:oleObj name="Документ" r:id="rId3" imgW="3267094" imgH="2524149" progId="Word.Document.8">
                  <p:link updateAutomatic="1"/>
                  <p:pic>
                    <p:nvPicPr>
                      <p:cNvPr id="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57884" y="1071546"/>
                        <a:ext cx="1785950" cy="128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2231" name="Object 7"/>
          <p:cNvGraphicFramePr>
            <a:graphicFrameLocks noChangeAspect="1"/>
          </p:cNvGraphicFramePr>
          <p:nvPr/>
        </p:nvGraphicFramePr>
        <p:xfrm>
          <a:off x="5857884" y="2357430"/>
          <a:ext cx="1785950" cy="1143008"/>
        </p:xfrm>
        <a:graphic>
          <a:graphicData uri="http://schemas.openxmlformats.org/presentationml/2006/ole">
            <mc:AlternateContent xmlns:mc="http://schemas.openxmlformats.org/markup-compatibility/2006">
              <mc:Choice xmlns:v="urn:schemas-microsoft-com:vml" Requires="v">
                <p:oleObj spid="_x0000_s52243" name="Документ" r:id="rId3" imgW="3267094" imgH="2362459" progId="Word.Document.8">
                  <p:link updateAutomatic="1"/>
                </p:oleObj>
              </mc:Choice>
              <mc:Fallback>
                <p:oleObj name="Документ" r:id="rId3" imgW="3267094" imgH="2362459" progId="Word.Document.8">
                  <p:link updateAutomatic="1"/>
                  <p:pic>
                    <p:nvPicPr>
                      <p:cNvPr id="0"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57884" y="2357430"/>
                        <a:ext cx="1785950" cy="1143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2232" name="Object 8"/>
          <p:cNvGraphicFramePr>
            <a:graphicFrameLocks noChangeAspect="1"/>
          </p:cNvGraphicFramePr>
          <p:nvPr/>
        </p:nvGraphicFramePr>
        <p:xfrm>
          <a:off x="5857884" y="3429000"/>
          <a:ext cx="1785950" cy="1214446"/>
        </p:xfrm>
        <a:graphic>
          <a:graphicData uri="http://schemas.openxmlformats.org/presentationml/2006/ole">
            <mc:AlternateContent xmlns:mc="http://schemas.openxmlformats.org/markup-compatibility/2006">
              <mc:Choice xmlns:v="urn:schemas-microsoft-com:vml" Requires="v">
                <p:oleObj spid="_x0000_s52244" name="Документ" r:id="rId3" imgW="3267094" imgH="2505254" progId="Word.Document.8">
                  <p:link updateAutomatic="1"/>
                </p:oleObj>
              </mc:Choice>
              <mc:Fallback>
                <p:oleObj name="Документ" r:id="rId3" imgW="3267094" imgH="2505254" progId="Word.Document.8">
                  <p:link updateAutomatic="1"/>
                  <p:pic>
                    <p:nvPicPr>
                      <p:cNvPr id="0"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57884" y="3429000"/>
                        <a:ext cx="1785950" cy="1214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2233" name="Object 9"/>
          <p:cNvGraphicFramePr>
            <a:graphicFrameLocks noChangeAspect="1"/>
          </p:cNvGraphicFramePr>
          <p:nvPr/>
        </p:nvGraphicFramePr>
        <p:xfrm>
          <a:off x="5929322" y="4643446"/>
          <a:ext cx="1714512" cy="1357322"/>
        </p:xfrm>
        <a:graphic>
          <a:graphicData uri="http://schemas.openxmlformats.org/presentationml/2006/ole">
            <mc:AlternateContent xmlns:mc="http://schemas.openxmlformats.org/markup-compatibility/2006">
              <mc:Choice xmlns:v="urn:schemas-microsoft-com:vml" Requires="v">
                <p:oleObj spid="_x0000_s52245" name="Документ" r:id="rId3" imgW="3267094" imgH="2514701" progId="Word.Document.8">
                  <p:link updateAutomatic="1"/>
                </p:oleObj>
              </mc:Choice>
              <mc:Fallback>
                <p:oleObj name="Документ" r:id="rId3" imgW="3267094" imgH="2514701" progId="Word.Document.8">
                  <p:link updateAutomatic="1"/>
                  <p:pic>
                    <p:nvPicPr>
                      <p:cNvPr id="0"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29322" y="4643446"/>
                        <a:ext cx="1714512" cy="1357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2234" name="Object 10"/>
          <p:cNvGraphicFramePr>
            <a:graphicFrameLocks noChangeAspect="1"/>
          </p:cNvGraphicFramePr>
          <p:nvPr/>
        </p:nvGraphicFramePr>
        <p:xfrm>
          <a:off x="7572094" y="1071546"/>
          <a:ext cx="1571905" cy="1285884"/>
        </p:xfrm>
        <a:graphic>
          <a:graphicData uri="http://schemas.openxmlformats.org/presentationml/2006/ole">
            <mc:AlternateContent xmlns:mc="http://schemas.openxmlformats.org/markup-compatibility/2006">
              <mc:Choice xmlns:v="urn:schemas-microsoft-com:vml" Requires="v">
                <p:oleObj spid="_x0000_s52246" name="Документ" r:id="rId3" imgW="3267094" imgH="2524149" progId="Word.Document.8">
                  <p:link updateAutomatic="1"/>
                </p:oleObj>
              </mc:Choice>
              <mc:Fallback>
                <p:oleObj name="Документ" r:id="rId3" imgW="3267094" imgH="2524149" progId="Word.Document.8">
                  <p:link updateAutomatic="1"/>
                  <p:pic>
                    <p:nvPicPr>
                      <p:cNvPr id="0"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72094" y="1071546"/>
                        <a:ext cx="1571905" cy="1285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2235" name="Object 11"/>
          <p:cNvGraphicFramePr>
            <a:graphicFrameLocks noChangeAspect="1"/>
          </p:cNvGraphicFramePr>
          <p:nvPr/>
        </p:nvGraphicFramePr>
        <p:xfrm>
          <a:off x="7643834" y="2214554"/>
          <a:ext cx="1500166" cy="1220072"/>
        </p:xfrm>
        <a:graphic>
          <a:graphicData uri="http://schemas.openxmlformats.org/presentationml/2006/ole">
            <mc:AlternateContent xmlns:mc="http://schemas.openxmlformats.org/markup-compatibility/2006">
              <mc:Choice xmlns:v="urn:schemas-microsoft-com:vml" Requires="v">
                <p:oleObj spid="_x0000_s52247" name="Документ" r:id="rId3" imgW="3010111" imgH="2448028" progId="Word.Document.8">
                  <p:link updateAutomatic="1"/>
                </p:oleObj>
              </mc:Choice>
              <mc:Fallback>
                <p:oleObj name="Документ" r:id="rId3" imgW="3010111" imgH="2448028" progId="Word.Document.8">
                  <p:link updateAutomatic="1"/>
                  <p:pic>
                    <p:nvPicPr>
                      <p:cNvPr id="0"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43834" y="2214554"/>
                        <a:ext cx="1500166" cy="1220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2236" name="Object 12"/>
          <p:cNvGraphicFramePr>
            <a:graphicFrameLocks noChangeAspect="1"/>
          </p:cNvGraphicFramePr>
          <p:nvPr/>
        </p:nvGraphicFramePr>
        <p:xfrm>
          <a:off x="7597898" y="3429001"/>
          <a:ext cx="1546102" cy="1214446"/>
        </p:xfrm>
        <a:graphic>
          <a:graphicData uri="http://schemas.openxmlformats.org/presentationml/2006/ole">
            <mc:AlternateContent xmlns:mc="http://schemas.openxmlformats.org/markup-compatibility/2006">
              <mc:Choice xmlns:v="urn:schemas-microsoft-com:vml" Requires="v">
                <p:oleObj spid="_x0000_s52248" name="Документ" r:id="rId3" imgW="3019559" imgH="2371906" progId="Word.Document.8">
                  <p:link updateAutomatic="1"/>
                </p:oleObj>
              </mc:Choice>
              <mc:Fallback>
                <p:oleObj name="Документ" r:id="rId3" imgW="3019559" imgH="2371906" progId="Word.Document.8">
                  <p:link updateAutomatic="1"/>
                  <p:pic>
                    <p:nvPicPr>
                      <p:cNvPr id="0"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97898" y="3429001"/>
                        <a:ext cx="1546102" cy="1214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2237" name="Object 13"/>
          <p:cNvGraphicFramePr>
            <a:graphicFrameLocks noChangeAspect="1"/>
          </p:cNvGraphicFramePr>
          <p:nvPr/>
        </p:nvGraphicFramePr>
        <p:xfrm>
          <a:off x="7572396" y="4643446"/>
          <a:ext cx="1571604" cy="1357322"/>
        </p:xfrm>
        <a:graphic>
          <a:graphicData uri="http://schemas.openxmlformats.org/presentationml/2006/ole">
            <mc:AlternateContent xmlns:mc="http://schemas.openxmlformats.org/markup-compatibility/2006">
              <mc:Choice xmlns:v="urn:schemas-microsoft-com:vml" Requires="v">
                <p:oleObj spid="_x0000_s52249" name="Документ" r:id="rId3" imgW="3019559" imgH="2324128" progId="Word.Document.8">
                  <p:link updateAutomatic="1"/>
                </p:oleObj>
              </mc:Choice>
              <mc:Fallback>
                <p:oleObj name="Документ" r:id="rId3" imgW="3019559" imgH="2324128" progId="Word.Document.8">
                  <p:link updateAutomatic="1"/>
                  <p:pic>
                    <p:nvPicPr>
                      <p:cNvPr id="0" name="Picture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72396" y="4643446"/>
                        <a:ext cx="1571604" cy="1357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472518" cy="1143000"/>
          </a:xfrm>
        </p:spPr>
        <p:txBody>
          <a:bodyPr>
            <a:noAutofit/>
          </a:bodyPr>
          <a:lstStyle/>
          <a:p>
            <a:pPr algn="ctr"/>
            <a:r>
              <a:rPr lang="ru-RU" sz="2400" dirty="0" smtClean="0">
                <a:solidFill>
                  <a:srgbClr val="FF0000"/>
                </a:solidFill>
              </a:rPr>
              <a:t>Игры и упражнения при работе над мультипликационным фильмом «Таёжная сказка» («</a:t>
            </a:r>
            <a:r>
              <a:rPr lang="ru-RU" sz="2400" dirty="0" err="1" smtClean="0">
                <a:solidFill>
                  <a:srgbClr val="FF0000"/>
                </a:solidFill>
              </a:rPr>
              <a:t>Союзмультфильм</a:t>
            </a:r>
            <a:r>
              <a:rPr lang="ru-RU" sz="2400" dirty="0" smtClean="0">
                <a:solidFill>
                  <a:srgbClr val="FF0000"/>
                </a:solidFill>
              </a:rPr>
              <a:t>», 1951) </a:t>
            </a:r>
            <a:endParaRPr lang="ru-RU" sz="2400" dirty="0"/>
          </a:p>
        </p:txBody>
      </p:sp>
      <p:sp>
        <p:nvSpPr>
          <p:cNvPr id="3" name="Содержимое 2"/>
          <p:cNvSpPr>
            <a:spLocks noGrp="1"/>
          </p:cNvSpPr>
          <p:nvPr>
            <p:ph sz="quarter" idx="1"/>
          </p:nvPr>
        </p:nvSpPr>
        <p:spPr>
          <a:xfrm>
            <a:off x="500034" y="1500174"/>
            <a:ext cx="8286808" cy="5016628"/>
          </a:xfrm>
        </p:spPr>
        <p:txBody>
          <a:bodyPr/>
          <a:lstStyle/>
          <a:p>
            <a:pPr>
              <a:buNone/>
            </a:pPr>
            <a:r>
              <a:rPr lang="ru-RU" sz="2000" b="1" dirty="0" smtClean="0">
                <a:solidFill>
                  <a:srgbClr val="0070C0"/>
                </a:solidFill>
              </a:rPr>
              <a:t>2. Упражнение «Скажи наоборот»</a:t>
            </a:r>
            <a:endParaRPr lang="ru-RU" sz="2000" dirty="0" smtClean="0">
              <a:solidFill>
                <a:srgbClr val="0070C0"/>
              </a:solidFill>
            </a:endParaRPr>
          </a:p>
          <a:p>
            <a:pPr algn="just">
              <a:buNone/>
            </a:pPr>
            <a:r>
              <a:rPr lang="ru-RU" sz="2000" b="1" dirty="0" smtClean="0"/>
              <a:t>Цель: </a:t>
            </a:r>
            <a:r>
              <a:rPr lang="ru-RU" sz="2000" dirty="0" smtClean="0"/>
              <a:t>формировать умение строить сложносочиненное предложение, обогащать словарь детей.</a:t>
            </a:r>
          </a:p>
          <a:p>
            <a:pPr algn="just">
              <a:buNone/>
            </a:pPr>
            <a:r>
              <a:rPr lang="ru-RU" sz="2000" b="1" dirty="0" smtClean="0"/>
              <a:t>Речевой материал:</a:t>
            </a:r>
            <a:endParaRPr lang="ru-RU" sz="2000" dirty="0" smtClean="0"/>
          </a:p>
          <a:p>
            <a:pPr>
              <a:buNone/>
            </a:pPr>
            <a:r>
              <a:rPr lang="ru-RU" sz="2000" dirty="0" smtClean="0"/>
              <a:t>У росомахи шерсть длинная, а у лисы короткая.</a:t>
            </a:r>
          </a:p>
          <a:p>
            <a:pPr>
              <a:buNone/>
            </a:pPr>
            <a:r>
              <a:rPr lang="ru-RU" sz="2000" dirty="0" smtClean="0"/>
              <a:t>У лисы морда узкая, а у росомахи широкая.</a:t>
            </a:r>
          </a:p>
          <a:p>
            <a:pPr>
              <a:buNone/>
            </a:pPr>
            <a:r>
              <a:rPr lang="ru-RU" sz="2000" dirty="0" smtClean="0"/>
              <a:t>Лиса хитрая, а росомаха доверчивая.</a:t>
            </a:r>
          </a:p>
          <a:p>
            <a:pPr>
              <a:buNone/>
            </a:pPr>
            <a:r>
              <a:rPr lang="ru-RU" sz="2000" dirty="0" smtClean="0"/>
              <a:t>Лиса злая, а росомаха добрая.</a:t>
            </a:r>
          </a:p>
          <a:p>
            <a:pPr>
              <a:buNone/>
            </a:pPr>
            <a:r>
              <a:rPr lang="ru-RU" sz="2000" dirty="0" smtClean="0"/>
              <a:t>Дятел умный, а росомаха глупая.</a:t>
            </a:r>
          </a:p>
          <a:p>
            <a:endParaRPr lang="ru-RU" dirty="0"/>
          </a:p>
        </p:txBody>
      </p:sp>
      <p:pic>
        <p:nvPicPr>
          <p:cNvPr id="16386" name="Picture 2" descr="C:\Users\Виктория\Downloads\05201271.jpg"/>
          <p:cNvPicPr>
            <a:picLocks noChangeAspect="1" noChangeArrowheads="1"/>
          </p:cNvPicPr>
          <p:nvPr/>
        </p:nvPicPr>
        <p:blipFill>
          <a:blip r:embed="rId2"/>
          <a:srcRect/>
          <a:stretch>
            <a:fillRect/>
          </a:stretch>
        </p:blipFill>
        <p:spPr bwMode="auto">
          <a:xfrm>
            <a:off x="6357950" y="2357430"/>
            <a:ext cx="2333625" cy="1743075"/>
          </a:xfrm>
          <a:prstGeom prst="rect">
            <a:avLst/>
          </a:prstGeom>
          <a:noFill/>
        </p:spPr>
      </p:pic>
      <p:pic>
        <p:nvPicPr>
          <p:cNvPr id="16387" name="Picture 3" descr="C:\Users\Виктория\Downloads\taeghnaya.skazka.avi.image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72066" y="3929066"/>
            <a:ext cx="2357454" cy="1671630"/>
          </a:xfrm>
          <a:prstGeom prst="rect">
            <a:avLst/>
          </a:prstGeom>
          <a:noFill/>
        </p:spPr>
      </p:pic>
      <p:pic>
        <p:nvPicPr>
          <p:cNvPr id="16388" name="Picture 4" descr="C:\Users\Виктория\Downloads\l_47b4a53f.jpg"/>
          <p:cNvPicPr>
            <a:picLocks noChangeAspect="1" noChangeArrowheads="1"/>
          </p:cNvPicPr>
          <p:nvPr/>
        </p:nvPicPr>
        <p:blipFill>
          <a:blip r:embed="rId4"/>
          <a:srcRect/>
          <a:stretch>
            <a:fillRect/>
          </a:stretch>
        </p:blipFill>
        <p:spPr bwMode="auto">
          <a:xfrm>
            <a:off x="2857488" y="5143512"/>
            <a:ext cx="2405058" cy="1500198"/>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329642" cy="939784"/>
          </a:xfrm>
        </p:spPr>
        <p:txBody>
          <a:bodyPr>
            <a:normAutofit/>
          </a:bodyPr>
          <a:lstStyle/>
          <a:p>
            <a:pPr algn="ctr"/>
            <a:r>
              <a:rPr lang="ru-RU" sz="2400" dirty="0" smtClean="0">
                <a:solidFill>
                  <a:srgbClr val="FF0000"/>
                </a:solidFill>
              </a:rPr>
              <a:t>Игры и упражнения при работе над мультипликационными фильмами</a:t>
            </a:r>
            <a:endParaRPr lang="ru-RU" sz="2400" dirty="0"/>
          </a:p>
        </p:txBody>
      </p:sp>
      <p:sp>
        <p:nvSpPr>
          <p:cNvPr id="3" name="Содержимое 2"/>
          <p:cNvSpPr>
            <a:spLocks noGrp="1"/>
          </p:cNvSpPr>
          <p:nvPr>
            <p:ph sz="quarter" idx="1"/>
          </p:nvPr>
        </p:nvSpPr>
        <p:spPr>
          <a:xfrm>
            <a:off x="457200" y="1285860"/>
            <a:ext cx="4114800" cy="5188092"/>
          </a:xfrm>
        </p:spPr>
        <p:txBody>
          <a:bodyPr>
            <a:normAutofit fontScale="62500" lnSpcReduction="20000"/>
          </a:bodyPr>
          <a:lstStyle/>
          <a:p>
            <a:pPr algn="ctr">
              <a:buNone/>
            </a:pPr>
            <a:r>
              <a:rPr lang="ru-RU" dirty="0" smtClean="0">
                <a:solidFill>
                  <a:srgbClr val="00B050"/>
                </a:solidFill>
              </a:rPr>
              <a:t>Мультфильм «Пирожок»</a:t>
            </a:r>
          </a:p>
          <a:p>
            <a:pPr algn="just">
              <a:buNone/>
            </a:pPr>
            <a:r>
              <a:rPr lang="ru-RU" dirty="0" smtClean="0">
                <a:solidFill>
                  <a:srgbClr val="0070C0"/>
                </a:solidFill>
              </a:rPr>
              <a:t>1. Упражнение «Части тела»</a:t>
            </a:r>
          </a:p>
          <a:p>
            <a:pPr algn="just">
              <a:buNone/>
            </a:pPr>
            <a:r>
              <a:rPr lang="ru-RU" b="1" dirty="0" smtClean="0"/>
              <a:t>Цель:</a:t>
            </a:r>
            <a:r>
              <a:rPr lang="ru-RU" dirty="0" smtClean="0"/>
              <a:t> закрепление названий частей тела животного</a:t>
            </a:r>
          </a:p>
          <a:p>
            <a:pPr algn="just">
              <a:buNone/>
            </a:pPr>
            <a:r>
              <a:rPr lang="ru-RU" dirty="0" smtClean="0"/>
              <a:t>Оборудование: предметная картинка с изображением цыплёнка, курочки, собаки и кота</a:t>
            </a:r>
          </a:p>
          <a:p>
            <a:pPr algn="just">
              <a:buNone/>
            </a:pPr>
            <a:r>
              <a:rPr lang="ru-RU" dirty="0" smtClean="0"/>
              <a:t>Педагог предлагает ребенку назвать части тела животного (клюв, гребешок и т.д.).</a:t>
            </a:r>
          </a:p>
          <a:p>
            <a:pPr algn="just">
              <a:buNone/>
            </a:pPr>
            <a:endParaRPr lang="ru-RU" dirty="0" smtClean="0"/>
          </a:p>
          <a:p>
            <a:pPr algn="just">
              <a:buNone/>
            </a:pPr>
            <a:r>
              <a:rPr lang="ru-RU" dirty="0" smtClean="0">
                <a:solidFill>
                  <a:srgbClr val="0070C0"/>
                </a:solidFill>
              </a:rPr>
              <a:t>2. Упражнение «Кто что делает?» </a:t>
            </a:r>
          </a:p>
          <a:p>
            <a:pPr algn="just">
              <a:buNone/>
            </a:pPr>
            <a:r>
              <a:rPr lang="ru-RU" b="1" dirty="0" smtClean="0"/>
              <a:t>Цель: </a:t>
            </a:r>
            <a:r>
              <a:rPr lang="ru-RU" dirty="0" smtClean="0"/>
              <a:t>закрепление в речи глаголов </a:t>
            </a:r>
          </a:p>
          <a:p>
            <a:pPr algn="just">
              <a:buNone/>
            </a:pPr>
            <a:r>
              <a:rPr lang="ru-RU" dirty="0" smtClean="0"/>
              <a:t>Педагог показывает ребенку картинки и спрашивает:</a:t>
            </a:r>
          </a:p>
          <a:p>
            <a:pPr algn="just">
              <a:buNone/>
            </a:pPr>
            <a:endParaRPr lang="ru-RU" dirty="0" smtClean="0"/>
          </a:p>
          <a:p>
            <a:pPr algn="just">
              <a:buNone/>
            </a:pPr>
            <a:r>
              <a:rPr lang="ru-RU" dirty="0" smtClean="0"/>
              <a:t>Что делает курочка? (курочка  мелет зерно)</a:t>
            </a:r>
          </a:p>
          <a:p>
            <a:pPr algn="just">
              <a:buNone/>
            </a:pPr>
            <a:r>
              <a:rPr lang="ru-RU" dirty="0" smtClean="0"/>
              <a:t>Что делают цыплята? (цыплята копают).</a:t>
            </a:r>
          </a:p>
          <a:p>
            <a:pPr algn="just">
              <a:buNone/>
            </a:pPr>
            <a:r>
              <a:rPr lang="ru-RU" dirty="0" smtClean="0"/>
              <a:t>Что делает собака? (собака играет на балалайке)</a:t>
            </a:r>
          </a:p>
          <a:p>
            <a:pPr algn="just">
              <a:buNone/>
            </a:pPr>
            <a:r>
              <a:rPr lang="ru-RU" dirty="0" smtClean="0"/>
              <a:t>Что делает кот? (кот танцует)</a:t>
            </a:r>
          </a:p>
          <a:p>
            <a:endParaRPr lang="ru-RU" dirty="0"/>
          </a:p>
        </p:txBody>
      </p:sp>
      <p:pic>
        <p:nvPicPr>
          <p:cNvPr id="12"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79964" y="4552948"/>
            <a:ext cx="1811536" cy="1396177"/>
          </a:xfrm>
          <a:prstGeom prst="rect">
            <a:avLst/>
          </a:prstGeom>
          <a:noFill/>
          <a:ln w="9525">
            <a:noFill/>
            <a:miter lim="800000"/>
            <a:headEnd/>
            <a:tailEnd/>
          </a:ln>
        </p:spPr>
      </p:pic>
      <p:pic>
        <p:nvPicPr>
          <p:cNvPr id="1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79964" y="3147972"/>
            <a:ext cx="1811536" cy="1373979"/>
          </a:xfrm>
          <a:prstGeom prst="rect">
            <a:avLst/>
          </a:prstGeom>
          <a:noFill/>
          <a:ln w="9525">
            <a:noFill/>
            <a:miter lim="800000"/>
            <a:headEnd/>
            <a:tailEnd/>
          </a:ln>
        </p:spPr>
      </p:pic>
      <p:pic>
        <p:nvPicPr>
          <p:cNvPr id="14"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79963" y="1844824"/>
            <a:ext cx="1822753" cy="12858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329642" cy="725470"/>
          </a:xfrm>
        </p:spPr>
        <p:txBody>
          <a:bodyPr>
            <a:normAutofit/>
          </a:bodyPr>
          <a:lstStyle/>
          <a:p>
            <a:pPr algn="ctr"/>
            <a:r>
              <a:rPr lang="ru-RU" sz="2000" dirty="0" smtClean="0">
                <a:solidFill>
                  <a:srgbClr val="FF0000"/>
                </a:solidFill>
              </a:rPr>
              <a:t>Игры и упражнения при работе над мультипликационными фильмами</a:t>
            </a:r>
            <a:endParaRPr lang="ru-RU" sz="2000" dirty="0"/>
          </a:p>
        </p:txBody>
      </p:sp>
      <p:sp>
        <p:nvSpPr>
          <p:cNvPr id="3" name="Содержимое 2"/>
          <p:cNvSpPr>
            <a:spLocks noGrp="1"/>
          </p:cNvSpPr>
          <p:nvPr>
            <p:ph sz="quarter" idx="1"/>
          </p:nvPr>
        </p:nvSpPr>
        <p:spPr>
          <a:xfrm>
            <a:off x="428596" y="1071546"/>
            <a:ext cx="3900486" cy="5172092"/>
          </a:xfrm>
        </p:spPr>
        <p:txBody>
          <a:bodyPr>
            <a:normAutofit/>
          </a:bodyPr>
          <a:lstStyle/>
          <a:p>
            <a:pPr>
              <a:buNone/>
            </a:pPr>
            <a:r>
              <a:rPr lang="ru-RU" sz="2000" dirty="0" smtClean="0">
                <a:solidFill>
                  <a:srgbClr val="0070C0"/>
                </a:solidFill>
              </a:rPr>
              <a:t>3.  «Покажи то, что я скажу» </a:t>
            </a:r>
            <a:r>
              <a:rPr lang="ru-RU" sz="2000" dirty="0" smtClean="0">
                <a:solidFill>
                  <a:srgbClr val="00B050"/>
                </a:solidFill>
              </a:rPr>
              <a:t>(«Крашеный лис»)</a:t>
            </a:r>
          </a:p>
          <a:p>
            <a:pPr>
              <a:buNone/>
            </a:pPr>
            <a:r>
              <a:rPr lang="ru-RU" sz="2000" b="1" dirty="0" smtClean="0"/>
              <a:t>Цель:</a:t>
            </a:r>
            <a:r>
              <a:rPr lang="ru-RU" sz="2000" dirty="0" smtClean="0"/>
              <a:t> закрепление простых предлогов в речи. </a:t>
            </a:r>
          </a:p>
          <a:p>
            <a:pPr>
              <a:buNone/>
            </a:pPr>
            <a:r>
              <a:rPr lang="ru-RU" sz="2000" dirty="0" smtClean="0"/>
              <a:t>Педагог просит показать ребенка на картинке:</a:t>
            </a:r>
          </a:p>
          <a:p>
            <a:pPr>
              <a:buNone/>
            </a:pPr>
            <a:r>
              <a:rPr lang="ru-RU" sz="2000" dirty="0" smtClean="0"/>
              <a:t> а) где Волк стоит около дерева, рядом с Лисом;</a:t>
            </a:r>
          </a:p>
          <a:p>
            <a:pPr>
              <a:buNone/>
            </a:pPr>
            <a:r>
              <a:rPr lang="ru-RU" sz="2000" dirty="0" smtClean="0"/>
              <a:t> б) где Ёжик стоит на пеньке;</a:t>
            </a:r>
          </a:p>
          <a:p>
            <a:pPr>
              <a:buNone/>
            </a:pPr>
            <a:r>
              <a:rPr lang="ru-RU" sz="2000" dirty="0" smtClean="0"/>
              <a:t> в) где Лис сидит под лавкой;</a:t>
            </a:r>
          </a:p>
          <a:p>
            <a:pPr>
              <a:buNone/>
            </a:pPr>
            <a:r>
              <a:rPr lang="ru-RU" sz="2000" dirty="0" smtClean="0"/>
              <a:t> г) где Лис и Волк идут по упавшему дереву;</a:t>
            </a:r>
          </a:p>
          <a:p>
            <a:pPr>
              <a:buNone/>
            </a:pPr>
            <a:r>
              <a:rPr lang="ru-RU" sz="2000" dirty="0" smtClean="0"/>
              <a:t> </a:t>
            </a:r>
            <a:r>
              <a:rPr lang="ru-RU" sz="2000" dirty="0" err="1" smtClean="0"/>
              <a:t>д</a:t>
            </a:r>
            <a:r>
              <a:rPr lang="ru-RU" sz="2000" dirty="0" smtClean="0"/>
              <a:t>) Лис входит в дом.</a:t>
            </a:r>
          </a:p>
          <a:p>
            <a:endParaRPr lang="ru-RU" dirty="0"/>
          </a:p>
        </p:txBody>
      </p:sp>
      <p:sp>
        <p:nvSpPr>
          <p:cNvPr id="9" name="Содержимое 8"/>
          <p:cNvSpPr>
            <a:spLocks noGrp="1"/>
          </p:cNvSpPr>
          <p:nvPr>
            <p:ph sz="quarter" idx="2"/>
          </p:nvPr>
        </p:nvSpPr>
        <p:spPr>
          <a:xfrm>
            <a:off x="4270248" y="1071546"/>
            <a:ext cx="4373718" cy="5100654"/>
          </a:xfrm>
        </p:spPr>
        <p:txBody>
          <a:bodyPr>
            <a:normAutofit/>
          </a:bodyPr>
          <a:lstStyle/>
          <a:p>
            <a:endParaRPr lang="ru-RU" dirty="0"/>
          </a:p>
        </p:txBody>
      </p:sp>
      <p:pic>
        <p:nvPicPr>
          <p:cNvPr id="18434" name="Picture 2" descr="C:\Users\Виктория\Downloads\krasheny_lis.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6248" y="3000373"/>
            <a:ext cx="2143140" cy="1714512"/>
          </a:xfrm>
          <a:prstGeom prst="rect">
            <a:avLst/>
          </a:prstGeom>
          <a:noFill/>
        </p:spPr>
      </p:pic>
      <p:pic>
        <p:nvPicPr>
          <p:cNvPr id="1843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l="17378" t="19696" r="61418" b="50493"/>
          <a:stretch>
            <a:fillRect/>
          </a:stretch>
        </p:blipFill>
        <p:spPr bwMode="auto">
          <a:xfrm>
            <a:off x="6429388" y="3000372"/>
            <a:ext cx="2214578" cy="1714512"/>
          </a:xfrm>
          <a:prstGeom prst="rect">
            <a:avLst/>
          </a:prstGeom>
          <a:noFill/>
          <a:ln w="9525">
            <a:noFill/>
            <a:miter lim="800000"/>
            <a:headEnd/>
            <a:tailEnd/>
          </a:ln>
        </p:spPr>
      </p:pic>
      <p:graphicFrame>
        <p:nvGraphicFramePr>
          <p:cNvPr id="18437" name="Object 5"/>
          <p:cNvGraphicFramePr>
            <a:graphicFrameLocks noChangeAspect="1"/>
          </p:cNvGraphicFramePr>
          <p:nvPr/>
        </p:nvGraphicFramePr>
        <p:xfrm>
          <a:off x="5286380" y="4714884"/>
          <a:ext cx="2214578" cy="1714512"/>
        </p:xfrm>
        <a:graphic>
          <a:graphicData uri="http://schemas.openxmlformats.org/presentationml/2006/ole">
            <mc:AlternateContent xmlns:mc="http://schemas.openxmlformats.org/markup-compatibility/2006">
              <mc:Choice xmlns:v="urn:schemas-microsoft-com:vml" Requires="v">
                <p:oleObj spid="_x0000_s18440" name="Документ" r:id="rId5" imgW="3029007" imgH="2143273" progId="Word.Document.8">
                  <p:link updateAutomatic="1"/>
                </p:oleObj>
              </mc:Choice>
              <mc:Fallback>
                <p:oleObj name="Документ" r:id="rId5" imgW="3029007" imgH="2143273" progId="Word.Document.8">
                  <p:link updateAutomatic="1"/>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6380" y="4714884"/>
                        <a:ext cx="2214578" cy="171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38" name="Object 6"/>
          <p:cNvGraphicFramePr>
            <a:graphicFrameLocks noChangeAspect="1"/>
          </p:cNvGraphicFramePr>
          <p:nvPr/>
        </p:nvGraphicFramePr>
        <p:xfrm>
          <a:off x="6429388" y="1142984"/>
          <a:ext cx="2222516" cy="1857388"/>
        </p:xfrm>
        <a:graphic>
          <a:graphicData uri="http://schemas.openxmlformats.org/presentationml/2006/ole">
            <mc:AlternateContent xmlns:mc="http://schemas.openxmlformats.org/markup-compatibility/2006">
              <mc:Choice xmlns:v="urn:schemas-microsoft-com:vml" Requires="v">
                <p:oleObj spid="_x0000_s18441" name="Документ" r:id="rId7" imgW="2781471" imgH="2000478" progId="Word.Document.8">
                  <p:link updateAutomatic="1"/>
                </p:oleObj>
              </mc:Choice>
              <mc:Fallback>
                <p:oleObj name="Документ" r:id="rId7" imgW="2781471" imgH="2000478" progId="Word.Document.8">
                  <p:link updateAutomatic="1"/>
                  <p:pic>
                    <p:nvPicPr>
                      <p:cNvPr id="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29388" y="1142984"/>
                        <a:ext cx="2222516" cy="185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39" name="Object 7"/>
          <p:cNvGraphicFramePr>
            <a:graphicFrameLocks noChangeAspect="1"/>
          </p:cNvGraphicFramePr>
          <p:nvPr/>
        </p:nvGraphicFramePr>
        <p:xfrm>
          <a:off x="4286248" y="1142984"/>
          <a:ext cx="2189064" cy="1857388"/>
        </p:xfrm>
        <a:graphic>
          <a:graphicData uri="http://schemas.openxmlformats.org/presentationml/2006/ole">
            <mc:AlternateContent xmlns:mc="http://schemas.openxmlformats.org/markup-compatibility/2006">
              <mc:Choice xmlns:v="urn:schemas-microsoft-com:vml" Requires="v">
                <p:oleObj spid="_x0000_s18442" name="Документ" r:id="rId9" imgW="2762305" imgH="1886026" progId="Word.Document.8">
                  <p:link updateAutomatic="1"/>
                </p:oleObj>
              </mc:Choice>
              <mc:Fallback>
                <p:oleObj name="Документ" r:id="rId9" imgW="2762305" imgH="1886026" progId="Word.Document.8">
                  <p:link updateAutomatic="1"/>
                  <p:pic>
                    <p:nvPicPr>
                      <p:cNvPr id="0"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86248" y="1142984"/>
                        <a:ext cx="2189064" cy="185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 name="Picture 3"/>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429388" y="3000372"/>
            <a:ext cx="2214578" cy="1714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85728"/>
            <a:ext cx="8329642" cy="654032"/>
          </a:xfrm>
        </p:spPr>
        <p:txBody>
          <a:bodyPr>
            <a:normAutofit fontScale="90000"/>
          </a:bodyPr>
          <a:lstStyle/>
          <a:p>
            <a:pPr algn="ctr"/>
            <a:r>
              <a:rPr lang="ru-RU" sz="2400" dirty="0" smtClean="0">
                <a:solidFill>
                  <a:srgbClr val="FF0000"/>
                </a:solidFill>
              </a:rPr>
              <a:t>Игры и упражнения при работе над мультипликационными фильмами</a:t>
            </a:r>
            <a:endParaRPr lang="ru-RU" sz="2400" dirty="0"/>
          </a:p>
        </p:txBody>
      </p:sp>
      <p:sp>
        <p:nvSpPr>
          <p:cNvPr id="3" name="Содержимое 2"/>
          <p:cNvSpPr>
            <a:spLocks noGrp="1"/>
          </p:cNvSpPr>
          <p:nvPr>
            <p:ph sz="quarter" idx="1"/>
          </p:nvPr>
        </p:nvSpPr>
        <p:spPr>
          <a:xfrm>
            <a:off x="457200" y="928670"/>
            <a:ext cx="8329642" cy="5545282"/>
          </a:xfrm>
        </p:spPr>
        <p:txBody>
          <a:bodyPr>
            <a:normAutofit/>
          </a:bodyPr>
          <a:lstStyle/>
          <a:p>
            <a:pPr>
              <a:buNone/>
            </a:pPr>
            <a:r>
              <a:rPr lang="ru-RU" dirty="0" smtClean="0">
                <a:solidFill>
                  <a:srgbClr val="0070C0"/>
                </a:solidFill>
              </a:rPr>
              <a:t>4. Упражнение  «Птичий двор» </a:t>
            </a:r>
            <a:r>
              <a:rPr lang="ru-RU" dirty="0" smtClean="0">
                <a:solidFill>
                  <a:srgbClr val="00B050"/>
                </a:solidFill>
              </a:rPr>
              <a:t>(«Гадкий утенок»)</a:t>
            </a:r>
          </a:p>
          <a:p>
            <a:pPr algn="just">
              <a:buNone/>
            </a:pPr>
            <a:r>
              <a:rPr lang="ru-RU" sz="2000" b="1" dirty="0" smtClean="0"/>
              <a:t>Цель:</a:t>
            </a:r>
            <a:r>
              <a:rPr lang="ru-RU" sz="2000" dirty="0" smtClean="0"/>
              <a:t> активизация и обогащение словаря; формирование умения употреблять существительные с предлогом. Дети должны вспомнить, с кем гадкий утенок встретился на птичьем дворе.</a:t>
            </a:r>
          </a:p>
          <a:p>
            <a:pPr>
              <a:buNone/>
            </a:pPr>
            <a:endParaRPr lang="ru-RU" sz="2000" dirty="0" smtClean="0"/>
          </a:p>
          <a:p>
            <a:pPr>
              <a:buNone/>
            </a:pPr>
            <a:endParaRPr lang="ru-RU" sz="2000" dirty="0" smtClean="0"/>
          </a:p>
          <a:p>
            <a:pPr>
              <a:buNone/>
            </a:pPr>
            <a:endParaRPr lang="ru-RU" sz="2000" dirty="0" smtClean="0">
              <a:solidFill>
                <a:srgbClr val="0070C0"/>
              </a:solidFill>
            </a:endParaRPr>
          </a:p>
          <a:p>
            <a:pPr>
              <a:buNone/>
            </a:pPr>
            <a:r>
              <a:rPr lang="ru-RU" sz="2000" dirty="0" smtClean="0">
                <a:solidFill>
                  <a:srgbClr val="0070C0"/>
                </a:solidFill>
              </a:rPr>
              <a:t>5. Игра «Кто лишний» </a:t>
            </a:r>
            <a:r>
              <a:rPr lang="ru-RU" sz="2000" dirty="0" smtClean="0">
                <a:solidFill>
                  <a:srgbClr val="00B050"/>
                </a:solidFill>
              </a:rPr>
              <a:t>(«Гадкий утенок») </a:t>
            </a:r>
          </a:p>
          <a:p>
            <a:pPr>
              <a:buNone/>
            </a:pPr>
            <a:r>
              <a:rPr lang="ru-RU" sz="2000" b="1" dirty="0" smtClean="0"/>
              <a:t>Цель:</a:t>
            </a:r>
            <a:r>
              <a:rPr lang="ru-RU" sz="2000" dirty="0" smtClean="0"/>
              <a:t> активизация словаря.</a:t>
            </a:r>
          </a:p>
          <a:p>
            <a:pPr algn="just">
              <a:buNone/>
            </a:pPr>
            <a:r>
              <a:rPr lang="ru-RU" sz="2000" dirty="0" smtClean="0"/>
              <a:t>Перед детьми выкладывают несколько картинок, одна из которых лишняя по какому-либо признаку. Дети должны выбрать лишнюю картинку и объяснить почему.</a:t>
            </a:r>
          </a:p>
          <a:p>
            <a:endParaRPr lang="ru-RU" dirty="0"/>
          </a:p>
        </p:txBody>
      </p:sp>
      <p:pic>
        <p:nvPicPr>
          <p:cNvPr id="5427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0034" y="5429264"/>
            <a:ext cx="1396889" cy="1030308"/>
          </a:xfrm>
          <a:prstGeom prst="rect">
            <a:avLst/>
          </a:prstGeom>
          <a:noFill/>
          <a:ln w="9525">
            <a:noFill/>
            <a:miter lim="800000"/>
            <a:headEnd/>
            <a:tailEnd/>
          </a:ln>
        </p:spPr>
      </p:pic>
      <p:pic>
        <p:nvPicPr>
          <p:cNvPr id="5427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l="27016" t="35033" r="28654" b="16342"/>
          <a:stretch>
            <a:fillRect/>
          </a:stretch>
        </p:blipFill>
        <p:spPr bwMode="auto">
          <a:xfrm>
            <a:off x="6572264" y="5429264"/>
            <a:ext cx="1479672" cy="1044595"/>
          </a:xfrm>
          <a:prstGeom prst="rect">
            <a:avLst/>
          </a:prstGeom>
          <a:noFill/>
          <a:ln w="9525">
            <a:noFill/>
            <a:miter lim="800000"/>
            <a:headEnd/>
            <a:tailEnd/>
          </a:ln>
        </p:spPr>
      </p:pic>
      <p:graphicFrame>
        <p:nvGraphicFramePr>
          <p:cNvPr id="54276" name="Object 4"/>
          <p:cNvGraphicFramePr>
            <a:graphicFrameLocks noChangeAspect="1"/>
          </p:cNvGraphicFramePr>
          <p:nvPr/>
        </p:nvGraphicFramePr>
        <p:xfrm>
          <a:off x="2428860" y="5429264"/>
          <a:ext cx="1500198" cy="1022510"/>
        </p:xfrm>
        <a:graphic>
          <a:graphicData uri="http://schemas.openxmlformats.org/presentationml/2006/ole">
            <mc:AlternateContent xmlns:mc="http://schemas.openxmlformats.org/markup-compatibility/2006">
              <mc:Choice xmlns:v="urn:schemas-microsoft-com:vml" Requires="v">
                <p:oleObj spid="_x0000_s54288" name="Документ" r:id="rId5" imgW="0" imgH="0" progId="Word.Document.8">
                  <p:link updateAutomatic="1"/>
                </p:oleObj>
              </mc:Choice>
              <mc:Fallback>
                <p:oleObj name="Документ" r:id="rId5" imgW="0" imgH="0" progId="Word.Document.8">
                  <p:link updateAutomatic="1"/>
                  <p:pic>
                    <p:nvPicPr>
                      <p:cNvPr id="0" name="AutoShape 4"/>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428860" y="5429264"/>
                        <a:ext cx="1500198" cy="1022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4277" name="Picture 5" descr="C:\Users\Виктория\Downloads\hello_html_6eff3c8b (1).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00562" y="5429264"/>
            <a:ext cx="1619229" cy="1071570"/>
          </a:xfrm>
          <a:prstGeom prst="rect">
            <a:avLst/>
          </a:prstGeom>
          <a:noFill/>
        </p:spPr>
      </p:pic>
      <p:graphicFrame>
        <p:nvGraphicFramePr>
          <p:cNvPr id="54279" name="Object 7"/>
          <p:cNvGraphicFramePr>
            <a:graphicFrameLocks noChangeAspect="1"/>
          </p:cNvGraphicFramePr>
          <p:nvPr/>
        </p:nvGraphicFramePr>
        <p:xfrm>
          <a:off x="2428860" y="2357430"/>
          <a:ext cx="1500198" cy="1076319"/>
        </p:xfrm>
        <a:graphic>
          <a:graphicData uri="http://schemas.openxmlformats.org/presentationml/2006/ole">
            <mc:AlternateContent xmlns:mc="http://schemas.openxmlformats.org/markup-compatibility/2006">
              <mc:Choice xmlns:v="urn:schemas-microsoft-com:vml" Requires="v">
                <p:oleObj spid="_x0000_s54289" name="Документ" r:id="rId7" imgW="0" imgH="0" progId="Word.Document.8">
                  <p:link updateAutomatic="1"/>
                </p:oleObj>
              </mc:Choice>
              <mc:Fallback>
                <p:oleObj name="Документ" r:id="rId7" imgW="0" imgH="0" progId="Word.Document.8">
                  <p:link updateAutomatic="1"/>
                  <p:pic>
                    <p:nvPicPr>
                      <p:cNvPr id="0" name="AutoShape 7"/>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428860" y="2357430"/>
                        <a:ext cx="1500198" cy="1076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4280" name="Object 8"/>
          <p:cNvGraphicFramePr>
            <a:graphicFrameLocks noChangeAspect="1"/>
          </p:cNvGraphicFramePr>
          <p:nvPr/>
        </p:nvGraphicFramePr>
        <p:xfrm>
          <a:off x="4286248" y="2357430"/>
          <a:ext cx="1586333" cy="1133469"/>
        </p:xfrm>
        <a:graphic>
          <a:graphicData uri="http://schemas.openxmlformats.org/presentationml/2006/ole">
            <mc:AlternateContent xmlns:mc="http://schemas.openxmlformats.org/markup-compatibility/2006">
              <mc:Choice xmlns:v="urn:schemas-microsoft-com:vml" Requires="v">
                <p:oleObj spid="_x0000_s54290" name="Документ" r:id="rId7" imgW="0" imgH="0" progId="Word.Document.8">
                  <p:link updateAutomatic="1"/>
                </p:oleObj>
              </mc:Choice>
              <mc:Fallback>
                <p:oleObj name="Документ" r:id="rId7" imgW="0" imgH="0" progId="Word.Document.8">
                  <p:link updateAutomatic="1"/>
                  <p:pic>
                    <p:nvPicPr>
                      <p:cNvPr id="0" name="AutoShape 8"/>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4286248" y="2357430"/>
                        <a:ext cx="1586333" cy="1133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4281" name="Object 9"/>
          <p:cNvGraphicFramePr>
            <a:graphicFrameLocks noChangeAspect="1"/>
          </p:cNvGraphicFramePr>
          <p:nvPr/>
        </p:nvGraphicFramePr>
        <p:xfrm>
          <a:off x="6215074" y="2285992"/>
          <a:ext cx="1752252" cy="1214446"/>
        </p:xfrm>
        <a:graphic>
          <a:graphicData uri="http://schemas.openxmlformats.org/presentationml/2006/ole">
            <mc:AlternateContent xmlns:mc="http://schemas.openxmlformats.org/markup-compatibility/2006">
              <mc:Choice xmlns:v="urn:schemas-microsoft-com:vml" Requires="v">
                <p:oleObj spid="_x0000_s54291" name="Документ" r:id="rId7" imgW="0" imgH="0" progId="Word.Document.8">
                  <p:link updateAutomatic="1"/>
                </p:oleObj>
              </mc:Choice>
              <mc:Fallback>
                <p:oleObj name="Документ" r:id="rId7" imgW="0" imgH="0" progId="Word.Document.8">
                  <p:link updateAutomatic="1"/>
                  <p:pic>
                    <p:nvPicPr>
                      <p:cNvPr id="0" name="AutoShape 9"/>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6215074" y="2285992"/>
                        <a:ext cx="1752252" cy="1214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4282" name="Object 10"/>
          <p:cNvGraphicFramePr>
            <a:graphicFrameLocks noChangeAspect="1"/>
          </p:cNvGraphicFramePr>
          <p:nvPr/>
        </p:nvGraphicFramePr>
        <p:xfrm>
          <a:off x="500034" y="2357430"/>
          <a:ext cx="1643074" cy="1071570"/>
        </p:xfrm>
        <a:graphic>
          <a:graphicData uri="http://schemas.openxmlformats.org/presentationml/2006/ole">
            <mc:AlternateContent xmlns:mc="http://schemas.openxmlformats.org/markup-compatibility/2006">
              <mc:Choice xmlns:v="urn:schemas-microsoft-com:vml" Requires="v">
                <p:oleObj spid="_x0000_s54292" name="Документ" r:id="rId7" imgW="0" imgH="0" progId="Word.Document.8">
                  <p:link updateAutomatic="1"/>
                </p:oleObj>
              </mc:Choice>
              <mc:Fallback>
                <p:oleObj name="Документ" r:id="rId7" imgW="0" imgH="0" progId="Word.Document.8">
                  <p:link updateAutomatic="1"/>
                  <p:pic>
                    <p:nvPicPr>
                      <p:cNvPr id="0" name="AutoShape 10"/>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500034" y="2357430"/>
                        <a:ext cx="1643074" cy="1071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3" name="Picture 3"/>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572264" y="5378832"/>
            <a:ext cx="1551110" cy="1095028"/>
          </a:xfrm>
          <a:prstGeom prst="rect">
            <a:avLst/>
          </a:prstGeom>
          <a:noFill/>
          <a:ln w="9525">
            <a:noFill/>
            <a:miter lim="800000"/>
            <a:headEnd/>
            <a:tailEnd/>
          </a:ln>
        </p:spPr>
      </p:pic>
      <p:pic>
        <p:nvPicPr>
          <p:cNvPr id="14" name="Picture 4"/>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214546" y="5357826"/>
            <a:ext cx="1590212" cy="1128710"/>
          </a:xfrm>
          <a:prstGeom prst="rect">
            <a:avLst/>
          </a:prstGeom>
          <a:noFill/>
          <a:ln w="9525">
            <a:noFill/>
            <a:miter lim="800000"/>
            <a:headEnd/>
            <a:tailEnd/>
          </a:ln>
        </p:spPr>
      </p:pic>
      <p:graphicFrame>
        <p:nvGraphicFramePr>
          <p:cNvPr id="54284" name="Object 12"/>
          <p:cNvGraphicFramePr>
            <a:graphicFrameLocks noChangeAspect="1"/>
          </p:cNvGraphicFramePr>
          <p:nvPr/>
        </p:nvGraphicFramePr>
        <p:xfrm>
          <a:off x="4643438" y="2357430"/>
          <a:ext cx="1714512" cy="1191104"/>
        </p:xfrm>
        <a:graphic>
          <a:graphicData uri="http://schemas.openxmlformats.org/presentationml/2006/ole">
            <mc:AlternateContent xmlns:mc="http://schemas.openxmlformats.org/markup-compatibility/2006">
              <mc:Choice xmlns:v="urn:schemas-microsoft-com:vml" Requires="v">
                <p:oleObj spid="_x0000_s54293" name="Документ" r:id="rId5" imgW="5772416" imgH="4010133" progId="Word.Document.8">
                  <p:link updateAutomatic="1"/>
                </p:oleObj>
              </mc:Choice>
              <mc:Fallback>
                <p:oleObj name="Документ" r:id="rId5" imgW="5772416" imgH="4010133" progId="Word.Document.8">
                  <p:link updateAutomatic="1"/>
                  <p:pic>
                    <p:nvPicPr>
                      <p:cNvPr id="0"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3438" y="2357430"/>
                        <a:ext cx="1714512" cy="1191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4285" name="Object 13"/>
          <p:cNvGraphicFramePr>
            <a:graphicFrameLocks noChangeAspect="1"/>
          </p:cNvGraphicFramePr>
          <p:nvPr/>
        </p:nvGraphicFramePr>
        <p:xfrm>
          <a:off x="6643702" y="2428867"/>
          <a:ext cx="1617540" cy="1121067"/>
        </p:xfrm>
        <a:graphic>
          <a:graphicData uri="http://schemas.openxmlformats.org/presentationml/2006/ole">
            <mc:AlternateContent xmlns:mc="http://schemas.openxmlformats.org/markup-compatibility/2006">
              <mc:Choice xmlns:v="urn:schemas-microsoft-com:vml" Requires="v">
                <p:oleObj spid="_x0000_s54294" name="Документ" r:id="rId5" imgW="5772416" imgH="4000686" progId="Word.Document.8">
                  <p:link updateAutomatic="1"/>
                </p:oleObj>
              </mc:Choice>
              <mc:Fallback>
                <p:oleObj name="Документ" r:id="rId5" imgW="5772416" imgH="4000686" progId="Word.Document.8">
                  <p:link updateAutomatic="1"/>
                  <p:pic>
                    <p:nvPicPr>
                      <p:cNvPr id="0"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43702" y="2428867"/>
                        <a:ext cx="1617540" cy="1121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4286" name="Object 14"/>
          <p:cNvGraphicFramePr>
            <a:graphicFrameLocks noChangeAspect="1"/>
          </p:cNvGraphicFramePr>
          <p:nvPr/>
        </p:nvGraphicFramePr>
        <p:xfrm>
          <a:off x="2714612" y="2357430"/>
          <a:ext cx="1643074" cy="1174012"/>
        </p:xfrm>
        <a:graphic>
          <a:graphicData uri="http://schemas.openxmlformats.org/presentationml/2006/ole">
            <mc:AlternateContent xmlns:mc="http://schemas.openxmlformats.org/markup-compatibility/2006">
              <mc:Choice xmlns:v="urn:schemas-microsoft-com:vml" Requires="v">
                <p:oleObj spid="_x0000_s54295" name="Документ" r:id="rId5" imgW="5772416" imgH="4124585" progId="Word.Document.8">
                  <p:link updateAutomatic="1"/>
                </p:oleObj>
              </mc:Choice>
              <mc:Fallback>
                <p:oleObj name="Документ" r:id="rId5" imgW="5772416" imgH="4124585" progId="Word.Document.8">
                  <p:link updateAutomatic="1"/>
                  <p:pic>
                    <p:nvPicPr>
                      <p:cNvPr id="0"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14612" y="2357430"/>
                        <a:ext cx="1643074" cy="1174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4287" name="Object 15"/>
          <p:cNvGraphicFramePr>
            <a:graphicFrameLocks noChangeAspect="1"/>
          </p:cNvGraphicFramePr>
          <p:nvPr/>
        </p:nvGraphicFramePr>
        <p:xfrm>
          <a:off x="785786" y="2357430"/>
          <a:ext cx="1714512" cy="1143008"/>
        </p:xfrm>
        <a:graphic>
          <a:graphicData uri="http://schemas.openxmlformats.org/presentationml/2006/ole">
            <mc:AlternateContent xmlns:mc="http://schemas.openxmlformats.org/markup-compatibility/2006">
              <mc:Choice xmlns:v="urn:schemas-microsoft-com:vml" Requires="v">
                <p:oleObj spid="_x0000_s54296" name="Документ" r:id="rId13" imgW="5772416" imgH="4000686" progId="Word.Document.8">
                  <p:link updateAutomatic="1"/>
                </p:oleObj>
              </mc:Choice>
              <mc:Fallback>
                <p:oleObj name="Документ" r:id="rId13" imgW="5772416" imgH="4000686" progId="Word.Document.8">
                  <p:link updateAutomatic="1"/>
                  <p:pic>
                    <p:nvPicPr>
                      <p:cNvPr id="0" name="Picture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5786" y="2357430"/>
                        <a:ext cx="1714512" cy="1143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401080" cy="939784"/>
          </a:xfrm>
        </p:spPr>
        <p:txBody>
          <a:bodyPr>
            <a:normAutofit fontScale="90000"/>
          </a:bodyPr>
          <a:lstStyle/>
          <a:p>
            <a:pPr algn="ctr"/>
            <a:r>
              <a:rPr lang="ru-RU" sz="2800" dirty="0" smtClean="0">
                <a:solidFill>
                  <a:srgbClr val="FF0000"/>
                </a:solidFill>
              </a:rPr>
              <a:t>Игры и упражнения при работе над мультипликационными фильмами</a:t>
            </a:r>
            <a:endParaRPr lang="ru-RU" sz="2800" dirty="0"/>
          </a:p>
        </p:txBody>
      </p:sp>
      <p:sp>
        <p:nvSpPr>
          <p:cNvPr id="3" name="Содержимое 2"/>
          <p:cNvSpPr>
            <a:spLocks noGrp="1"/>
          </p:cNvSpPr>
          <p:nvPr>
            <p:ph sz="quarter" idx="1"/>
          </p:nvPr>
        </p:nvSpPr>
        <p:spPr>
          <a:xfrm>
            <a:off x="457200" y="1214422"/>
            <a:ext cx="8329642" cy="5259530"/>
          </a:xfrm>
        </p:spPr>
        <p:txBody>
          <a:bodyPr/>
          <a:lstStyle/>
          <a:p>
            <a:r>
              <a:rPr lang="ru-RU" dirty="0" smtClean="0">
                <a:solidFill>
                  <a:srgbClr val="00B0F0"/>
                </a:solidFill>
              </a:rPr>
              <a:t>5. Упражнение «Подбери картинки» </a:t>
            </a:r>
            <a:r>
              <a:rPr lang="ru-RU" dirty="0" smtClean="0"/>
              <a:t>по заданным признакам (например, раздели картинки на две группы – веселые, радостные и грустные, печальные) </a:t>
            </a:r>
            <a:r>
              <a:rPr lang="ru-RU" dirty="0" smtClean="0">
                <a:solidFill>
                  <a:srgbClr val="92D050"/>
                </a:solidFill>
              </a:rPr>
              <a:t>(«Ель») </a:t>
            </a:r>
          </a:p>
          <a:p>
            <a:endParaRPr lang="ru-RU" dirty="0"/>
          </a:p>
        </p:txBody>
      </p:sp>
      <p:graphicFrame>
        <p:nvGraphicFramePr>
          <p:cNvPr id="86018" name="Object 2"/>
          <p:cNvGraphicFramePr>
            <a:graphicFrameLocks noChangeAspect="1"/>
          </p:cNvGraphicFramePr>
          <p:nvPr/>
        </p:nvGraphicFramePr>
        <p:xfrm>
          <a:off x="1928794" y="2714620"/>
          <a:ext cx="1983476" cy="1495428"/>
        </p:xfrm>
        <a:graphic>
          <a:graphicData uri="http://schemas.openxmlformats.org/presentationml/2006/ole">
            <mc:AlternateContent xmlns:mc="http://schemas.openxmlformats.org/markup-compatibility/2006">
              <mc:Choice xmlns:v="urn:schemas-microsoft-com:vml" Requires="v">
                <p:oleObj spid="_x0000_s86019" name="Документ" r:id="rId3" imgW="3019559" imgH="2276620" progId="Word.Document.8">
                  <p:link updateAutomatic="1"/>
                </p:oleObj>
              </mc:Choice>
              <mc:Fallback>
                <p:oleObj name="Документ" r:id="rId3" imgW="3019559" imgH="2276620" progId="Word.Document.8">
                  <p:link updateAutomatic="1"/>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8794" y="2714620"/>
                        <a:ext cx="1983476" cy="1495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6019" name="Picture 3"/>
          <p:cNvPicPr>
            <a:picLocks noChangeAspect="1" noChangeArrowheads="1"/>
          </p:cNvPicPr>
          <p:nvPr/>
        </p:nvPicPr>
        <p:blipFill>
          <a:blip r:embed="rId5"/>
          <a:srcRect/>
          <a:stretch>
            <a:fillRect/>
          </a:stretch>
        </p:blipFill>
        <p:spPr bwMode="auto">
          <a:xfrm>
            <a:off x="3571868" y="3714752"/>
            <a:ext cx="1928826" cy="1500198"/>
          </a:xfrm>
          <a:prstGeom prst="rect">
            <a:avLst/>
          </a:prstGeom>
          <a:noFill/>
          <a:ln w="9525">
            <a:noFill/>
            <a:miter lim="800000"/>
            <a:headEnd/>
            <a:tailEnd/>
          </a:ln>
        </p:spPr>
      </p:pic>
      <p:pic>
        <p:nvPicPr>
          <p:cNvPr id="86020"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57818" y="2643182"/>
            <a:ext cx="1928826" cy="1500198"/>
          </a:xfrm>
          <a:prstGeom prst="rect">
            <a:avLst/>
          </a:prstGeom>
          <a:noFill/>
          <a:ln w="9525">
            <a:noFill/>
            <a:miter lim="800000"/>
            <a:headEnd/>
            <a:tailEnd/>
          </a:ln>
        </p:spPr>
      </p:pic>
      <p:pic>
        <p:nvPicPr>
          <p:cNvPr id="86021" name="Picture 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42910" y="3714752"/>
            <a:ext cx="1928826" cy="1357322"/>
          </a:xfrm>
          <a:prstGeom prst="rect">
            <a:avLst/>
          </a:prstGeom>
          <a:noFill/>
          <a:ln w="9525">
            <a:noFill/>
            <a:miter lim="800000"/>
            <a:headEnd/>
            <a:tailEnd/>
          </a:ln>
        </p:spPr>
      </p:pic>
      <p:pic>
        <p:nvPicPr>
          <p:cNvPr id="86022" name="Picture 6"/>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857356" y="4857760"/>
            <a:ext cx="1928826" cy="1357322"/>
          </a:xfrm>
          <a:prstGeom prst="rect">
            <a:avLst/>
          </a:prstGeom>
          <a:noFill/>
          <a:ln w="9525">
            <a:noFill/>
            <a:miter lim="800000"/>
            <a:headEnd/>
            <a:tailEnd/>
          </a:ln>
        </p:spPr>
      </p:pic>
      <p:pic>
        <p:nvPicPr>
          <p:cNvPr id="86023" name="Picture 7"/>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429256" y="4857760"/>
            <a:ext cx="1857388" cy="13573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472518" cy="725470"/>
          </a:xfrm>
        </p:spPr>
        <p:txBody>
          <a:bodyPr>
            <a:noAutofit/>
          </a:bodyPr>
          <a:lstStyle/>
          <a:p>
            <a:pPr algn="ctr"/>
            <a:r>
              <a:rPr lang="ru-RU" sz="2400" dirty="0" smtClean="0">
                <a:solidFill>
                  <a:srgbClr val="FF0000"/>
                </a:solidFill>
              </a:rPr>
              <a:t>Методы и приемы работы, используемые в основной части занятия</a:t>
            </a:r>
            <a:endParaRPr lang="ru-RU" sz="2400" dirty="0"/>
          </a:p>
        </p:txBody>
      </p:sp>
      <p:sp>
        <p:nvSpPr>
          <p:cNvPr id="3" name="Содержимое 2"/>
          <p:cNvSpPr>
            <a:spLocks noGrp="1"/>
          </p:cNvSpPr>
          <p:nvPr>
            <p:ph sz="quarter" idx="1"/>
          </p:nvPr>
        </p:nvSpPr>
        <p:spPr>
          <a:xfrm>
            <a:off x="457200" y="1071546"/>
            <a:ext cx="8258204" cy="5402406"/>
          </a:xfrm>
        </p:spPr>
        <p:txBody>
          <a:bodyPr/>
          <a:lstStyle/>
          <a:p>
            <a:pPr algn="just"/>
            <a:r>
              <a:rPr lang="ru-RU" sz="2000" dirty="0" smtClean="0"/>
              <a:t>восстановление сюжета мультфильма в соответствии с логикой протекания событий (из «рассыпанных» слайдов). Ребенка просят расположить слайды из мультфильма по порядку и рассказать, какое событие следовало за каким </a:t>
            </a:r>
            <a:r>
              <a:rPr lang="ru-RU" sz="2000" dirty="0" smtClean="0">
                <a:solidFill>
                  <a:srgbClr val="00B050"/>
                </a:solidFill>
              </a:rPr>
              <a:t>(«Лесная история»):</a:t>
            </a:r>
          </a:p>
          <a:p>
            <a:endParaRPr lang="ru-RU" dirty="0"/>
          </a:p>
        </p:txBody>
      </p:sp>
      <p:graphicFrame>
        <p:nvGraphicFramePr>
          <p:cNvPr id="43010" name="Object 2"/>
          <p:cNvGraphicFramePr>
            <a:graphicFrameLocks noChangeAspect="1"/>
          </p:cNvGraphicFramePr>
          <p:nvPr/>
        </p:nvGraphicFramePr>
        <p:xfrm>
          <a:off x="3929058" y="2643182"/>
          <a:ext cx="2073306" cy="1585910"/>
        </p:xfrm>
        <a:graphic>
          <a:graphicData uri="http://schemas.openxmlformats.org/presentationml/2006/ole">
            <mc:AlternateContent xmlns:mc="http://schemas.openxmlformats.org/markup-compatibility/2006">
              <mc:Choice xmlns:v="urn:schemas-microsoft-com:vml" Requires="v">
                <p:oleObj spid="_x0000_s43018" name="Документ" r:id="rId3" imgW="0" imgH="0" progId="Word.Document.8">
                  <p:link updateAutomatic="1"/>
                </p:oleObj>
              </mc:Choice>
              <mc:Fallback>
                <p:oleObj name="Документ" r:id="rId3" imgW="0" imgH="0" progId="Word.Document.8">
                  <p:link updateAutomatic="1"/>
                  <p:pic>
                    <p:nvPicPr>
                      <p:cNvPr id="0" name="AutoShape 2"/>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3929058" y="2643182"/>
                        <a:ext cx="2073306" cy="1585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3012"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l="28865" t="28212" r="30685" b="16103"/>
          <a:stretch>
            <a:fillRect/>
          </a:stretch>
        </p:blipFill>
        <p:spPr bwMode="auto">
          <a:xfrm>
            <a:off x="2143108" y="3786190"/>
            <a:ext cx="2214578" cy="1719347"/>
          </a:xfrm>
          <a:prstGeom prst="rect">
            <a:avLst/>
          </a:prstGeom>
          <a:noFill/>
          <a:ln w="9525">
            <a:noFill/>
            <a:miter lim="800000"/>
            <a:headEnd/>
            <a:tailEnd/>
          </a:ln>
        </p:spPr>
      </p:pic>
      <p:pic>
        <p:nvPicPr>
          <p:cNvPr id="43013"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l="28842" t="30934" r="30638" b="10735"/>
          <a:stretch>
            <a:fillRect/>
          </a:stretch>
        </p:blipFill>
        <p:spPr bwMode="auto">
          <a:xfrm>
            <a:off x="4214810" y="5000636"/>
            <a:ext cx="2071702" cy="1597570"/>
          </a:xfrm>
          <a:prstGeom prst="rect">
            <a:avLst/>
          </a:prstGeom>
          <a:noFill/>
          <a:ln w="9525">
            <a:noFill/>
            <a:miter lim="800000"/>
            <a:headEnd/>
            <a:tailEnd/>
          </a:ln>
        </p:spPr>
      </p:pic>
      <p:pic>
        <p:nvPicPr>
          <p:cNvPr id="43014"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l="28865" t="30058" r="30685" b="12485"/>
          <a:stretch>
            <a:fillRect/>
          </a:stretch>
        </p:blipFill>
        <p:spPr bwMode="auto">
          <a:xfrm>
            <a:off x="7072330" y="2643182"/>
            <a:ext cx="1873042" cy="1500174"/>
          </a:xfrm>
          <a:prstGeom prst="rect">
            <a:avLst/>
          </a:prstGeom>
          <a:noFill/>
          <a:ln w="9525">
            <a:noFill/>
            <a:miter lim="800000"/>
            <a:headEnd/>
            <a:tailEnd/>
          </a:ln>
        </p:spPr>
      </p:pic>
      <p:pic>
        <p:nvPicPr>
          <p:cNvPr id="43015"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l="28865" t="21359" r="30685" b="19659"/>
          <a:stretch>
            <a:fillRect/>
          </a:stretch>
        </p:blipFill>
        <p:spPr bwMode="auto">
          <a:xfrm>
            <a:off x="285720" y="2643182"/>
            <a:ext cx="2035205" cy="1674621"/>
          </a:xfrm>
          <a:prstGeom prst="rect">
            <a:avLst/>
          </a:prstGeom>
          <a:noFill/>
          <a:ln w="9525">
            <a:noFill/>
            <a:miter lim="800000"/>
            <a:headEnd/>
            <a:tailEnd/>
          </a:ln>
        </p:spPr>
      </p:pic>
      <p:pic>
        <p:nvPicPr>
          <p:cNvPr id="43016"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l="28865" t="29010" r="30685" b="19659"/>
          <a:stretch>
            <a:fillRect/>
          </a:stretch>
        </p:blipFill>
        <p:spPr bwMode="auto">
          <a:xfrm>
            <a:off x="5857884" y="3857628"/>
            <a:ext cx="1914247" cy="1497011"/>
          </a:xfrm>
          <a:prstGeom prst="rect">
            <a:avLst/>
          </a:prstGeom>
          <a:noFill/>
          <a:ln w="9525">
            <a:noFill/>
            <a:miter lim="800000"/>
            <a:headEnd/>
            <a:tailEnd/>
          </a:ln>
        </p:spPr>
      </p:pic>
      <p:graphicFrame>
        <p:nvGraphicFramePr>
          <p:cNvPr id="43017" name="Object 9"/>
          <p:cNvGraphicFramePr>
            <a:graphicFrameLocks noChangeAspect="1"/>
          </p:cNvGraphicFramePr>
          <p:nvPr/>
        </p:nvGraphicFramePr>
        <p:xfrm flipH="1">
          <a:off x="214282" y="5000636"/>
          <a:ext cx="2017769" cy="1638297"/>
        </p:xfrm>
        <a:graphic>
          <a:graphicData uri="http://schemas.openxmlformats.org/presentationml/2006/ole">
            <mc:AlternateContent xmlns:mc="http://schemas.openxmlformats.org/markup-compatibility/2006">
              <mc:Choice xmlns:v="urn:schemas-microsoft-com:vml" Requires="v">
                <p:oleObj spid="_x0000_s43019" name="Документ" r:id="rId5" imgW="0" imgH="0" progId="Word.Document.8">
                  <p:link updateAutomatic="1"/>
                </p:oleObj>
              </mc:Choice>
              <mc:Fallback>
                <p:oleObj name="Документ" r:id="rId5" imgW="0" imgH="0" progId="Word.Document.8">
                  <p:link updateAutomatic="1"/>
                  <p:pic>
                    <p:nvPicPr>
                      <p:cNvPr id="0" name="AutoShape 9"/>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flipH="1">
                        <a:off x="214282" y="5000636"/>
                        <a:ext cx="2017769" cy="1638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 name="Picture 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85720" y="2643182"/>
            <a:ext cx="2035205" cy="1674621"/>
          </a:xfrm>
          <a:prstGeom prst="rect">
            <a:avLst/>
          </a:prstGeom>
          <a:noFill/>
          <a:ln w="9525">
            <a:noFill/>
            <a:miter lim="800000"/>
            <a:headEnd/>
            <a:tailEnd/>
          </a:ln>
        </p:spPr>
      </p:pic>
      <p:pic>
        <p:nvPicPr>
          <p:cNvPr id="12"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143108" y="3786190"/>
            <a:ext cx="2214578" cy="1719347"/>
          </a:xfrm>
          <a:prstGeom prst="rect">
            <a:avLst/>
          </a:prstGeom>
          <a:noFill/>
          <a:ln w="9525">
            <a:noFill/>
            <a:miter lim="800000"/>
            <a:headEnd/>
            <a:tailEnd/>
          </a:ln>
        </p:spPr>
      </p:pic>
      <p:pic>
        <p:nvPicPr>
          <p:cNvPr id="13" name="Picture 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214810" y="5000636"/>
            <a:ext cx="2071702" cy="1597570"/>
          </a:xfrm>
          <a:prstGeom prst="rect">
            <a:avLst/>
          </a:prstGeom>
          <a:noFill/>
          <a:ln w="9525">
            <a:noFill/>
            <a:miter lim="800000"/>
            <a:headEnd/>
            <a:tailEnd/>
          </a:ln>
        </p:spPr>
      </p:pic>
      <p:pic>
        <p:nvPicPr>
          <p:cNvPr id="14" name="Picture 8"/>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786446" y="3857628"/>
            <a:ext cx="1914247" cy="1497011"/>
          </a:xfrm>
          <a:prstGeom prst="rect">
            <a:avLst/>
          </a:prstGeom>
          <a:noFill/>
          <a:ln w="9525">
            <a:noFill/>
            <a:miter lim="800000"/>
            <a:headEnd/>
            <a:tailEnd/>
          </a:ln>
        </p:spPr>
      </p:pic>
      <p:pic>
        <p:nvPicPr>
          <p:cNvPr id="15" name="Picture 6"/>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072330" y="2571744"/>
            <a:ext cx="1873042" cy="1500174"/>
          </a:xfrm>
          <a:prstGeom prst="rect">
            <a:avLst/>
          </a:prstGeom>
          <a:noFill/>
          <a:ln w="9525">
            <a:noFill/>
            <a:miter lim="800000"/>
            <a:headEnd/>
            <a:tailEnd/>
          </a:ln>
        </p:spPr>
      </p:pic>
      <p:pic>
        <p:nvPicPr>
          <p:cNvPr id="43018" name="Picture 10"/>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000496" y="2571744"/>
            <a:ext cx="2106611" cy="1570929"/>
          </a:xfrm>
          <a:prstGeom prst="rect">
            <a:avLst/>
          </a:prstGeom>
          <a:noFill/>
          <a:ln w="9525">
            <a:noFill/>
            <a:miter lim="800000"/>
            <a:headEnd/>
            <a:tailEnd/>
          </a:ln>
        </p:spPr>
      </p:pic>
      <p:pic>
        <p:nvPicPr>
          <p:cNvPr id="43019" name="Picture 11"/>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57158" y="4857760"/>
            <a:ext cx="2071702" cy="15716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472518" cy="796908"/>
          </a:xfrm>
        </p:spPr>
        <p:txBody>
          <a:bodyPr>
            <a:normAutofit fontScale="90000"/>
          </a:bodyPr>
          <a:lstStyle/>
          <a:p>
            <a:pPr algn="ctr"/>
            <a:r>
              <a:rPr lang="ru-RU" sz="2400" dirty="0" smtClean="0">
                <a:solidFill>
                  <a:srgbClr val="FF0000"/>
                </a:solidFill>
              </a:rPr>
              <a:t>Методы и приемы работы, используемые в основной части занятия</a:t>
            </a:r>
            <a:endParaRPr lang="ru-RU" sz="2400" dirty="0"/>
          </a:p>
        </p:txBody>
      </p:sp>
      <p:sp>
        <p:nvSpPr>
          <p:cNvPr id="3" name="Содержимое 2"/>
          <p:cNvSpPr>
            <a:spLocks noGrp="1"/>
          </p:cNvSpPr>
          <p:nvPr>
            <p:ph sz="quarter" idx="1"/>
          </p:nvPr>
        </p:nvSpPr>
        <p:spPr>
          <a:xfrm>
            <a:off x="457200" y="1142984"/>
            <a:ext cx="8186766" cy="5330968"/>
          </a:xfrm>
        </p:spPr>
        <p:txBody>
          <a:bodyPr/>
          <a:lstStyle/>
          <a:p>
            <a:pPr lvl="0" algn="just"/>
            <a:r>
              <a:rPr lang="ru-RU" dirty="0" smtClean="0"/>
              <a:t>отбор тех слайдов, которые иллюстрируют содержание данного мультфильма </a:t>
            </a:r>
            <a:r>
              <a:rPr lang="ru-RU" dirty="0" smtClean="0">
                <a:solidFill>
                  <a:srgbClr val="00B050"/>
                </a:solidFill>
              </a:rPr>
              <a:t>(«Впервые на арене»)</a:t>
            </a:r>
          </a:p>
          <a:p>
            <a:pPr lvl="0" algn="just"/>
            <a:endParaRPr lang="ru-RU" dirty="0" smtClean="0"/>
          </a:p>
          <a:p>
            <a:pPr lvl="0" algn="just"/>
            <a:endParaRPr lang="ru-RU" dirty="0" smtClean="0"/>
          </a:p>
          <a:p>
            <a:pPr lvl="0" algn="just"/>
            <a:endParaRPr lang="ru-RU" dirty="0" smtClean="0"/>
          </a:p>
          <a:p>
            <a:endParaRPr lang="ru-RU" dirty="0"/>
          </a:p>
        </p:txBody>
      </p:sp>
      <p:graphicFrame>
        <p:nvGraphicFramePr>
          <p:cNvPr id="44034" name="Object 2"/>
          <p:cNvGraphicFramePr>
            <a:graphicFrameLocks noChangeAspect="1"/>
          </p:cNvGraphicFramePr>
          <p:nvPr/>
        </p:nvGraphicFramePr>
        <p:xfrm>
          <a:off x="571472" y="2357430"/>
          <a:ext cx="1948585" cy="1585915"/>
        </p:xfrm>
        <a:graphic>
          <a:graphicData uri="http://schemas.openxmlformats.org/presentationml/2006/ole">
            <mc:AlternateContent xmlns:mc="http://schemas.openxmlformats.org/markup-compatibility/2006">
              <mc:Choice xmlns:v="urn:schemas-microsoft-com:vml" Requires="v">
                <p:oleObj spid="_x0000_s44041" name="Документ" r:id="rId3" imgW="3019559" imgH="2457475" progId="Word.Document.8">
                  <p:link updateAutomatic="1"/>
                </p:oleObj>
              </mc:Choice>
              <mc:Fallback>
                <p:oleObj name="Документ" r:id="rId3" imgW="3019559" imgH="2457475" progId="Word.Document.8">
                  <p:link updateAutomatic="1"/>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472" y="2357430"/>
                        <a:ext cx="1948585" cy="1585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035" name="Object 3"/>
          <p:cNvGraphicFramePr>
            <a:graphicFrameLocks noChangeAspect="1"/>
          </p:cNvGraphicFramePr>
          <p:nvPr/>
        </p:nvGraphicFramePr>
        <p:xfrm>
          <a:off x="3500430" y="5000636"/>
          <a:ext cx="2027275" cy="1495428"/>
        </p:xfrm>
        <a:graphic>
          <a:graphicData uri="http://schemas.openxmlformats.org/presentationml/2006/ole">
            <mc:AlternateContent xmlns:mc="http://schemas.openxmlformats.org/markup-compatibility/2006">
              <mc:Choice xmlns:v="urn:schemas-microsoft-com:vml" Requires="v">
                <p:oleObj spid="_x0000_s44042" name="Документ" r:id="rId5" imgW="3086234" imgH="2276620" progId="Word.Document.8">
                  <p:link updateAutomatic="1"/>
                </p:oleObj>
              </mc:Choice>
              <mc:Fallback>
                <p:oleObj name="Документ" r:id="rId5" imgW="3086234" imgH="2276620" progId="Word.Document.8">
                  <p:link updateAutomatic="1"/>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0430" y="5000636"/>
                        <a:ext cx="2027275" cy="1495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037" name="Object 5"/>
          <p:cNvGraphicFramePr>
            <a:graphicFrameLocks noChangeAspect="1"/>
          </p:cNvGraphicFramePr>
          <p:nvPr/>
        </p:nvGraphicFramePr>
        <p:xfrm>
          <a:off x="2214545" y="3714752"/>
          <a:ext cx="2032215" cy="1404184"/>
        </p:xfrm>
        <a:graphic>
          <a:graphicData uri="http://schemas.openxmlformats.org/presentationml/2006/ole">
            <mc:AlternateContent xmlns:mc="http://schemas.openxmlformats.org/markup-compatibility/2006">
              <mc:Choice xmlns:v="urn:schemas-microsoft-com:vml" Requires="v">
                <p:oleObj spid="_x0000_s44043" name="Документ" r:id="rId5" imgW="3267094" imgH="2257455" progId="Word.Document.8">
                  <p:link updateAutomatic="1"/>
                </p:oleObj>
              </mc:Choice>
              <mc:Fallback>
                <p:oleObj name="Документ" r:id="rId5" imgW="3267094" imgH="2257455" progId="Word.Document.8">
                  <p:link updateAutomatic="1"/>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14545" y="3714752"/>
                        <a:ext cx="2032215" cy="1404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038" name="Object 6"/>
          <p:cNvGraphicFramePr>
            <a:graphicFrameLocks noChangeAspect="1"/>
          </p:cNvGraphicFramePr>
          <p:nvPr/>
        </p:nvGraphicFramePr>
        <p:xfrm>
          <a:off x="6715140" y="2428868"/>
          <a:ext cx="2122185" cy="1509659"/>
        </p:xfrm>
        <a:graphic>
          <a:graphicData uri="http://schemas.openxmlformats.org/presentationml/2006/ole">
            <mc:AlternateContent xmlns:mc="http://schemas.openxmlformats.org/markup-compatibility/2006">
              <mc:Choice xmlns:v="urn:schemas-microsoft-com:vml" Requires="v">
                <p:oleObj spid="_x0000_s44044" name="Документ" r:id="rId5" imgW="3267094" imgH="2324128" progId="Word.Document.8">
                  <p:link updateAutomatic="1"/>
                </p:oleObj>
              </mc:Choice>
              <mc:Fallback>
                <p:oleObj name="Документ" r:id="rId5" imgW="3267094" imgH="2324128" progId="Word.Document.8">
                  <p:link updateAutomatic="1"/>
                  <p:pic>
                    <p:nvPicPr>
                      <p:cNvPr id="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5140" y="2428868"/>
                        <a:ext cx="2122185" cy="1509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039" name="Object 7"/>
          <p:cNvGraphicFramePr>
            <a:graphicFrameLocks noChangeAspect="1"/>
          </p:cNvGraphicFramePr>
          <p:nvPr/>
        </p:nvGraphicFramePr>
        <p:xfrm>
          <a:off x="357158" y="4929198"/>
          <a:ext cx="2000264" cy="1490666"/>
        </p:xfrm>
        <a:graphic>
          <a:graphicData uri="http://schemas.openxmlformats.org/presentationml/2006/ole">
            <mc:AlternateContent xmlns:mc="http://schemas.openxmlformats.org/markup-compatibility/2006">
              <mc:Choice xmlns:v="urn:schemas-microsoft-com:vml" Requires="v">
                <p:oleObj spid="_x0000_s44045" name="Документ" r:id="rId5" imgW="3019559" imgH="2124107" progId="Word.Document.8">
                  <p:link updateAutomatic="1"/>
                </p:oleObj>
              </mc:Choice>
              <mc:Fallback>
                <p:oleObj name="Документ" r:id="rId5" imgW="3019559" imgH="2124107" progId="Word.Document.8">
                  <p:link updateAutomatic="1"/>
                  <p:pic>
                    <p:nvPicPr>
                      <p:cNvPr id="0"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7158" y="4929198"/>
                        <a:ext cx="2000264" cy="1490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040" name="Object 8"/>
          <p:cNvGraphicFramePr>
            <a:graphicFrameLocks noChangeAspect="1"/>
          </p:cNvGraphicFramePr>
          <p:nvPr/>
        </p:nvGraphicFramePr>
        <p:xfrm>
          <a:off x="5286380" y="3571876"/>
          <a:ext cx="2143140" cy="1576314"/>
        </p:xfrm>
        <a:graphic>
          <a:graphicData uri="http://schemas.openxmlformats.org/presentationml/2006/ole">
            <mc:AlternateContent xmlns:mc="http://schemas.openxmlformats.org/markup-compatibility/2006">
              <mc:Choice xmlns:v="urn:schemas-microsoft-com:vml" Requires="v">
                <p:oleObj spid="_x0000_s44046" name="Документ" r:id="rId5" imgW="3781602" imgH="2781396" progId="Word.Document.8">
                  <p:link updateAutomatic="1"/>
                </p:oleObj>
              </mc:Choice>
              <mc:Fallback>
                <p:oleObj name="Документ" r:id="rId5" imgW="3781602" imgH="2781396" progId="Word.Document.8">
                  <p:link updateAutomatic="1"/>
                  <p:pic>
                    <p:nvPicPr>
                      <p:cNvPr id="0"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86380" y="3571876"/>
                        <a:ext cx="2143140" cy="1576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4041" name="Picture 9" descr="C:\Users\Виктория\Downloads\1b75354ab699a5c8b0508ef2e01fd7d2c6fc148a.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flipH="1">
            <a:off x="3929058" y="2500306"/>
            <a:ext cx="1905013" cy="1428760"/>
          </a:xfrm>
          <a:prstGeom prst="rect">
            <a:avLst/>
          </a:prstGeom>
          <a:noFill/>
        </p:spPr>
      </p:pic>
      <p:pic>
        <p:nvPicPr>
          <p:cNvPr id="44042" name="Picture 10" descr="C:\Users\Виктория\Downloads\Фунтик_в_цирке-8.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643702" y="4786322"/>
            <a:ext cx="2209792" cy="1657344"/>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401080" cy="796908"/>
          </a:xfrm>
        </p:spPr>
        <p:txBody>
          <a:bodyPr>
            <a:normAutofit fontScale="90000"/>
          </a:bodyPr>
          <a:lstStyle/>
          <a:p>
            <a:pPr algn="ctr"/>
            <a:r>
              <a:rPr lang="ru-RU" sz="2400" dirty="0" smtClean="0">
                <a:solidFill>
                  <a:srgbClr val="FF0000"/>
                </a:solidFill>
              </a:rPr>
              <a:t>Методы и приемы работы, используемые в основной части занятия</a:t>
            </a:r>
            <a:endParaRPr lang="ru-RU" sz="2400" dirty="0"/>
          </a:p>
        </p:txBody>
      </p:sp>
      <p:sp>
        <p:nvSpPr>
          <p:cNvPr id="3" name="Содержимое 2"/>
          <p:cNvSpPr>
            <a:spLocks noGrp="1"/>
          </p:cNvSpPr>
          <p:nvPr>
            <p:ph sz="quarter" idx="1"/>
          </p:nvPr>
        </p:nvSpPr>
        <p:spPr>
          <a:xfrm>
            <a:off x="0" y="1000108"/>
            <a:ext cx="8858280" cy="5473844"/>
          </a:xfrm>
        </p:spPr>
        <p:txBody>
          <a:bodyPr>
            <a:normAutofit lnSpcReduction="10000"/>
          </a:bodyPr>
          <a:lstStyle/>
          <a:p>
            <a:pPr lvl="0" algn="just"/>
            <a:r>
              <a:rPr lang="ru-RU" sz="2000" dirty="0" smtClean="0"/>
              <a:t>беседа по предыдущему содержанию и предположение дальнейших событий (предположение событий возможно с опорой на слайды из  мультфильма, но в том случае если мультфильм просмотрен не до конца), после предположений мультфильм показывается целиком </a:t>
            </a:r>
            <a:r>
              <a:rPr lang="ru-RU" sz="2000" dirty="0" smtClean="0">
                <a:solidFill>
                  <a:srgbClr val="00B050"/>
                </a:solidFill>
              </a:rPr>
              <a:t>(«День рождения бабушки»)</a:t>
            </a:r>
          </a:p>
          <a:p>
            <a:pPr lvl="0" algn="just">
              <a:buNone/>
            </a:pPr>
            <a:r>
              <a:rPr lang="ru-RU" sz="1700" dirty="0" smtClean="0"/>
              <a:t>      Сначала проводится беседа по просмотренной части мультфильма: </a:t>
            </a:r>
          </a:p>
          <a:p>
            <a:pPr algn="just">
              <a:buNone/>
            </a:pPr>
            <a:r>
              <a:rPr lang="ru-RU" sz="1700" dirty="0" smtClean="0"/>
              <a:t>	 К какому празднику готовились герои мультфильма? Чей это был День рождения? Как готовилась  бабушка к предстоящему празднику? Как готовился к празднику её внук? Какие подарки он хотел подарить? Почему внук не подарил эти подарки? Затем останавливаем  просмотр и просим детей предположить, что было дальше.</a:t>
            </a:r>
          </a:p>
          <a:p>
            <a:pPr algn="just">
              <a:buNone/>
            </a:pPr>
            <a:endParaRPr lang="ru-RU" sz="1700" dirty="0" smtClean="0"/>
          </a:p>
          <a:p>
            <a:pPr algn="just">
              <a:buNone/>
            </a:pPr>
            <a:endParaRPr lang="ru-RU" sz="1700" dirty="0" smtClean="0"/>
          </a:p>
          <a:p>
            <a:pPr algn="just">
              <a:buNone/>
            </a:pPr>
            <a:r>
              <a:rPr lang="ru-RU" sz="1700" dirty="0" smtClean="0"/>
              <a:t>     </a:t>
            </a:r>
          </a:p>
          <a:p>
            <a:pPr algn="just">
              <a:buNone/>
            </a:pPr>
            <a:endParaRPr lang="ru-RU" sz="1700" dirty="0" smtClean="0"/>
          </a:p>
          <a:p>
            <a:pPr algn="just">
              <a:buNone/>
            </a:pPr>
            <a:r>
              <a:rPr lang="ru-RU" sz="1700" dirty="0" smtClean="0"/>
              <a:t>	</a:t>
            </a:r>
          </a:p>
          <a:p>
            <a:pPr algn="just">
              <a:buNone/>
            </a:pPr>
            <a:r>
              <a:rPr lang="ru-RU" sz="1700" dirty="0" smtClean="0"/>
              <a:t>	После просмотра всего мультфильма задаются вопросы: Почему бабушка не отругала внука? Какой подарок сделал внук бабушке? Оказался ли подарок по душе бабушке? Почему? Как закончился праздник? </a:t>
            </a:r>
          </a:p>
          <a:p>
            <a:endParaRPr lang="ru-RU" dirty="0"/>
          </a:p>
        </p:txBody>
      </p:sp>
      <p:graphicFrame>
        <p:nvGraphicFramePr>
          <p:cNvPr id="45059" name="Object 3"/>
          <p:cNvGraphicFramePr>
            <a:graphicFrameLocks noChangeAspect="1"/>
          </p:cNvGraphicFramePr>
          <p:nvPr/>
        </p:nvGraphicFramePr>
        <p:xfrm>
          <a:off x="2000232" y="4000504"/>
          <a:ext cx="1764355" cy="1304921"/>
        </p:xfrm>
        <a:graphic>
          <a:graphicData uri="http://schemas.openxmlformats.org/presentationml/2006/ole">
            <mc:AlternateContent xmlns:mc="http://schemas.openxmlformats.org/markup-compatibility/2006">
              <mc:Choice xmlns:v="urn:schemas-microsoft-com:vml" Requires="v">
                <p:oleObj spid="_x0000_s45068" name="Документ" r:id="rId3" imgW="0" imgH="0" progId="Word.Document.8">
                  <p:link updateAutomatic="1"/>
                </p:oleObj>
              </mc:Choice>
              <mc:Fallback>
                <p:oleObj name="Документ" r:id="rId3" imgW="0" imgH="0" progId="Word.Document.8">
                  <p:link updateAutomatic="1"/>
                  <p:pic>
                    <p:nvPicPr>
                      <p:cNvPr id="0" name="AutoShape 3"/>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000232" y="4000504"/>
                        <a:ext cx="1764355" cy="1304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060" name="Object 4"/>
          <p:cNvGraphicFramePr>
            <a:graphicFrameLocks noChangeAspect="1"/>
          </p:cNvGraphicFramePr>
          <p:nvPr/>
        </p:nvGraphicFramePr>
        <p:xfrm>
          <a:off x="3714744" y="4000504"/>
          <a:ext cx="1700238" cy="1357321"/>
        </p:xfrm>
        <a:graphic>
          <a:graphicData uri="http://schemas.openxmlformats.org/presentationml/2006/ole">
            <mc:AlternateContent xmlns:mc="http://schemas.openxmlformats.org/markup-compatibility/2006">
              <mc:Choice xmlns:v="urn:schemas-microsoft-com:vml" Requires="v">
                <p:oleObj spid="_x0000_s45069" name="Документ" r:id="rId3" imgW="0" imgH="0" progId="Word.Document.8">
                  <p:link updateAutomatic="1"/>
                </p:oleObj>
              </mc:Choice>
              <mc:Fallback>
                <p:oleObj name="Документ" r:id="rId3" imgW="0" imgH="0" progId="Word.Document.8">
                  <p:link updateAutomatic="1"/>
                  <p:pic>
                    <p:nvPicPr>
                      <p:cNvPr id="0" name="AutoShape 4"/>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3714744" y="4000504"/>
                        <a:ext cx="1700238" cy="1357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061" name="Object 5"/>
          <p:cNvGraphicFramePr>
            <a:graphicFrameLocks noChangeAspect="1"/>
          </p:cNvGraphicFramePr>
          <p:nvPr/>
        </p:nvGraphicFramePr>
        <p:xfrm>
          <a:off x="357158" y="4000504"/>
          <a:ext cx="1627743" cy="1271582"/>
        </p:xfrm>
        <a:graphic>
          <a:graphicData uri="http://schemas.openxmlformats.org/presentationml/2006/ole">
            <mc:AlternateContent xmlns:mc="http://schemas.openxmlformats.org/markup-compatibility/2006">
              <mc:Choice xmlns:v="urn:schemas-microsoft-com:vml" Requires="v">
                <p:oleObj spid="_x0000_s45070" name="Документ" r:id="rId3" imgW="0" imgH="0" progId="Word.Document.8">
                  <p:link updateAutomatic="1"/>
                </p:oleObj>
              </mc:Choice>
              <mc:Fallback>
                <p:oleObj name="Документ" r:id="rId3" imgW="0" imgH="0" progId="Word.Document.8">
                  <p:link updateAutomatic="1"/>
                  <p:pic>
                    <p:nvPicPr>
                      <p:cNvPr id="0" name="AutoShape 5"/>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357158" y="4000504"/>
                        <a:ext cx="1627743" cy="1271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062" name="Object 6"/>
          <p:cNvGraphicFramePr>
            <a:graphicFrameLocks noChangeAspect="1"/>
          </p:cNvGraphicFramePr>
          <p:nvPr/>
        </p:nvGraphicFramePr>
        <p:xfrm>
          <a:off x="5429257" y="4000504"/>
          <a:ext cx="1714512" cy="1357322"/>
        </p:xfrm>
        <a:graphic>
          <a:graphicData uri="http://schemas.openxmlformats.org/presentationml/2006/ole">
            <mc:AlternateContent xmlns:mc="http://schemas.openxmlformats.org/markup-compatibility/2006">
              <mc:Choice xmlns:v="urn:schemas-microsoft-com:vml" Requires="v">
                <p:oleObj spid="_x0000_s45071" name="Документ" r:id="rId3" imgW="0" imgH="0" progId="Word.Document.8">
                  <p:link updateAutomatic="1"/>
                </p:oleObj>
              </mc:Choice>
              <mc:Fallback>
                <p:oleObj name="Документ" r:id="rId3" imgW="0" imgH="0" progId="Word.Document.8">
                  <p:link updateAutomatic="1"/>
                  <p:pic>
                    <p:nvPicPr>
                      <p:cNvPr id="0" name="AutoShape 6"/>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5429257" y="4000504"/>
                        <a:ext cx="1714512" cy="1357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063" name="Object 7"/>
          <p:cNvGraphicFramePr>
            <a:graphicFrameLocks noChangeAspect="1"/>
          </p:cNvGraphicFramePr>
          <p:nvPr/>
        </p:nvGraphicFramePr>
        <p:xfrm>
          <a:off x="7143769" y="4000504"/>
          <a:ext cx="1785950" cy="1314446"/>
        </p:xfrm>
        <a:graphic>
          <a:graphicData uri="http://schemas.openxmlformats.org/presentationml/2006/ole">
            <mc:AlternateContent xmlns:mc="http://schemas.openxmlformats.org/markup-compatibility/2006">
              <mc:Choice xmlns:v="urn:schemas-microsoft-com:vml" Requires="v">
                <p:oleObj spid="_x0000_s45072" name="Документ" r:id="rId3" imgW="0" imgH="0" progId="Word.Document.8">
                  <p:link updateAutomatic="1"/>
                </p:oleObj>
              </mc:Choice>
              <mc:Fallback>
                <p:oleObj name="Документ" r:id="rId3" imgW="0" imgH="0" progId="Word.Document.8">
                  <p:link updateAutomatic="1"/>
                  <p:pic>
                    <p:nvPicPr>
                      <p:cNvPr id="0" name="AutoShape 7"/>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7143769" y="4000504"/>
                        <a:ext cx="1785950" cy="1314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064" name="Object 8"/>
          <p:cNvGraphicFramePr>
            <a:graphicFrameLocks noChangeAspect="1"/>
          </p:cNvGraphicFramePr>
          <p:nvPr/>
        </p:nvGraphicFramePr>
        <p:xfrm>
          <a:off x="357159" y="4071943"/>
          <a:ext cx="1970712" cy="1285884"/>
        </p:xfrm>
        <a:graphic>
          <a:graphicData uri="http://schemas.openxmlformats.org/presentationml/2006/ole">
            <mc:AlternateContent xmlns:mc="http://schemas.openxmlformats.org/markup-compatibility/2006">
              <mc:Choice xmlns:v="urn:schemas-microsoft-com:vml" Requires="v">
                <p:oleObj spid="_x0000_s45073" name="Документ" r:id="rId3" imgW="5267356" imgH="4114867" progId="Word.Document.8">
                  <p:link updateAutomatic="1"/>
                </p:oleObj>
              </mc:Choice>
              <mc:Fallback>
                <p:oleObj name="Документ" r:id="rId3" imgW="5267356" imgH="4114867" progId="Word.Document.8">
                  <p:link updateAutomatic="1"/>
                  <p:pic>
                    <p:nvPicPr>
                      <p:cNvPr id="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59" y="4071943"/>
                        <a:ext cx="1970712" cy="1285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065" name="Object 9"/>
          <p:cNvGraphicFramePr>
            <a:graphicFrameLocks noChangeAspect="1"/>
          </p:cNvGraphicFramePr>
          <p:nvPr/>
        </p:nvGraphicFramePr>
        <p:xfrm>
          <a:off x="2285984" y="4071942"/>
          <a:ext cx="1981177" cy="1285884"/>
        </p:xfrm>
        <a:graphic>
          <a:graphicData uri="http://schemas.openxmlformats.org/presentationml/2006/ole">
            <mc:AlternateContent xmlns:mc="http://schemas.openxmlformats.org/markup-compatibility/2006">
              <mc:Choice xmlns:v="urn:schemas-microsoft-com:vml" Requires="v">
                <p:oleObj spid="_x0000_s45074" name="Документ" r:id="rId3" imgW="5267356" imgH="4257932" progId="Word.Document.8">
                  <p:link updateAutomatic="1"/>
                </p:oleObj>
              </mc:Choice>
              <mc:Fallback>
                <p:oleObj name="Документ" r:id="rId3" imgW="5267356" imgH="4257932" progId="Word.Document.8">
                  <p:link updateAutomatic="1"/>
                  <p:pic>
                    <p:nvPicPr>
                      <p:cNvPr id="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5984" y="4071942"/>
                        <a:ext cx="1981177" cy="1285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066" name="Object 10"/>
          <p:cNvGraphicFramePr>
            <a:graphicFrameLocks noChangeAspect="1"/>
          </p:cNvGraphicFramePr>
          <p:nvPr/>
        </p:nvGraphicFramePr>
        <p:xfrm>
          <a:off x="4214810" y="4071942"/>
          <a:ext cx="1857388" cy="1298932"/>
        </p:xfrm>
        <a:graphic>
          <a:graphicData uri="http://schemas.openxmlformats.org/presentationml/2006/ole">
            <mc:AlternateContent xmlns:mc="http://schemas.openxmlformats.org/markup-compatibility/2006">
              <mc:Choice xmlns:v="urn:schemas-microsoft-com:vml" Requires="v">
                <p:oleObj spid="_x0000_s45075" name="Документ" r:id="rId3" imgW="5267356" imgH="3886234" progId="Word.Document.8">
                  <p:link updateAutomatic="1"/>
                </p:oleObj>
              </mc:Choice>
              <mc:Fallback>
                <p:oleObj name="Документ" r:id="rId3" imgW="5267356" imgH="3886234" progId="Word.Document.8">
                  <p:link updateAutomatic="1"/>
                  <p:pic>
                    <p:nvPicPr>
                      <p:cNvPr id="0"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4810" y="4071942"/>
                        <a:ext cx="1857388" cy="129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067" name="Object 11"/>
          <p:cNvGraphicFramePr>
            <a:graphicFrameLocks noChangeAspect="1"/>
          </p:cNvGraphicFramePr>
          <p:nvPr/>
        </p:nvGraphicFramePr>
        <p:xfrm>
          <a:off x="6072198" y="4071942"/>
          <a:ext cx="2070339" cy="1347782"/>
        </p:xfrm>
        <a:graphic>
          <a:graphicData uri="http://schemas.openxmlformats.org/presentationml/2006/ole">
            <mc:AlternateContent xmlns:mc="http://schemas.openxmlformats.org/markup-compatibility/2006">
              <mc:Choice xmlns:v="urn:schemas-microsoft-com:vml" Requires="v">
                <p:oleObj spid="_x0000_s45076" name="Документ" r:id="rId3" imgW="5277074" imgH="3981520" progId="Word.Document.8">
                  <p:link updateAutomatic="1"/>
                </p:oleObj>
              </mc:Choice>
              <mc:Fallback>
                <p:oleObj name="Документ" r:id="rId3" imgW="5277074" imgH="3981520" progId="Word.Document.8">
                  <p:link updateAutomatic="1"/>
                  <p:pic>
                    <p:nvPicPr>
                      <p:cNvPr id="0"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2198" y="4071942"/>
                        <a:ext cx="2070339" cy="1347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00034" y="285728"/>
            <a:ext cx="7467600" cy="785818"/>
          </a:xfrm>
        </p:spPr>
        <p:txBody>
          <a:bodyPr>
            <a:normAutofit fontScale="90000"/>
          </a:bodyPr>
          <a:lstStyle/>
          <a:p>
            <a:pPr algn="ctr"/>
            <a:r>
              <a:rPr lang="ru-RU" sz="2400" dirty="0" smtClean="0">
                <a:solidFill>
                  <a:srgbClr val="FF0000"/>
                </a:solidFill>
              </a:rPr>
              <a:t>Значение мультипликационных фильмов в развитии ребенка-дошкольника </a:t>
            </a:r>
            <a:endParaRPr lang="ru-RU" sz="2400" dirty="0">
              <a:solidFill>
                <a:srgbClr val="FF0000"/>
              </a:solidFill>
            </a:endParaRPr>
          </a:p>
        </p:txBody>
      </p:sp>
      <p:sp>
        <p:nvSpPr>
          <p:cNvPr id="5" name="Содержимое 4"/>
          <p:cNvSpPr>
            <a:spLocks noGrp="1"/>
          </p:cNvSpPr>
          <p:nvPr>
            <p:ph sz="quarter" idx="1"/>
          </p:nvPr>
        </p:nvSpPr>
        <p:spPr>
          <a:xfrm>
            <a:off x="457200" y="1500174"/>
            <a:ext cx="8258204" cy="4973778"/>
          </a:xfrm>
        </p:spPr>
        <p:txBody>
          <a:bodyPr>
            <a:normAutofit lnSpcReduction="10000"/>
          </a:bodyPr>
          <a:lstStyle/>
          <a:p>
            <a:pPr algn="just"/>
            <a:r>
              <a:rPr lang="ru-RU" dirty="0" smtClean="0"/>
              <a:t>Мультфильм служит прекрасным средством развития </a:t>
            </a:r>
            <a:r>
              <a:rPr lang="ru-RU" dirty="0" smtClean="0">
                <a:solidFill>
                  <a:srgbClr val="0070C0"/>
                </a:solidFill>
              </a:rPr>
              <a:t>мышления, внимания, воображения и памяти у детей; значительно расширяет кругозор и совершенствует коммуникативные навыки; учит выражать свои чувства и настроение.</a:t>
            </a:r>
          </a:p>
          <a:p>
            <a:pPr algn="just"/>
            <a:r>
              <a:rPr lang="ru-RU" dirty="0" smtClean="0"/>
              <a:t>Мультипликационные фильмы предоставляют уникальную возможность для внесения </a:t>
            </a:r>
            <a:r>
              <a:rPr lang="ru-RU" dirty="0" smtClean="0">
                <a:solidFill>
                  <a:srgbClr val="00B050"/>
                </a:solidFill>
              </a:rPr>
              <a:t>разнообразия</a:t>
            </a:r>
            <a:r>
              <a:rPr lang="ru-RU" dirty="0" smtClean="0"/>
              <a:t> и </a:t>
            </a:r>
            <a:r>
              <a:rPr lang="ru-RU" dirty="0" smtClean="0">
                <a:solidFill>
                  <a:srgbClr val="00B050"/>
                </a:solidFill>
              </a:rPr>
              <a:t>индивидуализации </a:t>
            </a:r>
            <a:r>
              <a:rPr lang="ru-RU" dirty="0" smtClean="0"/>
              <a:t>воспитательно-образовательного процесса. </a:t>
            </a:r>
          </a:p>
          <a:p>
            <a:pPr algn="just"/>
            <a:r>
              <a:rPr lang="ru-RU" dirty="0" smtClean="0"/>
              <a:t>Работа над содержанием мультфильма позволяет сформировать разные </a:t>
            </a:r>
            <a:r>
              <a:rPr lang="ru-RU" dirty="0" smtClean="0">
                <a:solidFill>
                  <a:srgbClr val="0070C0"/>
                </a:solidFill>
              </a:rPr>
              <a:t>стороны речи </a:t>
            </a:r>
            <a:r>
              <a:rPr lang="ru-RU" dirty="0" smtClean="0"/>
              <a:t>ребенка: фонетико-фонематическую, просодическую, лексико-грамматическую, что создает базу для овладения ребенком связного речевого высказывания.</a:t>
            </a:r>
          </a:p>
          <a:p>
            <a:pPr algn="just"/>
            <a:endParaRPr lang="ru-RU" dirty="0" smtClean="0"/>
          </a:p>
          <a:p>
            <a:endParaRPr lang="ru-RU" dirty="0"/>
          </a:p>
        </p:txBody>
      </p:sp>
      <p:pic>
        <p:nvPicPr>
          <p:cNvPr id="34818" name="Picture 2" descr="C:\Users\Виктория\Downloads\blogpost.jpe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29520" y="214290"/>
            <a:ext cx="1285884" cy="1257309"/>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401080" cy="511156"/>
          </a:xfrm>
        </p:spPr>
        <p:txBody>
          <a:bodyPr>
            <a:noAutofit/>
          </a:bodyPr>
          <a:lstStyle/>
          <a:p>
            <a:pPr algn="ctr"/>
            <a:r>
              <a:rPr lang="ru-RU" sz="2000" dirty="0" smtClean="0">
                <a:solidFill>
                  <a:srgbClr val="FF0000"/>
                </a:solidFill>
              </a:rPr>
              <a:t>Методы и приемы работы, используемые в основной части занятия</a:t>
            </a:r>
            <a:endParaRPr lang="ru-RU" sz="2000" dirty="0"/>
          </a:p>
        </p:txBody>
      </p:sp>
      <p:sp>
        <p:nvSpPr>
          <p:cNvPr id="3" name="Содержимое 2"/>
          <p:cNvSpPr>
            <a:spLocks noGrp="1"/>
          </p:cNvSpPr>
          <p:nvPr>
            <p:ph sz="quarter" idx="1"/>
          </p:nvPr>
        </p:nvSpPr>
        <p:spPr>
          <a:xfrm>
            <a:off x="0" y="785794"/>
            <a:ext cx="8929718" cy="6072206"/>
          </a:xfrm>
        </p:spPr>
        <p:txBody>
          <a:bodyPr/>
          <a:lstStyle/>
          <a:p>
            <a:pPr algn="just">
              <a:buNone/>
            </a:pPr>
            <a:r>
              <a:rPr lang="ru-RU" sz="2000" dirty="0" smtClean="0"/>
              <a:t>Как вариант предположения дальнейших событий можно использовать игру «Восстанови сказку» (по мультфильму </a:t>
            </a:r>
            <a:r>
              <a:rPr lang="ru-RU" sz="2000" dirty="0" smtClean="0">
                <a:solidFill>
                  <a:srgbClr val="00B050"/>
                </a:solidFill>
              </a:rPr>
              <a:t>«Крашеный лис»).</a:t>
            </a:r>
          </a:p>
          <a:p>
            <a:endParaRPr lang="ru-RU" dirty="0" smtClean="0">
              <a:solidFill>
                <a:srgbClr val="00B050"/>
              </a:solidFill>
            </a:endParaRPr>
          </a:p>
          <a:p>
            <a:endParaRPr lang="ru-RU" dirty="0" smtClean="0">
              <a:solidFill>
                <a:srgbClr val="00B050"/>
              </a:solidFill>
            </a:endParaRPr>
          </a:p>
          <a:p>
            <a:endParaRPr lang="ru-RU" dirty="0" smtClean="0">
              <a:solidFill>
                <a:srgbClr val="00B050"/>
              </a:solidFill>
            </a:endParaRPr>
          </a:p>
          <a:p>
            <a:endParaRPr lang="ru-RU" dirty="0" smtClean="0">
              <a:solidFill>
                <a:srgbClr val="00B050"/>
              </a:solidFill>
            </a:endParaRPr>
          </a:p>
          <a:p>
            <a:endParaRPr lang="ru-RU" dirty="0" smtClean="0">
              <a:solidFill>
                <a:srgbClr val="00B050"/>
              </a:solidFill>
            </a:endParaRPr>
          </a:p>
          <a:p>
            <a:endParaRPr lang="ru-RU" dirty="0"/>
          </a:p>
        </p:txBody>
      </p:sp>
      <p:graphicFrame>
        <p:nvGraphicFramePr>
          <p:cNvPr id="46083" name="Object 3"/>
          <p:cNvGraphicFramePr>
            <a:graphicFrameLocks noChangeAspect="1"/>
          </p:cNvGraphicFramePr>
          <p:nvPr/>
        </p:nvGraphicFramePr>
        <p:xfrm>
          <a:off x="357158" y="1928802"/>
          <a:ext cx="1714512" cy="1285877"/>
        </p:xfrm>
        <a:graphic>
          <a:graphicData uri="http://schemas.openxmlformats.org/presentationml/2006/ole">
            <mc:AlternateContent xmlns:mc="http://schemas.openxmlformats.org/markup-compatibility/2006">
              <mc:Choice xmlns:v="urn:schemas-microsoft-com:vml" Requires="v">
                <p:oleObj spid="_x0000_s46096" name="Документ" r:id="rId3" imgW="3029007" imgH="2143273" progId="Word.Document.8">
                  <p:link updateAutomatic="1"/>
                </p:oleObj>
              </mc:Choice>
              <mc:Fallback>
                <p:oleObj name="Документ" r:id="rId3" imgW="3029007" imgH="2143273" progId="Word.Document.8">
                  <p:link updateAutomatic="1"/>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58" y="1928802"/>
                        <a:ext cx="1714512" cy="1285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085" name="Object 5"/>
          <p:cNvGraphicFramePr>
            <a:graphicFrameLocks noChangeAspect="1"/>
          </p:cNvGraphicFramePr>
          <p:nvPr/>
        </p:nvGraphicFramePr>
        <p:xfrm>
          <a:off x="7643834" y="2714620"/>
          <a:ext cx="1272648" cy="928693"/>
        </p:xfrm>
        <a:graphic>
          <a:graphicData uri="http://schemas.openxmlformats.org/presentationml/2006/ole">
            <mc:AlternateContent xmlns:mc="http://schemas.openxmlformats.org/markup-compatibility/2006">
              <mc:Choice xmlns:v="urn:schemas-microsoft-com:vml" Requires="v">
                <p:oleObj spid="_x0000_s46097" name="Документ" r:id="rId5" imgW="2524217" imgH="2009925" progId="Word.Document.8">
                  <p:link updateAutomatic="1"/>
                </p:oleObj>
              </mc:Choice>
              <mc:Fallback>
                <p:oleObj name="Документ" r:id="rId5" imgW="2524217" imgH="2009925" progId="Word.Document.8">
                  <p:link updateAutomatic="1"/>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43834" y="2714620"/>
                        <a:ext cx="1272648" cy="928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086" name="Object 6"/>
          <p:cNvGraphicFramePr>
            <a:graphicFrameLocks noChangeAspect="1"/>
          </p:cNvGraphicFramePr>
          <p:nvPr/>
        </p:nvGraphicFramePr>
        <p:xfrm>
          <a:off x="3786182" y="1857364"/>
          <a:ext cx="1714513" cy="1302086"/>
        </p:xfrm>
        <a:graphic>
          <a:graphicData uri="http://schemas.openxmlformats.org/presentationml/2006/ole">
            <mc:AlternateContent xmlns:mc="http://schemas.openxmlformats.org/markup-compatibility/2006">
              <mc:Choice xmlns:v="urn:schemas-microsoft-com:vml" Requires="v">
                <p:oleObj spid="_x0000_s46098" name="Документ" r:id="rId5" imgW="2772023" imgH="2105212" progId="Word.Document.8">
                  <p:link updateAutomatic="1"/>
                </p:oleObj>
              </mc:Choice>
              <mc:Fallback>
                <p:oleObj name="Документ" r:id="rId5" imgW="2772023" imgH="2105212" progId="Word.Document.8">
                  <p:link updateAutomatic="1"/>
                  <p:pic>
                    <p:nvPicPr>
                      <p:cNvPr id="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6182" y="1857364"/>
                        <a:ext cx="1714513" cy="1302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087" name="Object 7"/>
          <p:cNvGraphicFramePr>
            <a:graphicFrameLocks noChangeAspect="1"/>
          </p:cNvGraphicFramePr>
          <p:nvPr/>
        </p:nvGraphicFramePr>
        <p:xfrm>
          <a:off x="7643834" y="3929066"/>
          <a:ext cx="1289853" cy="928694"/>
        </p:xfrm>
        <a:graphic>
          <a:graphicData uri="http://schemas.openxmlformats.org/presentationml/2006/ole">
            <mc:AlternateContent xmlns:mc="http://schemas.openxmlformats.org/markup-compatibility/2006">
              <mc:Choice xmlns:v="urn:schemas-microsoft-com:vml" Requires="v">
                <p:oleObj spid="_x0000_s46099" name="Документ" r:id="rId8" imgW="2781471" imgH="2000478" progId="Word.Document.8">
                  <p:link updateAutomatic="1"/>
                </p:oleObj>
              </mc:Choice>
              <mc:Fallback>
                <p:oleObj name="Документ" r:id="rId8" imgW="2781471" imgH="2000478" progId="Word.Document.8">
                  <p:link updateAutomatic="1"/>
                  <p:pic>
                    <p:nvPicPr>
                      <p:cNvPr id="0"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43834" y="3929066"/>
                        <a:ext cx="1289853" cy="928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088" name="Object 8"/>
          <p:cNvGraphicFramePr>
            <a:graphicFrameLocks noChangeAspect="1"/>
          </p:cNvGraphicFramePr>
          <p:nvPr/>
        </p:nvGraphicFramePr>
        <p:xfrm>
          <a:off x="285720" y="3214686"/>
          <a:ext cx="1736985" cy="1376365"/>
        </p:xfrm>
        <a:graphic>
          <a:graphicData uri="http://schemas.openxmlformats.org/presentationml/2006/ole">
            <mc:AlternateContent xmlns:mc="http://schemas.openxmlformats.org/markup-compatibility/2006">
              <mc:Choice xmlns:v="urn:schemas-microsoft-com:vml" Requires="v">
                <p:oleObj spid="_x0000_s46100" name="Документ" r:id="rId5" imgW="2752857" imgH="2181333" progId="Word.Document.8">
                  <p:link updateAutomatic="1"/>
                </p:oleObj>
              </mc:Choice>
              <mc:Fallback>
                <p:oleObj name="Документ" r:id="rId5" imgW="2752857" imgH="2181333" progId="Word.Document.8">
                  <p:link updateAutomatic="1"/>
                  <p:pic>
                    <p:nvPicPr>
                      <p:cNvPr id="0"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5720" y="3214686"/>
                        <a:ext cx="1736985" cy="1376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089" name="Object 9"/>
          <p:cNvGraphicFramePr>
            <a:graphicFrameLocks noChangeAspect="1"/>
          </p:cNvGraphicFramePr>
          <p:nvPr/>
        </p:nvGraphicFramePr>
        <p:xfrm>
          <a:off x="2000232" y="3214686"/>
          <a:ext cx="1785950" cy="1428760"/>
        </p:xfrm>
        <a:graphic>
          <a:graphicData uri="http://schemas.openxmlformats.org/presentationml/2006/ole">
            <mc:AlternateContent xmlns:mc="http://schemas.openxmlformats.org/markup-compatibility/2006">
              <mc:Choice xmlns:v="urn:schemas-microsoft-com:vml" Requires="v">
                <p:oleObj spid="_x0000_s46101" name="Документ" r:id="rId11" imgW="2762305" imgH="1886026" progId="Word.Document.8">
                  <p:link updateAutomatic="1"/>
                </p:oleObj>
              </mc:Choice>
              <mc:Fallback>
                <p:oleObj name="Документ" r:id="rId11" imgW="2762305" imgH="1886026" progId="Word.Document.8">
                  <p:link updateAutomatic="1"/>
                  <p:pic>
                    <p:nvPicPr>
                      <p:cNvPr id="0"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00232" y="3214686"/>
                        <a:ext cx="1785950" cy="142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090" name="Object 10"/>
          <p:cNvGraphicFramePr>
            <a:graphicFrameLocks noChangeAspect="1"/>
          </p:cNvGraphicFramePr>
          <p:nvPr/>
        </p:nvGraphicFramePr>
        <p:xfrm>
          <a:off x="3714744" y="3214686"/>
          <a:ext cx="1785950" cy="1357322"/>
        </p:xfrm>
        <a:graphic>
          <a:graphicData uri="http://schemas.openxmlformats.org/presentationml/2006/ole">
            <mc:AlternateContent xmlns:mc="http://schemas.openxmlformats.org/markup-compatibility/2006">
              <mc:Choice xmlns:v="urn:schemas-microsoft-com:vml" Requires="v">
                <p:oleObj spid="_x0000_s46102" name="Документ" r:id="rId5" imgW="4029137" imgH="2781396" progId="Word.Document.8">
                  <p:link updateAutomatic="1"/>
                </p:oleObj>
              </mc:Choice>
              <mc:Fallback>
                <p:oleObj name="Документ" r:id="rId5" imgW="4029137" imgH="2781396" progId="Word.Document.8">
                  <p:link updateAutomatic="1"/>
                  <p:pic>
                    <p:nvPicPr>
                      <p:cNvPr id="0"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14744" y="3214686"/>
                        <a:ext cx="1785950" cy="1357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091" name="Object 11"/>
          <p:cNvGraphicFramePr>
            <a:graphicFrameLocks noChangeAspect="1"/>
          </p:cNvGraphicFramePr>
          <p:nvPr/>
        </p:nvGraphicFramePr>
        <p:xfrm>
          <a:off x="5500694" y="3143248"/>
          <a:ext cx="1779982" cy="1428760"/>
        </p:xfrm>
        <a:graphic>
          <a:graphicData uri="http://schemas.openxmlformats.org/presentationml/2006/ole">
            <mc:AlternateContent xmlns:mc="http://schemas.openxmlformats.org/markup-compatibility/2006">
              <mc:Choice xmlns:v="urn:schemas-microsoft-com:vml" Requires="v">
                <p:oleObj spid="_x0000_s46103" name="Документ" r:id="rId5" imgW="2772023" imgH="2009925" progId="Word.Document.8">
                  <p:link updateAutomatic="1"/>
                </p:oleObj>
              </mc:Choice>
              <mc:Fallback>
                <p:oleObj name="Документ" r:id="rId5" imgW="2772023" imgH="2009925" progId="Word.Document.8">
                  <p:link updateAutomatic="1"/>
                  <p:pic>
                    <p:nvPicPr>
                      <p:cNvPr id="0" name="Picture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00694" y="3143248"/>
                        <a:ext cx="1779982" cy="142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092" name="Object 12"/>
          <p:cNvGraphicFramePr>
            <a:graphicFrameLocks noChangeAspect="1"/>
          </p:cNvGraphicFramePr>
          <p:nvPr/>
        </p:nvGraphicFramePr>
        <p:xfrm>
          <a:off x="7643834" y="5214950"/>
          <a:ext cx="1301215" cy="1000108"/>
        </p:xfrm>
        <a:graphic>
          <a:graphicData uri="http://schemas.openxmlformats.org/presentationml/2006/ole">
            <mc:AlternateContent xmlns:mc="http://schemas.openxmlformats.org/markup-compatibility/2006">
              <mc:Choice xmlns:v="urn:schemas-microsoft-com:vml" Requires="v">
                <p:oleObj spid="_x0000_s46104" name="Документ" r:id="rId5" imgW="2772023" imgH="2009925" progId="Word.Document.8">
                  <p:link updateAutomatic="1"/>
                </p:oleObj>
              </mc:Choice>
              <mc:Fallback>
                <p:oleObj name="Документ" r:id="rId5" imgW="2772023" imgH="2009925" progId="Word.Document.8">
                  <p:link updateAutomatic="1"/>
                  <p:pic>
                    <p:nvPicPr>
                      <p:cNvPr id="0" name="Picture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43834" y="5214950"/>
                        <a:ext cx="1301215" cy="1000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093" name="Object 13"/>
          <p:cNvGraphicFramePr>
            <a:graphicFrameLocks noChangeAspect="1"/>
          </p:cNvGraphicFramePr>
          <p:nvPr/>
        </p:nvGraphicFramePr>
        <p:xfrm>
          <a:off x="2000232" y="4572008"/>
          <a:ext cx="1714512" cy="1500198"/>
        </p:xfrm>
        <a:graphic>
          <a:graphicData uri="http://schemas.openxmlformats.org/presentationml/2006/ole">
            <mc:AlternateContent xmlns:mc="http://schemas.openxmlformats.org/markup-compatibility/2006">
              <mc:Choice xmlns:v="urn:schemas-microsoft-com:vml" Requires="v">
                <p:oleObj spid="_x0000_s46105" name="Документ" r:id="rId5" imgW="2772023" imgH="2343293" progId="Word.Document.8">
                  <p:link updateAutomatic="1"/>
                </p:oleObj>
              </mc:Choice>
              <mc:Fallback>
                <p:oleObj name="Документ" r:id="rId5" imgW="2772023" imgH="2343293" progId="Word.Document.8">
                  <p:link updateAutomatic="1"/>
                  <p:pic>
                    <p:nvPicPr>
                      <p:cNvPr id="0" name="Picture 1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00232" y="4572008"/>
                        <a:ext cx="1714512" cy="1500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094" name="Object 14"/>
          <p:cNvGraphicFramePr>
            <a:graphicFrameLocks noChangeAspect="1"/>
          </p:cNvGraphicFramePr>
          <p:nvPr/>
        </p:nvGraphicFramePr>
        <p:xfrm>
          <a:off x="7643834" y="1500174"/>
          <a:ext cx="1285884" cy="1000132"/>
        </p:xfrm>
        <a:graphic>
          <a:graphicData uri="http://schemas.openxmlformats.org/presentationml/2006/ole">
            <mc:AlternateContent xmlns:mc="http://schemas.openxmlformats.org/markup-compatibility/2006">
              <mc:Choice xmlns:v="urn:schemas-microsoft-com:vml" Requires="v">
                <p:oleObj spid="_x0000_s46106" name="Документ" r:id="rId5" imgW="2772023" imgH="2038538" progId="Word.Document.8">
                  <p:link updateAutomatic="1"/>
                </p:oleObj>
              </mc:Choice>
              <mc:Fallback>
                <p:oleObj name="Документ" r:id="rId5" imgW="2772023" imgH="2038538" progId="Word.Document.8">
                  <p:link updateAutomatic="1"/>
                  <p:pic>
                    <p:nvPicPr>
                      <p:cNvPr id="0" name="Picture 1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43834" y="1500174"/>
                        <a:ext cx="1285884" cy="1000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095" name="Object 15"/>
          <p:cNvGraphicFramePr>
            <a:graphicFrameLocks noChangeAspect="1"/>
          </p:cNvGraphicFramePr>
          <p:nvPr/>
        </p:nvGraphicFramePr>
        <p:xfrm>
          <a:off x="5500694" y="4572008"/>
          <a:ext cx="1785950" cy="1571636"/>
        </p:xfrm>
        <a:graphic>
          <a:graphicData uri="http://schemas.openxmlformats.org/presentationml/2006/ole">
            <mc:AlternateContent xmlns:mc="http://schemas.openxmlformats.org/markup-compatibility/2006">
              <mc:Choice xmlns:v="urn:schemas-microsoft-com:vml" Requires="v">
                <p:oleObj spid="_x0000_s46107" name="Документ" r:id="rId5" imgW="2772023" imgH="2057434" progId="Word.Document.8">
                  <p:link updateAutomatic="1"/>
                </p:oleObj>
              </mc:Choice>
              <mc:Fallback>
                <p:oleObj name="Документ" r:id="rId5" imgW="2772023" imgH="2057434" progId="Word.Document.8">
                  <p:link updateAutomatic="1"/>
                  <p:pic>
                    <p:nvPicPr>
                      <p:cNvPr id="0" name="Picture 1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500694" y="4572008"/>
                        <a:ext cx="1785950" cy="1571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 name="Picture 12" descr="C:\Users\Виктория\Downloads\819877-2xs.jpg"/>
          <p:cNvPicPr>
            <a:picLocks noChangeAspect="1" noChangeArrowheads="1"/>
          </p:cNvPicPr>
          <p:nvPr/>
        </p:nvPicPr>
        <p:blipFill>
          <a:blip r:embed="rId19"/>
          <a:srcRect/>
          <a:stretch>
            <a:fillRect/>
          </a:stretch>
        </p:blipFill>
        <p:spPr bwMode="auto">
          <a:xfrm>
            <a:off x="2071670" y="1785926"/>
            <a:ext cx="1358900" cy="1428760"/>
          </a:xfrm>
          <a:prstGeom prst="rect">
            <a:avLst/>
          </a:prstGeom>
          <a:noFill/>
        </p:spPr>
      </p:pic>
      <p:pic>
        <p:nvPicPr>
          <p:cNvPr id="17" name="Picture 12" descr="C:\Users\Виктория\Downloads\819877-2xs.jpg"/>
          <p:cNvPicPr>
            <a:picLocks noChangeAspect="1" noChangeArrowheads="1"/>
          </p:cNvPicPr>
          <p:nvPr/>
        </p:nvPicPr>
        <p:blipFill>
          <a:blip r:embed="rId19"/>
          <a:srcRect/>
          <a:stretch>
            <a:fillRect/>
          </a:stretch>
        </p:blipFill>
        <p:spPr bwMode="auto">
          <a:xfrm>
            <a:off x="5500694" y="1785926"/>
            <a:ext cx="1358900" cy="1428760"/>
          </a:xfrm>
          <a:prstGeom prst="rect">
            <a:avLst/>
          </a:prstGeom>
          <a:noFill/>
        </p:spPr>
      </p:pic>
      <p:pic>
        <p:nvPicPr>
          <p:cNvPr id="18" name="Picture 12" descr="C:\Users\Виктория\Downloads\819877-2xs.jpg"/>
          <p:cNvPicPr>
            <a:picLocks noChangeAspect="1" noChangeArrowheads="1"/>
          </p:cNvPicPr>
          <p:nvPr/>
        </p:nvPicPr>
        <p:blipFill>
          <a:blip r:embed="rId19"/>
          <a:srcRect/>
          <a:stretch>
            <a:fillRect/>
          </a:stretch>
        </p:blipFill>
        <p:spPr bwMode="auto">
          <a:xfrm>
            <a:off x="3929058" y="4643446"/>
            <a:ext cx="1358900" cy="1428760"/>
          </a:xfrm>
          <a:prstGeom prst="rect">
            <a:avLst/>
          </a:prstGeom>
          <a:noFill/>
        </p:spPr>
      </p:pic>
      <p:pic>
        <p:nvPicPr>
          <p:cNvPr id="19" name="Picture 12" descr="C:\Users\Виктория\Downloads\819877-2xs.jpg"/>
          <p:cNvPicPr>
            <a:picLocks noChangeAspect="1" noChangeArrowheads="1"/>
          </p:cNvPicPr>
          <p:nvPr/>
        </p:nvPicPr>
        <p:blipFill>
          <a:blip r:embed="rId19"/>
          <a:srcRect/>
          <a:stretch>
            <a:fillRect/>
          </a:stretch>
        </p:blipFill>
        <p:spPr bwMode="auto">
          <a:xfrm>
            <a:off x="500034" y="4643446"/>
            <a:ext cx="1358900" cy="142876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329642" cy="1143000"/>
          </a:xfrm>
        </p:spPr>
        <p:txBody>
          <a:bodyPr>
            <a:normAutofit/>
          </a:bodyPr>
          <a:lstStyle/>
          <a:p>
            <a:pPr algn="ctr"/>
            <a:r>
              <a:rPr lang="ru-RU" sz="2400" dirty="0" smtClean="0">
                <a:solidFill>
                  <a:srgbClr val="FF0000"/>
                </a:solidFill>
              </a:rPr>
              <a:t>Методы и приемы работы, используемые в основной части занятия</a:t>
            </a:r>
            <a:endParaRPr lang="ru-RU" sz="2400" dirty="0"/>
          </a:p>
        </p:txBody>
      </p:sp>
      <p:sp>
        <p:nvSpPr>
          <p:cNvPr id="3" name="Содержимое 2"/>
          <p:cNvSpPr>
            <a:spLocks noGrp="1"/>
          </p:cNvSpPr>
          <p:nvPr>
            <p:ph sz="quarter" idx="1"/>
          </p:nvPr>
        </p:nvSpPr>
        <p:spPr>
          <a:xfrm>
            <a:off x="457200" y="1600200"/>
            <a:ext cx="8258204" cy="4873752"/>
          </a:xfrm>
        </p:spPr>
        <p:txBody>
          <a:bodyPr/>
          <a:lstStyle/>
          <a:p>
            <a:r>
              <a:rPr lang="ru-RU" dirty="0" smtClean="0"/>
              <a:t>Составление продолжения части мультфильма («Храбрый олененок»).</a:t>
            </a:r>
            <a:endParaRPr lang="ru-RU" dirty="0"/>
          </a:p>
        </p:txBody>
      </p:sp>
      <p:graphicFrame>
        <p:nvGraphicFramePr>
          <p:cNvPr id="84994" name="Object 2"/>
          <p:cNvGraphicFramePr>
            <a:graphicFrameLocks noChangeAspect="1"/>
          </p:cNvGraphicFramePr>
          <p:nvPr/>
        </p:nvGraphicFramePr>
        <p:xfrm>
          <a:off x="571472" y="2571744"/>
          <a:ext cx="2219330" cy="1713660"/>
        </p:xfrm>
        <a:graphic>
          <a:graphicData uri="http://schemas.openxmlformats.org/presentationml/2006/ole">
            <mc:AlternateContent xmlns:mc="http://schemas.openxmlformats.org/markup-compatibility/2006">
              <mc:Choice xmlns:v="urn:schemas-microsoft-com:vml" Requires="v">
                <p:oleObj spid="_x0000_s84995" name="Документ" r:id="rId3" imgW="3010111" imgH="2324128" progId="Word.Document.8">
                  <p:link updateAutomatic="1"/>
                </p:oleObj>
              </mc:Choice>
              <mc:Fallback>
                <p:oleObj name="Документ" r:id="rId3" imgW="3010111" imgH="2324128" progId="Word.Document.8">
                  <p:link updateAutomatic="1"/>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472" y="2571744"/>
                        <a:ext cx="2219330" cy="1713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4995"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86050" y="2571744"/>
            <a:ext cx="2143140" cy="1714512"/>
          </a:xfrm>
          <a:prstGeom prst="rect">
            <a:avLst/>
          </a:prstGeom>
          <a:noFill/>
          <a:ln w="9525">
            <a:noFill/>
            <a:miter lim="800000"/>
            <a:headEnd/>
            <a:tailEnd/>
          </a:ln>
        </p:spPr>
      </p:pic>
      <p:pic>
        <p:nvPicPr>
          <p:cNvPr id="84996" name="Picture 4"/>
          <p:cNvPicPr>
            <a:picLocks noChangeAspect="1" noChangeArrowheads="1"/>
          </p:cNvPicPr>
          <p:nvPr/>
        </p:nvPicPr>
        <p:blipFill>
          <a:blip r:embed="rId6" cstate="screen">
            <a:lum bright="12000" contrast="12000"/>
            <a:extLst>
              <a:ext uri="{28A0092B-C50C-407E-A947-70E740481C1C}">
                <a14:useLocalDpi xmlns:a14="http://schemas.microsoft.com/office/drawing/2010/main"/>
              </a:ext>
            </a:extLst>
          </a:blip>
          <a:srcRect/>
          <a:stretch>
            <a:fillRect/>
          </a:stretch>
        </p:blipFill>
        <p:spPr bwMode="auto">
          <a:xfrm>
            <a:off x="4929190" y="2571744"/>
            <a:ext cx="2143140" cy="1714512"/>
          </a:xfrm>
          <a:prstGeom prst="rect">
            <a:avLst/>
          </a:prstGeom>
          <a:noFill/>
          <a:ln w="9525">
            <a:noFill/>
            <a:miter lim="800000"/>
            <a:headEnd/>
            <a:tailEnd/>
          </a:ln>
        </p:spPr>
      </p:pic>
      <p:pic>
        <p:nvPicPr>
          <p:cNvPr id="84997" name="Picture 5"/>
          <p:cNvPicPr>
            <a:picLocks noChangeAspect="1" noChangeArrowheads="1"/>
          </p:cNvPicPr>
          <p:nvPr/>
        </p:nvPicPr>
        <p:blipFill>
          <a:blip r:embed="rId7" cstate="screen">
            <a:lum bright="12000" contrast="12000"/>
            <a:extLst>
              <a:ext uri="{28A0092B-C50C-407E-A947-70E740481C1C}">
                <a14:useLocalDpi xmlns:a14="http://schemas.microsoft.com/office/drawing/2010/main"/>
              </a:ext>
            </a:extLst>
          </a:blip>
          <a:srcRect/>
          <a:stretch>
            <a:fillRect/>
          </a:stretch>
        </p:blipFill>
        <p:spPr bwMode="auto">
          <a:xfrm>
            <a:off x="7072330" y="2571744"/>
            <a:ext cx="1857388" cy="1714512"/>
          </a:xfrm>
          <a:prstGeom prst="rect">
            <a:avLst/>
          </a:prstGeom>
          <a:noFill/>
          <a:ln w="9525">
            <a:noFill/>
            <a:miter lim="800000"/>
            <a:headEnd/>
            <a:tailEnd/>
          </a:ln>
        </p:spPr>
      </p:pic>
      <p:pic>
        <p:nvPicPr>
          <p:cNvPr id="84998" name="Picture 6"/>
          <p:cNvPicPr>
            <a:picLocks noChangeAspect="1" noChangeArrowheads="1"/>
          </p:cNvPicPr>
          <p:nvPr/>
        </p:nvPicPr>
        <p:blipFill>
          <a:blip r:embed="rId8"/>
          <a:srcRect/>
          <a:stretch>
            <a:fillRect/>
          </a:stretch>
        </p:blipFill>
        <p:spPr bwMode="auto">
          <a:xfrm>
            <a:off x="3571868" y="4357694"/>
            <a:ext cx="1752604" cy="1785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472518" cy="868346"/>
          </a:xfrm>
        </p:spPr>
        <p:txBody>
          <a:bodyPr>
            <a:normAutofit/>
          </a:bodyPr>
          <a:lstStyle/>
          <a:p>
            <a:pPr algn="ctr"/>
            <a:r>
              <a:rPr lang="ru-RU" sz="2400" dirty="0" smtClean="0">
                <a:solidFill>
                  <a:srgbClr val="FF0000"/>
                </a:solidFill>
              </a:rPr>
              <a:t>Методы и приемы работы, используемые в основной части занятия</a:t>
            </a:r>
            <a:endParaRPr lang="ru-RU" sz="2400" dirty="0"/>
          </a:p>
        </p:txBody>
      </p:sp>
      <p:sp>
        <p:nvSpPr>
          <p:cNvPr id="3" name="Содержимое 2"/>
          <p:cNvSpPr>
            <a:spLocks noGrp="1"/>
          </p:cNvSpPr>
          <p:nvPr>
            <p:ph sz="quarter" idx="1"/>
          </p:nvPr>
        </p:nvSpPr>
        <p:spPr>
          <a:xfrm>
            <a:off x="457200" y="1142984"/>
            <a:ext cx="8329642" cy="5330968"/>
          </a:xfrm>
        </p:spPr>
        <p:txBody>
          <a:bodyPr/>
          <a:lstStyle/>
          <a:p>
            <a:pPr lvl="0" algn="just"/>
            <a:r>
              <a:rPr lang="ru-RU" dirty="0" smtClean="0"/>
              <a:t>придумывание названия мультфильму; </a:t>
            </a:r>
          </a:p>
          <a:p>
            <a:pPr lvl="0" algn="just"/>
            <a:r>
              <a:rPr lang="ru-RU" dirty="0" smtClean="0"/>
              <a:t>составление рассказа-описания по сюжетной картинке (одному слайду);</a:t>
            </a:r>
          </a:p>
          <a:p>
            <a:pPr lvl="0" algn="just"/>
            <a:r>
              <a:rPr lang="ru-RU" dirty="0" smtClean="0"/>
              <a:t>составление повествовательного рассказа по сюжетной картинке (по одному слайду), серии сюжетных картинок (по нескольким слайдам);</a:t>
            </a:r>
          </a:p>
          <a:p>
            <a:pPr lvl="0" algn="just"/>
            <a:endParaRPr lang="ru-RU" dirty="0" smtClean="0"/>
          </a:p>
          <a:p>
            <a:endParaRPr lang="ru-RU" dirty="0"/>
          </a:p>
        </p:txBody>
      </p:sp>
      <p:graphicFrame>
        <p:nvGraphicFramePr>
          <p:cNvPr id="58370" name="Object 2"/>
          <p:cNvGraphicFramePr>
            <a:graphicFrameLocks noChangeAspect="1"/>
          </p:cNvGraphicFramePr>
          <p:nvPr/>
        </p:nvGraphicFramePr>
        <p:xfrm>
          <a:off x="785787" y="3643314"/>
          <a:ext cx="2428891" cy="1884265"/>
        </p:xfrm>
        <a:graphic>
          <a:graphicData uri="http://schemas.openxmlformats.org/presentationml/2006/ole">
            <mc:AlternateContent xmlns:mc="http://schemas.openxmlformats.org/markup-compatibility/2006">
              <mc:Choice xmlns:v="urn:schemas-microsoft-com:vml" Requires="v">
                <p:oleObj spid="_x0000_s58371" name="Документ" r:id="rId3" imgW="0" imgH="0" progId="Word.Document.8">
                  <p:link updateAutomatic="1"/>
                </p:oleObj>
              </mc:Choice>
              <mc:Fallback>
                <p:oleObj name="Документ" r:id="rId3" imgW="0" imgH="0" progId="Word.Document.8">
                  <p:link updateAutomatic="1"/>
                  <p:pic>
                    <p:nvPicPr>
                      <p:cNvPr id="0" name="AutoShape 2"/>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785787" y="3643314"/>
                        <a:ext cx="2428891" cy="1884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8371" name="Picture 3" descr="4522-gnti-BqYmWZ0pxjg"/>
          <p:cNvPicPr>
            <a:picLocks noChangeAspect="1" noChangeArrowheads="1"/>
          </p:cNvPicPr>
          <p:nvPr/>
        </p:nvPicPr>
        <p:blipFill>
          <a:blip r:embed="rId4" cstate="screen">
            <a:lum bright="6000" contrast="12000"/>
            <a:extLst>
              <a:ext uri="{28A0092B-C50C-407E-A947-70E740481C1C}">
                <a14:useLocalDpi xmlns:a14="http://schemas.microsoft.com/office/drawing/2010/main"/>
              </a:ext>
            </a:extLst>
          </a:blip>
          <a:srcRect/>
          <a:stretch>
            <a:fillRect/>
          </a:stretch>
        </p:blipFill>
        <p:spPr bwMode="auto">
          <a:xfrm>
            <a:off x="1214414" y="3643314"/>
            <a:ext cx="2297296" cy="1928826"/>
          </a:xfrm>
          <a:prstGeom prst="rect">
            <a:avLst/>
          </a:prstGeom>
          <a:noFill/>
          <a:ln w="9525">
            <a:noFill/>
            <a:miter lim="800000"/>
            <a:headEnd/>
            <a:tailEnd/>
          </a:ln>
        </p:spPr>
      </p:pic>
      <p:pic>
        <p:nvPicPr>
          <p:cNvPr id="58372" name="Picture 4"/>
          <p:cNvPicPr>
            <a:picLocks noChangeAspect="1" noChangeArrowheads="1"/>
          </p:cNvPicPr>
          <p:nvPr/>
        </p:nvPicPr>
        <p:blipFill>
          <a:blip r:embed="rId5" cstate="screen">
            <a:lum contrast="12000"/>
            <a:extLst>
              <a:ext uri="{28A0092B-C50C-407E-A947-70E740481C1C}">
                <a14:useLocalDpi xmlns:a14="http://schemas.microsoft.com/office/drawing/2010/main"/>
              </a:ext>
            </a:extLst>
          </a:blip>
          <a:srcRect/>
          <a:stretch>
            <a:fillRect/>
          </a:stretch>
        </p:blipFill>
        <p:spPr bwMode="auto">
          <a:xfrm>
            <a:off x="5643570" y="3643314"/>
            <a:ext cx="2357454" cy="19288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00034" y="285728"/>
            <a:ext cx="8643966" cy="714380"/>
          </a:xfrm>
        </p:spPr>
        <p:txBody>
          <a:bodyPr>
            <a:normAutofit/>
          </a:bodyPr>
          <a:lstStyle/>
          <a:p>
            <a:pPr algn="ctr"/>
            <a:r>
              <a:rPr lang="ru-RU" sz="2400" dirty="0" smtClean="0">
                <a:solidFill>
                  <a:srgbClr val="FF0000"/>
                </a:solidFill>
              </a:rPr>
              <a:t>Задачи заключительной части занятия</a:t>
            </a:r>
            <a:endParaRPr lang="ru-RU" sz="2400" dirty="0">
              <a:solidFill>
                <a:srgbClr val="FF0000"/>
              </a:solidFill>
            </a:endParaRPr>
          </a:p>
        </p:txBody>
      </p:sp>
      <p:sp>
        <p:nvSpPr>
          <p:cNvPr id="5" name="Содержимое 4"/>
          <p:cNvSpPr>
            <a:spLocks noGrp="1"/>
          </p:cNvSpPr>
          <p:nvPr>
            <p:ph sz="quarter" idx="1"/>
          </p:nvPr>
        </p:nvSpPr>
        <p:spPr>
          <a:xfrm>
            <a:off x="457200" y="1214422"/>
            <a:ext cx="8258204" cy="5259530"/>
          </a:xfrm>
        </p:spPr>
        <p:txBody>
          <a:bodyPr/>
          <a:lstStyle/>
          <a:p>
            <a:r>
              <a:rPr lang="ru-RU" dirty="0" smtClean="0"/>
              <a:t>формированием у детей самостоятельного связного речевого высказывания.</a:t>
            </a:r>
            <a:endParaRPr lang="ru-RU" dirty="0"/>
          </a:p>
        </p:txBody>
      </p:sp>
      <p:pic>
        <p:nvPicPr>
          <p:cNvPr id="5939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l="26999" t="30733" r="30658" b="15115"/>
          <a:stretch>
            <a:fillRect/>
          </a:stretch>
        </p:blipFill>
        <p:spPr bwMode="auto">
          <a:xfrm>
            <a:off x="571472" y="2357430"/>
            <a:ext cx="2286016" cy="1571636"/>
          </a:xfrm>
          <a:prstGeom prst="rect">
            <a:avLst/>
          </a:prstGeom>
          <a:noFill/>
          <a:ln w="9525">
            <a:noFill/>
            <a:miter lim="800000"/>
            <a:headEnd/>
            <a:tailEnd/>
          </a:ln>
        </p:spPr>
      </p:pic>
      <p:pic>
        <p:nvPicPr>
          <p:cNvPr id="59395" name="Picture 3"/>
          <p:cNvPicPr>
            <a:picLocks noChangeAspect="1" noChangeArrowheads="1"/>
          </p:cNvPicPr>
          <p:nvPr/>
        </p:nvPicPr>
        <p:blipFill>
          <a:blip r:embed="rId2" cstate="screen">
            <a:lum bright="12000" contrast="18000"/>
            <a:extLst>
              <a:ext uri="{28A0092B-C50C-407E-A947-70E740481C1C}">
                <a14:useLocalDpi xmlns:a14="http://schemas.microsoft.com/office/drawing/2010/main"/>
              </a:ext>
            </a:extLst>
          </a:blip>
          <a:srcRect l="28957" t="29039" r="30582" b="18141"/>
          <a:stretch>
            <a:fillRect/>
          </a:stretch>
        </p:blipFill>
        <p:spPr bwMode="auto">
          <a:xfrm>
            <a:off x="1142976" y="4214818"/>
            <a:ext cx="2214578" cy="1643074"/>
          </a:xfrm>
          <a:prstGeom prst="rect">
            <a:avLst/>
          </a:prstGeom>
          <a:noFill/>
          <a:ln w="9525">
            <a:noFill/>
            <a:miter lim="800000"/>
            <a:headEnd/>
            <a:tailEnd/>
          </a:ln>
        </p:spPr>
      </p:pic>
      <p:pic>
        <p:nvPicPr>
          <p:cNvPr id="59396" name="Picture 4"/>
          <p:cNvPicPr>
            <a:picLocks noChangeAspect="1" noChangeArrowheads="1"/>
          </p:cNvPicPr>
          <p:nvPr/>
        </p:nvPicPr>
        <p:blipFill>
          <a:blip r:embed="rId2" cstate="screen">
            <a:lum bright="6000" contrast="6000"/>
            <a:extLst>
              <a:ext uri="{28A0092B-C50C-407E-A947-70E740481C1C}">
                <a14:useLocalDpi xmlns:a14="http://schemas.microsoft.com/office/drawing/2010/main"/>
              </a:ext>
            </a:extLst>
          </a:blip>
          <a:srcRect l="32797" t="30124" r="30486" b="15820"/>
          <a:stretch>
            <a:fillRect/>
          </a:stretch>
        </p:blipFill>
        <p:spPr bwMode="auto">
          <a:xfrm>
            <a:off x="3643306" y="4857760"/>
            <a:ext cx="2208034" cy="1571636"/>
          </a:xfrm>
          <a:prstGeom prst="rect">
            <a:avLst/>
          </a:prstGeom>
          <a:noFill/>
          <a:ln w="9525">
            <a:noFill/>
            <a:miter lim="800000"/>
            <a:headEnd/>
            <a:tailEnd/>
          </a:ln>
        </p:spPr>
      </p:pic>
      <p:pic>
        <p:nvPicPr>
          <p:cNvPr id="59397" name="Picture 5" descr="screenshot0"/>
          <p:cNvPicPr>
            <a:picLocks noChangeAspect="1" noChangeArrowheads="1"/>
          </p:cNvPicPr>
          <p:nvPr/>
        </p:nvPicPr>
        <p:blipFill>
          <a:blip r:embed="rId3" cstate="screen">
            <a:lum bright="6000" contrast="30000"/>
            <a:extLst>
              <a:ext uri="{28A0092B-C50C-407E-A947-70E740481C1C}">
                <a14:useLocalDpi xmlns:a14="http://schemas.microsoft.com/office/drawing/2010/main"/>
              </a:ext>
            </a:extLst>
          </a:blip>
          <a:srcRect/>
          <a:stretch>
            <a:fillRect/>
          </a:stretch>
        </p:blipFill>
        <p:spPr bwMode="auto">
          <a:xfrm>
            <a:off x="6072198" y="4286256"/>
            <a:ext cx="2214578" cy="1571636"/>
          </a:xfrm>
          <a:prstGeom prst="rect">
            <a:avLst/>
          </a:prstGeom>
          <a:noFill/>
          <a:ln w="9525">
            <a:noFill/>
            <a:miter lim="800000"/>
            <a:headEnd/>
            <a:tailEnd/>
          </a:ln>
        </p:spPr>
      </p:pic>
      <p:pic>
        <p:nvPicPr>
          <p:cNvPr id="59398" name="Picture 6" descr="f_czIuYWZpc2hhLm5ldC9BZmlzaGE3RmlsZXMvVUdQaG90b3MvMDkwNzE1MTA0MTE4LzA5MDcxNzIwMDM0MS9wX2YuanB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72264" y="2285992"/>
            <a:ext cx="2219329" cy="1643074"/>
          </a:xfrm>
          <a:prstGeom prst="rect">
            <a:avLst/>
          </a:prstGeom>
          <a:noFill/>
          <a:ln w="9525">
            <a:noFill/>
            <a:miter lim="800000"/>
            <a:headEnd/>
            <a:tailEnd/>
          </a:ln>
        </p:spPr>
      </p:pic>
      <p:pic>
        <p:nvPicPr>
          <p:cNvPr id="59399" name="Picture 7" descr="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71868" y="2285992"/>
            <a:ext cx="2428892" cy="1633241"/>
          </a:xfrm>
          <a:prstGeom prst="rect">
            <a:avLst/>
          </a:prstGeom>
          <a:noFill/>
          <a:ln w="9525">
            <a:noFill/>
            <a:miter lim="800000"/>
            <a:headEnd/>
            <a:tailEnd/>
          </a:ln>
        </p:spPr>
      </p:pic>
      <p:pic>
        <p:nvPicPr>
          <p:cNvPr id="10"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2910" y="2428868"/>
            <a:ext cx="2286016" cy="1571636"/>
          </a:xfrm>
          <a:prstGeom prst="rect">
            <a:avLst/>
          </a:prstGeom>
          <a:noFill/>
          <a:ln w="9525">
            <a:noFill/>
            <a:miter lim="800000"/>
            <a:headEnd/>
            <a:tailEnd/>
          </a:ln>
        </p:spPr>
      </p:pic>
      <p:pic>
        <p:nvPicPr>
          <p:cNvPr id="11" name="Picture 3"/>
          <p:cNvPicPr>
            <a:picLocks noChangeAspect="1" noChangeArrowheads="1"/>
          </p:cNvPicPr>
          <p:nvPr/>
        </p:nvPicPr>
        <p:blipFill>
          <a:blip r:embed="rId7" cstate="screen">
            <a:lum bright="12000" contrast="18000"/>
            <a:extLst>
              <a:ext uri="{28A0092B-C50C-407E-A947-70E740481C1C}">
                <a14:useLocalDpi xmlns:a14="http://schemas.microsoft.com/office/drawing/2010/main"/>
              </a:ext>
            </a:extLst>
          </a:blip>
          <a:srcRect/>
          <a:stretch>
            <a:fillRect/>
          </a:stretch>
        </p:blipFill>
        <p:spPr bwMode="auto">
          <a:xfrm>
            <a:off x="1071538" y="4214818"/>
            <a:ext cx="2214578" cy="1643074"/>
          </a:xfrm>
          <a:prstGeom prst="rect">
            <a:avLst/>
          </a:prstGeom>
          <a:noFill/>
          <a:ln w="9525">
            <a:noFill/>
            <a:miter lim="800000"/>
            <a:headEnd/>
            <a:tailEnd/>
          </a:ln>
        </p:spPr>
      </p:pic>
      <p:pic>
        <p:nvPicPr>
          <p:cNvPr id="12" name="Picture 4"/>
          <p:cNvPicPr>
            <a:picLocks noChangeAspect="1" noChangeArrowheads="1"/>
          </p:cNvPicPr>
          <p:nvPr/>
        </p:nvPicPr>
        <p:blipFill>
          <a:blip r:embed="rId8" cstate="screen">
            <a:lum bright="6000" contrast="6000"/>
            <a:extLst>
              <a:ext uri="{28A0092B-C50C-407E-A947-70E740481C1C}">
                <a14:useLocalDpi xmlns:a14="http://schemas.microsoft.com/office/drawing/2010/main"/>
              </a:ext>
            </a:extLst>
          </a:blip>
          <a:srcRect/>
          <a:stretch>
            <a:fillRect/>
          </a:stretch>
        </p:blipFill>
        <p:spPr bwMode="auto">
          <a:xfrm>
            <a:off x="3643306" y="4857760"/>
            <a:ext cx="2208034" cy="15716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329642" cy="796908"/>
          </a:xfrm>
        </p:spPr>
        <p:txBody>
          <a:bodyPr>
            <a:normAutofit fontScale="90000"/>
          </a:bodyPr>
          <a:lstStyle/>
          <a:p>
            <a:pPr algn="ctr"/>
            <a:r>
              <a:rPr lang="ru-RU" sz="2400" dirty="0" smtClean="0">
                <a:solidFill>
                  <a:srgbClr val="FF0000"/>
                </a:solidFill>
              </a:rPr>
              <a:t>Методы и приемы работы, используемые в заключительной части занятия</a:t>
            </a:r>
            <a:endParaRPr lang="ru-RU" sz="2400" dirty="0">
              <a:solidFill>
                <a:srgbClr val="FF0000"/>
              </a:solidFill>
            </a:endParaRPr>
          </a:p>
        </p:txBody>
      </p:sp>
      <p:sp>
        <p:nvSpPr>
          <p:cNvPr id="3" name="Содержимое 2"/>
          <p:cNvSpPr>
            <a:spLocks noGrp="1"/>
          </p:cNvSpPr>
          <p:nvPr>
            <p:ph sz="quarter" idx="1"/>
          </p:nvPr>
        </p:nvSpPr>
        <p:spPr>
          <a:xfrm>
            <a:off x="457200" y="1071546"/>
            <a:ext cx="8329642" cy="5402406"/>
          </a:xfrm>
        </p:spPr>
        <p:txBody>
          <a:bodyPr>
            <a:normAutofit/>
          </a:bodyPr>
          <a:lstStyle/>
          <a:p>
            <a:pPr algn="just"/>
            <a:r>
              <a:rPr lang="ru-RU" sz="2000" dirty="0" smtClean="0"/>
              <a:t>Дидактические игры («</a:t>
            </a:r>
            <a:r>
              <a:rPr lang="ru-RU" sz="2000" dirty="0" err="1" smtClean="0"/>
              <a:t>Мультлото</a:t>
            </a:r>
            <a:r>
              <a:rPr lang="ru-RU" sz="2000" dirty="0" smtClean="0"/>
              <a:t>»: по мультфильму </a:t>
            </a:r>
            <a:r>
              <a:rPr lang="ru-RU" sz="2000" dirty="0" smtClean="0">
                <a:solidFill>
                  <a:srgbClr val="00B050"/>
                </a:solidFill>
              </a:rPr>
              <a:t>«Пирожок»).</a:t>
            </a:r>
          </a:p>
          <a:p>
            <a:pPr algn="just"/>
            <a:r>
              <a:rPr lang="ru-RU" sz="2000" b="1" dirty="0" smtClean="0"/>
              <a:t>Цель: </a:t>
            </a:r>
            <a:r>
              <a:rPr lang="ru-RU" sz="2000" dirty="0" smtClean="0"/>
              <a:t>обогащать, активизировать словарь, формировать синтаксическую и морфологическую стороны речи, обучать связному высказыванию.</a:t>
            </a:r>
            <a:endParaRPr lang="ru-RU" sz="2000" dirty="0"/>
          </a:p>
        </p:txBody>
      </p:sp>
      <p:pic>
        <p:nvPicPr>
          <p:cNvPr id="5427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5720" y="3000372"/>
            <a:ext cx="1298276" cy="1071570"/>
          </a:xfrm>
          <a:prstGeom prst="rect">
            <a:avLst/>
          </a:prstGeom>
          <a:noFill/>
          <a:ln w="9525">
            <a:noFill/>
            <a:miter lim="800000"/>
            <a:headEnd/>
            <a:tailEnd/>
          </a:ln>
        </p:spPr>
      </p:pic>
      <p:pic>
        <p:nvPicPr>
          <p:cNvPr id="5427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72198" y="5072075"/>
            <a:ext cx="1375888" cy="1071570"/>
          </a:xfrm>
          <a:prstGeom prst="rect">
            <a:avLst/>
          </a:prstGeom>
          <a:noFill/>
          <a:ln w="9525">
            <a:noFill/>
            <a:miter lim="800000"/>
            <a:headEnd/>
            <a:tailEnd/>
          </a:ln>
        </p:spPr>
      </p:pic>
      <p:pic>
        <p:nvPicPr>
          <p:cNvPr id="5427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5720" y="4071942"/>
            <a:ext cx="1357322" cy="1071570"/>
          </a:xfrm>
          <a:prstGeom prst="rect">
            <a:avLst/>
          </a:prstGeom>
          <a:noFill/>
          <a:ln w="9525">
            <a:noFill/>
            <a:miter lim="800000"/>
            <a:headEnd/>
            <a:tailEnd/>
          </a:ln>
        </p:spPr>
      </p:pic>
      <p:pic>
        <p:nvPicPr>
          <p:cNvPr id="54277"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71604" y="3000372"/>
            <a:ext cx="1428760" cy="1083626"/>
          </a:xfrm>
          <a:prstGeom prst="rect">
            <a:avLst/>
          </a:prstGeom>
          <a:noFill/>
          <a:ln w="9525">
            <a:noFill/>
            <a:miter lim="800000"/>
            <a:headEnd/>
            <a:tailEnd/>
          </a:ln>
        </p:spPr>
      </p:pic>
      <p:pic>
        <p:nvPicPr>
          <p:cNvPr id="54278"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358083" y="3929067"/>
            <a:ext cx="1357322" cy="1143008"/>
          </a:xfrm>
          <a:prstGeom prst="rect">
            <a:avLst/>
          </a:prstGeom>
          <a:noFill/>
          <a:ln w="9525">
            <a:noFill/>
            <a:miter lim="800000"/>
            <a:headEnd/>
            <a:tailEnd/>
          </a:ln>
        </p:spPr>
      </p:pic>
      <p:pic>
        <p:nvPicPr>
          <p:cNvPr id="54279"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85720" y="5143512"/>
            <a:ext cx="1357322" cy="1000132"/>
          </a:xfrm>
          <a:prstGeom prst="rect">
            <a:avLst/>
          </a:prstGeom>
          <a:noFill/>
          <a:ln w="9525">
            <a:noFill/>
            <a:miter lim="800000"/>
            <a:headEnd/>
            <a:tailEnd/>
          </a:ln>
        </p:spPr>
      </p:pic>
      <p:pic>
        <p:nvPicPr>
          <p:cNvPr id="54280" name="Picture 8"/>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072198" y="3929066"/>
            <a:ext cx="1285884" cy="1139845"/>
          </a:xfrm>
          <a:prstGeom prst="rect">
            <a:avLst/>
          </a:prstGeom>
          <a:noFill/>
          <a:ln w="9525">
            <a:noFill/>
            <a:miter lim="800000"/>
            <a:headEnd/>
            <a:tailEnd/>
          </a:ln>
        </p:spPr>
      </p:pic>
      <p:pic>
        <p:nvPicPr>
          <p:cNvPr id="54281" name="Picture 9"/>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786314" y="3929066"/>
            <a:ext cx="1279633" cy="1152544"/>
          </a:xfrm>
          <a:prstGeom prst="rect">
            <a:avLst/>
          </a:prstGeom>
          <a:noFill/>
          <a:ln w="9525">
            <a:noFill/>
            <a:miter lim="800000"/>
            <a:headEnd/>
            <a:tailEnd/>
          </a:ln>
        </p:spPr>
      </p:pic>
      <p:pic>
        <p:nvPicPr>
          <p:cNvPr id="54282" name="Picture 1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000364" y="3000372"/>
            <a:ext cx="1357322" cy="1026767"/>
          </a:xfrm>
          <a:prstGeom prst="rect">
            <a:avLst/>
          </a:prstGeom>
          <a:noFill/>
          <a:ln w="9525">
            <a:noFill/>
            <a:miter lim="800000"/>
            <a:headEnd/>
            <a:tailEnd/>
          </a:ln>
        </p:spPr>
      </p:pic>
      <p:pic>
        <p:nvPicPr>
          <p:cNvPr id="54283" name="Picture 11"/>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643042" y="5143513"/>
            <a:ext cx="1375859" cy="1000132"/>
          </a:xfrm>
          <a:prstGeom prst="rect">
            <a:avLst/>
          </a:prstGeom>
          <a:noFill/>
          <a:ln w="9525">
            <a:noFill/>
            <a:miter lim="800000"/>
            <a:headEnd/>
            <a:tailEnd/>
          </a:ln>
        </p:spPr>
      </p:pic>
      <p:pic>
        <p:nvPicPr>
          <p:cNvPr id="54284" name="Picture 12"/>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786314" y="5072074"/>
            <a:ext cx="1285884" cy="1071570"/>
          </a:xfrm>
          <a:prstGeom prst="rect">
            <a:avLst/>
          </a:prstGeom>
          <a:noFill/>
          <a:ln w="9525">
            <a:noFill/>
            <a:miter lim="800000"/>
            <a:headEnd/>
            <a:tailEnd/>
          </a:ln>
        </p:spPr>
      </p:pic>
      <p:pic>
        <p:nvPicPr>
          <p:cNvPr id="54285" name="Picture 13"/>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358082" y="2857496"/>
            <a:ext cx="1320825" cy="1070158"/>
          </a:xfrm>
          <a:prstGeom prst="rect">
            <a:avLst/>
          </a:prstGeom>
          <a:noFill/>
          <a:ln w="9525">
            <a:noFill/>
            <a:miter lim="800000"/>
            <a:headEnd/>
            <a:tailEnd/>
          </a:ln>
        </p:spPr>
      </p:pic>
      <p:pic>
        <p:nvPicPr>
          <p:cNvPr id="54286" name="Picture 14"/>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358083" y="5072074"/>
            <a:ext cx="1357322" cy="1076345"/>
          </a:xfrm>
          <a:prstGeom prst="rect">
            <a:avLst/>
          </a:prstGeom>
          <a:noFill/>
          <a:ln w="9525">
            <a:noFill/>
            <a:miter lim="800000"/>
            <a:headEnd/>
            <a:tailEnd/>
          </a:ln>
        </p:spPr>
      </p:pic>
      <p:pic>
        <p:nvPicPr>
          <p:cNvPr id="54287" name="Picture 15"/>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072198" y="2857496"/>
            <a:ext cx="1317605" cy="1081106"/>
          </a:xfrm>
          <a:prstGeom prst="rect">
            <a:avLst/>
          </a:prstGeom>
          <a:noFill/>
          <a:ln w="9525">
            <a:noFill/>
            <a:miter lim="800000"/>
            <a:headEnd/>
            <a:tailEnd/>
          </a:ln>
        </p:spPr>
      </p:pic>
      <p:pic>
        <p:nvPicPr>
          <p:cNvPr id="54288" name="Picture 16"/>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643042" y="4071942"/>
            <a:ext cx="1392263" cy="1064291"/>
          </a:xfrm>
          <a:prstGeom prst="rect">
            <a:avLst/>
          </a:prstGeom>
          <a:noFill/>
          <a:ln w="9525">
            <a:noFill/>
            <a:miter lim="800000"/>
            <a:headEnd/>
            <a:tailEnd/>
          </a:ln>
        </p:spPr>
      </p:pic>
      <p:pic>
        <p:nvPicPr>
          <p:cNvPr id="54289" name="Picture 17"/>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4786314" y="2857496"/>
            <a:ext cx="1285884" cy="1068407"/>
          </a:xfrm>
          <a:prstGeom prst="rect">
            <a:avLst/>
          </a:prstGeom>
          <a:noFill/>
          <a:ln w="9525">
            <a:noFill/>
            <a:miter lim="800000"/>
            <a:headEnd/>
            <a:tailEnd/>
          </a:ln>
        </p:spPr>
      </p:pic>
      <p:pic>
        <p:nvPicPr>
          <p:cNvPr id="54290" name="Picture 18"/>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3000364" y="5143512"/>
            <a:ext cx="1357321" cy="1000132"/>
          </a:xfrm>
          <a:prstGeom prst="rect">
            <a:avLst/>
          </a:prstGeom>
          <a:noFill/>
          <a:ln w="9525">
            <a:noFill/>
            <a:miter lim="800000"/>
            <a:headEnd/>
            <a:tailEnd/>
          </a:ln>
        </p:spPr>
      </p:pic>
      <p:pic>
        <p:nvPicPr>
          <p:cNvPr id="54291" name="Picture 19"/>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3000364" y="4000504"/>
            <a:ext cx="1364419" cy="11430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285728"/>
            <a:ext cx="8358246" cy="857256"/>
          </a:xfrm>
        </p:spPr>
        <p:txBody>
          <a:bodyPr>
            <a:normAutofit/>
          </a:bodyPr>
          <a:lstStyle/>
          <a:p>
            <a:pPr algn="ctr"/>
            <a:r>
              <a:rPr lang="ru-RU" sz="2400" dirty="0" smtClean="0">
                <a:solidFill>
                  <a:srgbClr val="FF0000"/>
                </a:solidFill>
              </a:rPr>
              <a:t>Методы и приемы работы, используемые в заключительной части занятия</a:t>
            </a:r>
            <a:endParaRPr lang="ru-RU" sz="2400" dirty="0"/>
          </a:p>
        </p:txBody>
      </p:sp>
      <p:sp>
        <p:nvSpPr>
          <p:cNvPr id="3" name="Содержимое 2"/>
          <p:cNvSpPr>
            <a:spLocks noGrp="1"/>
          </p:cNvSpPr>
          <p:nvPr>
            <p:ph sz="quarter" idx="1"/>
          </p:nvPr>
        </p:nvSpPr>
        <p:spPr>
          <a:xfrm>
            <a:off x="457200" y="1214422"/>
            <a:ext cx="8329642" cy="5259530"/>
          </a:xfrm>
        </p:spPr>
        <p:txBody>
          <a:bodyPr/>
          <a:lstStyle/>
          <a:p>
            <a:pPr algn="just"/>
            <a:r>
              <a:rPr lang="ru-RU" dirty="0" smtClean="0"/>
              <a:t>«Домино» </a:t>
            </a:r>
            <a:r>
              <a:rPr lang="ru-RU" dirty="0" smtClean="0">
                <a:solidFill>
                  <a:srgbClr val="00B050"/>
                </a:solidFill>
              </a:rPr>
              <a:t>«Любимые мультфильмы» </a:t>
            </a:r>
            <a:r>
              <a:rPr lang="ru-RU" dirty="0" smtClean="0"/>
              <a:t>(по мультфильму «Гадкий утенок»)</a:t>
            </a:r>
            <a:endParaRPr lang="ru-RU" dirty="0"/>
          </a:p>
        </p:txBody>
      </p:sp>
      <p:graphicFrame>
        <p:nvGraphicFramePr>
          <p:cNvPr id="55299" name="Object 3"/>
          <p:cNvGraphicFramePr>
            <a:graphicFrameLocks noChangeAspect="1"/>
          </p:cNvGraphicFramePr>
          <p:nvPr/>
        </p:nvGraphicFramePr>
        <p:xfrm>
          <a:off x="1928794" y="2071678"/>
          <a:ext cx="1547952" cy="1071570"/>
        </p:xfrm>
        <a:graphic>
          <a:graphicData uri="http://schemas.openxmlformats.org/presentationml/2006/ole">
            <mc:AlternateContent xmlns:mc="http://schemas.openxmlformats.org/markup-compatibility/2006">
              <mc:Choice xmlns:v="urn:schemas-microsoft-com:vml" Requires="v">
                <p:oleObj spid="_x0000_s55307" name="Документ" r:id="rId3" imgW="0" imgH="0" progId="Word.Document.8">
                  <p:link updateAutomatic="1"/>
                </p:oleObj>
              </mc:Choice>
              <mc:Fallback>
                <p:oleObj name="Документ" r:id="rId3" imgW="0" imgH="0" progId="Word.Document.8">
                  <p:link updateAutomatic="1"/>
                  <p:pic>
                    <p:nvPicPr>
                      <p:cNvPr id="0" name="AutoShape 3"/>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928794" y="2071678"/>
                        <a:ext cx="1547952" cy="1071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5302" name="Object 6"/>
          <p:cNvGraphicFramePr>
            <a:graphicFrameLocks noChangeAspect="1"/>
          </p:cNvGraphicFramePr>
          <p:nvPr/>
        </p:nvGraphicFramePr>
        <p:xfrm>
          <a:off x="4857752" y="2071678"/>
          <a:ext cx="1547812" cy="1071563"/>
        </p:xfrm>
        <a:graphic>
          <a:graphicData uri="http://schemas.openxmlformats.org/presentationml/2006/ole">
            <mc:AlternateContent xmlns:mc="http://schemas.openxmlformats.org/markup-compatibility/2006">
              <mc:Choice xmlns:v="urn:schemas-microsoft-com:vml" Requires="v">
                <p:oleObj spid="_x0000_s55308" name="Документ" r:id="rId3" imgW="0" imgH="0" progId="Word.Document.8">
                  <p:link updateAutomatic="1"/>
                </p:oleObj>
              </mc:Choice>
              <mc:Fallback>
                <p:oleObj name="Документ" r:id="rId3" imgW="0" imgH="0" progId="Word.Document.8">
                  <p:link updateAutomatic="1"/>
                  <p:pic>
                    <p:nvPicPr>
                      <p:cNvPr id="0" name="AutoShape 6"/>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4857752" y="2071678"/>
                        <a:ext cx="1547812" cy="107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5303" name="Object 7"/>
          <p:cNvGraphicFramePr>
            <a:graphicFrameLocks noChangeAspect="1"/>
          </p:cNvGraphicFramePr>
          <p:nvPr/>
        </p:nvGraphicFramePr>
        <p:xfrm>
          <a:off x="6357950" y="2071678"/>
          <a:ext cx="1576387" cy="1071563"/>
        </p:xfrm>
        <a:graphic>
          <a:graphicData uri="http://schemas.openxmlformats.org/presentationml/2006/ole">
            <mc:AlternateContent xmlns:mc="http://schemas.openxmlformats.org/markup-compatibility/2006">
              <mc:Choice xmlns:v="urn:schemas-microsoft-com:vml" Requires="v">
                <p:oleObj spid="_x0000_s55309" name="Документ" r:id="rId3" imgW="0" imgH="0" progId="Word.Document.8">
                  <p:link updateAutomatic="1"/>
                </p:oleObj>
              </mc:Choice>
              <mc:Fallback>
                <p:oleObj name="Документ" r:id="rId3" imgW="0" imgH="0" progId="Word.Document.8">
                  <p:link updateAutomatic="1"/>
                  <p:pic>
                    <p:nvPicPr>
                      <p:cNvPr id="0" name="AutoShape 7"/>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6357950" y="2071678"/>
                        <a:ext cx="1576387" cy="107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5304" name="Object 8"/>
          <p:cNvGraphicFramePr>
            <a:graphicFrameLocks noChangeAspect="1"/>
          </p:cNvGraphicFramePr>
          <p:nvPr/>
        </p:nvGraphicFramePr>
        <p:xfrm>
          <a:off x="285720" y="4572008"/>
          <a:ext cx="1638293" cy="1035979"/>
        </p:xfrm>
        <a:graphic>
          <a:graphicData uri="http://schemas.openxmlformats.org/presentationml/2006/ole">
            <mc:AlternateContent xmlns:mc="http://schemas.openxmlformats.org/markup-compatibility/2006">
              <mc:Choice xmlns:v="urn:schemas-microsoft-com:vml" Requires="v">
                <p:oleObj spid="_x0000_s55310" name="Документ" r:id="rId3" imgW="0" imgH="0" progId="Word.Document.8">
                  <p:link updateAutomatic="1"/>
                </p:oleObj>
              </mc:Choice>
              <mc:Fallback>
                <p:oleObj name="Документ" r:id="rId3" imgW="0" imgH="0" progId="Word.Document.8">
                  <p:link updateAutomatic="1"/>
                  <p:pic>
                    <p:nvPicPr>
                      <p:cNvPr id="0" name="AutoShape 8"/>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85720" y="4572008"/>
                        <a:ext cx="1638293" cy="1035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5305" name="Picture 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4348" y="2285992"/>
            <a:ext cx="1571636" cy="1071570"/>
          </a:xfrm>
          <a:prstGeom prst="rect">
            <a:avLst/>
          </a:prstGeom>
          <a:noFill/>
          <a:ln w="9525">
            <a:noFill/>
            <a:miter lim="800000"/>
            <a:headEnd/>
            <a:tailEnd/>
          </a:ln>
        </p:spPr>
      </p:pic>
      <p:pic>
        <p:nvPicPr>
          <p:cNvPr id="14" name="Picture 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5984" y="2285992"/>
            <a:ext cx="1571636" cy="1071570"/>
          </a:xfrm>
          <a:prstGeom prst="rect">
            <a:avLst/>
          </a:prstGeom>
          <a:noFill/>
          <a:ln w="9525">
            <a:noFill/>
            <a:miter lim="800000"/>
            <a:headEnd/>
            <a:tailEnd/>
          </a:ln>
        </p:spPr>
      </p:pic>
      <p:graphicFrame>
        <p:nvGraphicFramePr>
          <p:cNvPr id="55306" name="Object 10"/>
          <p:cNvGraphicFramePr>
            <a:graphicFrameLocks noChangeAspect="1"/>
          </p:cNvGraphicFramePr>
          <p:nvPr/>
        </p:nvGraphicFramePr>
        <p:xfrm>
          <a:off x="6357950" y="4643446"/>
          <a:ext cx="1638300" cy="1036637"/>
        </p:xfrm>
        <a:graphic>
          <a:graphicData uri="http://schemas.openxmlformats.org/presentationml/2006/ole">
            <mc:AlternateContent xmlns:mc="http://schemas.openxmlformats.org/markup-compatibility/2006">
              <mc:Choice xmlns:v="urn:schemas-microsoft-com:vml" Requires="v">
                <p:oleObj spid="_x0000_s55311" name="Документ" r:id="rId3" imgW="0" imgH="0" progId="Word.Document.8">
                  <p:link updateAutomatic="1"/>
                </p:oleObj>
              </mc:Choice>
              <mc:Fallback>
                <p:oleObj name="Документ" r:id="rId3" imgW="0" imgH="0" progId="Word.Document.8">
                  <p:link updateAutomatic="1"/>
                  <p:pic>
                    <p:nvPicPr>
                      <p:cNvPr id="0" name="AutoShape 10"/>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6357950" y="4643446"/>
                        <a:ext cx="1638300" cy="103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5307"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29190" y="2285992"/>
            <a:ext cx="1500198" cy="1022370"/>
          </a:xfrm>
          <a:prstGeom prst="rect">
            <a:avLst/>
          </a:prstGeom>
          <a:noFill/>
          <a:ln w="9525">
            <a:noFill/>
            <a:miter lim="800000"/>
            <a:headEnd/>
            <a:tailEnd/>
          </a:ln>
        </p:spPr>
      </p:pic>
      <p:pic>
        <p:nvPicPr>
          <p:cNvPr id="17" name="Picture 1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29388" y="2285992"/>
            <a:ext cx="1357322" cy="1000132"/>
          </a:xfrm>
          <a:prstGeom prst="rect">
            <a:avLst/>
          </a:prstGeom>
          <a:noFill/>
          <a:ln w="9525">
            <a:noFill/>
            <a:miter lim="800000"/>
            <a:headEnd/>
            <a:tailEnd/>
          </a:ln>
        </p:spPr>
      </p:pic>
      <p:pic>
        <p:nvPicPr>
          <p:cNvPr id="13"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57224" y="4000504"/>
            <a:ext cx="1590212" cy="1128710"/>
          </a:xfrm>
          <a:prstGeom prst="rect">
            <a:avLst/>
          </a:prstGeom>
          <a:noFill/>
          <a:ln w="9525">
            <a:noFill/>
            <a:miter lim="800000"/>
            <a:headEnd/>
            <a:tailEnd/>
          </a:ln>
        </p:spPr>
      </p:pic>
      <p:pic>
        <p:nvPicPr>
          <p:cNvPr id="15"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28860" y="4000504"/>
            <a:ext cx="1500198" cy="1143008"/>
          </a:xfrm>
          <a:prstGeom prst="rect">
            <a:avLst/>
          </a:prstGeom>
          <a:noFill/>
          <a:ln w="9525">
            <a:noFill/>
            <a:miter lim="800000"/>
            <a:headEnd/>
            <a:tailEnd/>
          </a:ln>
        </p:spPr>
      </p:pic>
      <p:pic>
        <p:nvPicPr>
          <p:cNvPr id="4" name="Picture 1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786314" y="4071942"/>
            <a:ext cx="1714512" cy="1143008"/>
          </a:xfrm>
          <a:prstGeom prst="rect">
            <a:avLst/>
          </a:prstGeom>
          <a:noFill/>
          <a:ln w="9525">
            <a:noFill/>
            <a:miter lim="800000"/>
            <a:headEnd/>
            <a:tailEnd/>
          </a:ln>
        </p:spPr>
      </p:pic>
      <p:pic>
        <p:nvPicPr>
          <p:cNvPr id="55308" name="Picture 12"/>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500826" y="4071942"/>
            <a:ext cx="1571636" cy="1143008"/>
          </a:xfrm>
          <a:prstGeom prst="rect">
            <a:avLst/>
          </a:prstGeom>
          <a:noFill/>
          <a:ln w="9525">
            <a:noFill/>
            <a:miter lim="800000"/>
            <a:headEnd/>
            <a:tailEnd/>
          </a:ln>
        </p:spPr>
      </p:pic>
      <p:pic>
        <p:nvPicPr>
          <p:cNvPr id="18"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85786" y="5429264"/>
            <a:ext cx="1500198" cy="1143008"/>
          </a:xfrm>
          <a:prstGeom prst="rect">
            <a:avLst/>
          </a:prstGeom>
          <a:noFill/>
          <a:ln w="9525">
            <a:noFill/>
            <a:miter lim="800000"/>
            <a:headEnd/>
            <a:tailEnd/>
          </a:ln>
        </p:spPr>
      </p:pic>
      <p:pic>
        <p:nvPicPr>
          <p:cNvPr id="19"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285984" y="5429264"/>
            <a:ext cx="1590212" cy="1128710"/>
          </a:xfrm>
          <a:prstGeom prst="rect">
            <a:avLst/>
          </a:prstGeom>
          <a:noFill/>
          <a:ln w="9525">
            <a:noFill/>
            <a:miter lim="800000"/>
            <a:headEnd/>
            <a:tailEnd/>
          </a:ln>
        </p:spPr>
      </p:pic>
      <p:pic>
        <p:nvPicPr>
          <p:cNvPr id="20" name="Picture 1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357950" y="5429264"/>
            <a:ext cx="1714512" cy="1143008"/>
          </a:xfrm>
          <a:prstGeom prst="rect">
            <a:avLst/>
          </a:prstGeom>
          <a:noFill/>
          <a:ln w="9525">
            <a:noFill/>
            <a:miter lim="800000"/>
            <a:headEnd/>
            <a:tailEnd/>
          </a:ln>
        </p:spPr>
      </p:pic>
      <p:pic>
        <p:nvPicPr>
          <p:cNvPr id="21" name="Picture 12"/>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786314" y="5429264"/>
            <a:ext cx="1571636" cy="11430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329642" cy="939784"/>
          </a:xfrm>
        </p:spPr>
        <p:txBody>
          <a:bodyPr>
            <a:normAutofit/>
          </a:bodyPr>
          <a:lstStyle/>
          <a:p>
            <a:pPr algn="ctr"/>
            <a:r>
              <a:rPr lang="ru-RU" sz="2400" dirty="0" smtClean="0">
                <a:solidFill>
                  <a:srgbClr val="FF0000"/>
                </a:solidFill>
              </a:rPr>
              <a:t>Методы и приемы работы, используемые в заключительной части занятия</a:t>
            </a:r>
            <a:endParaRPr lang="ru-RU" sz="2400" dirty="0"/>
          </a:p>
        </p:txBody>
      </p:sp>
      <p:sp>
        <p:nvSpPr>
          <p:cNvPr id="3" name="Содержимое 2"/>
          <p:cNvSpPr>
            <a:spLocks noGrp="1"/>
          </p:cNvSpPr>
          <p:nvPr>
            <p:ph sz="quarter" idx="1"/>
          </p:nvPr>
        </p:nvSpPr>
        <p:spPr>
          <a:xfrm>
            <a:off x="457200" y="1142984"/>
            <a:ext cx="8258204" cy="5330968"/>
          </a:xfrm>
        </p:spPr>
        <p:txBody>
          <a:bodyPr/>
          <a:lstStyle/>
          <a:p>
            <a:r>
              <a:rPr lang="ru-RU" sz="2000" dirty="0" smtClean="0"/>
              <a:t>драматизация сюжета мультфильма (части сюжета);</a:t>
            </a:r>
          </a:p>
          <a:p>
            <a:r>
              <a:rPr lang="ru-RU" sz="2000" dirty="0" smtClean="0"/>
              <a:t> игра </a:t>
            </a:r>
            <a:r>
              <a:rPr lang="ru-RU" sz="2000" dirty="0" smtClean="0">
                <a:solidFill>
                  <a:srgbClr val="00B050"/>
                </a:solidFill>
              </a:rPr>
              <a:t>«Расскажи сказку» </a:t>
            </a:r>
            <a:r>
              <a:rPr lang="ru-RU" sz="2000" dirty="0" smtClean="0"/>
              <a:t>по картинкам (по мультфильму «Крепыш»)</a:t>
            </a:r>
          </a:p>
          <a:p>
            <a:endParaRPr lang="ru-RU" sz="2000" dirty="0" smtClean="0"/>
          </a:p>
          <a:p>
            <a:endParaRPr lang="ru-RU" sz="2000" dirty="0" smtClean="0"/>
          </a:p>
          <a:p>
            <a:endParaRPr lang="ru-RU" sz="2000" dirty="0" smtClean="0"/>
          </a:p>
          <a:p>
            <a:endParaRPr lang="ru-RU" sz="2000" dirty="0" smtClean="0"/>
          </a:p>
          <a:p>
            <a:endParaRPr lang="ru-RU" dirty="0"/>
          </a:p>
        </p:txBody>
      </p:sp>
      <p:pic>
        <p:nvPicPr>
          <p:cNvPr id="5632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14546" y="2285992"/>
            <a:ext cx="1643074" cy="1184273"/>
          </a:xfrm>
          <a:prstGeom prst="rect">
            <a:avLst/>
          </a:prstGeom>
          <a:noFill/>
          <a:ln w="9525">
            <a:noFill/>
            <a:miter lim="800000"/>
            <a:headEnd/>
            <a:tailEnd/>
          </a:ln>
        </p:spPr>
      </p:pic>
      <p:pic>
        <p:nvPicPr>
          <p:cNvPr id="56324"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57620" y="2285992"/>
            <a:ext cx="1581148" cy="1214446"/>
          </a:xfrm>
          <a:prstGeom prst="rect">
            <a:avLst/>
          </a:prstGeom>
          <a:noFill/>
          <a:ln w="9525">
            <a:noFill/>
            <a:miter lim="800000"/>
            <a:headEnd/>
            <a:tailEnd/>
          </a:ln>
        </p:spPr>
      </p:pic>
      <p:pic>
        <p:nvPicPr>
          <p:cNvPr id="56325" name="Picture 5"/>
          <p:cNvPicPr>
            <a:picLocks noChangeAspect="1" noChangeArrowheads="1"/>
          </p:cNvPicPr>
          <p:nvPr/>
        </p:nvPicPr>
        <p:blipFill>
          <a:blip r:embed="rId5" cstate="screen">
            <a:lum bright="12000" contrast="30000"/>
            <a:extLst>
              <a:ext uri="{28A0092B-C50C-407E-A947-70E740481C1C}">
                <a14:useLocalDpi xmlns:a14="http://schemas.microsoft.com/office/drawing/2010/main"/>
              </a:ext>
            </a:extLst>
          </a:blip>
          <a:srcRect/>
          <a:stretch>
            <a:fillRect/>
          </a:stretch>
        </p:blipFill>
        <p:spPr bwMode="auto">
          <a:xfrm>
            <a:off x="5429256" y="2285992"/>
            <a:ext cx="1652586" cy="1253312"/>
          </a:xfrm>
          <a:prstGeom prst="rect">
            <a:avLst/>
          </a:prstGeom>
          <a:noFill/>
          <a:ln w="9525">
            <a:noFill/>
            <a:miter lim="800000"/>
            <a:headEnd/>
            <a:tailEnd/>
          </a:ln>
        </p:spPr>
      </p:pic>
      <p:pic>
        <p:nvPicPr>
          <p:cNvPr id="56326"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00892" y="2285992"/>
            <a:ext cx="1643074" cy="1214446"/>
          </a:xfrm>
          <a:prstGeom prst="rect">
            <a:avLst/>
          </a:prstGeom>
          <a:noFill/>
          <a:ln w="9525">
            <a:noFill/>
            <a:miter lim="800000"/>
            <a:headEnd/>
            <a:tailEnd/>
          </a:ln>
        </p:spPr>
      </p:pic>
      <p:pic>
        <p:nvPicPr>
          <p:cNvPr id="56327"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00034" y="3429001"/>
            <a:ext cx="1714512" cy="1357322"/>
          </a:xfrm>
          <a:prstGeom prst="rect">
            <a:avLst/>
          </a:prstGeom>
          <a:noFill/>
          <a:ln w="9525">
            <a:noFill/>
            <a:miter lim="800000"/>
            <a:headEnd/>
            <a:tailEnd/>
          </a:ln>
        </p:spPr>
      </p:pic>
      <p:pic>
        <p:nvPicPr>
          <p:cNvPr id="56328" name="Picture 8"/>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143108" y="3429000"/>
            <a:ext cx="1714512" cy="1357322"/>
          </a:xfrm>
          <a:prstGeom prst="rect">
            <a:avLst/>
          </a:prstGeom>
          <a:noFill/>
          <a:ln w="9525">
            <a:noFill/>
            <a:miter lim="800000"/>
            <a:headEnd/>
            <a:tailEnd/>
          </a:ln>
        </p:spPr>
      </p:pic>
      <p:pic>
        <p:nvPicPr>
          <p:cNvPr id="56329" name="Picture 9"/>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857620" y="3429000"/>
            <a:ext cx="1643074" cy="1320799"/>
          </a:xfrm>
          <a:prstGeom prst="rect">
            <a:avLst/>
          </a:prstGeom>
          <a:noFill/>
          <a:ln w="9525">
            <a:noFill/>
            <a:miter lim="800000"/>
            <a:headEnd/>
            <a:tailEnd/>
          </a:ln>
        </p:spPr>
      </p:pic>
      <p:pic>
        <p:nvPicPr>
          <p:cNvPr id="56330" name="Picture 1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429256" y="3500438"/>
            <a:ext cx="1643074" cy="1214446"/>
          </a:xfrm>
          <a:prstGeom prst="rect">
            <a:avLst/>
          </a:prstGeom>
          <a:noFill/>
          <a:ln w="9525">
            <a:noFill/>
            <a:miter lim="800000"/>
            <a:headEnd/>
            <a:tailEnd/>
          </a:ln>
        </p:spPr>
      </p:pic>
      <p:pic>
        <p:nvPicPr>
          <p:cNvPr id="56331" name="Picture 11"/>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072330" y="3429000"/>
            <a:ext cx="1571636" cy="1285884"/>
          </a:xfrm>
          <a:prstGeom prst="rect">
            <a:avLst/>
          </a:prstGeom>
          <a:noFill/>
          <a:ln w="9525">
            <a:noFill/>
            <a:miter lim="800000"/>
            <a:headEnd/>
            <a:tailEnd/>
          </a:ln>
        </p:spPr>
      </p:pic>
      <p:pic>
        <p:nvPicPr>
          <p:cNvPr id="56332" name="Picture 12"/>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00034" y="4786322"/>
            <a:ext cx="1643074" cy="1214446"/>
          </a:xfrm>
          <a:prstGeom prst="rect">
            <a:avLst/>
          </a:prstGeom>
          <a:noFill/>
          <a:ln w="9525">
            <a:noFill/>
            <a:miter lim="800000"/>
            <a:headEnd/>
            <a:tailEnd/>
          </a:ln>
        </p:spPr>
      </p:pic>
      <p:pic>
        <p:nvPicPr>
          <p:cNvPr id="56333" name="Picture 13"/>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143108" y="4786322"/>
            <a:ext cx="1579414" cy="1214446"/>
          </a:xfrm>
          <a:prstGeom prst="rect">
            <a:avLst/>
          </a:prstGeom>
          <a:noFill/>
          <a:ln w="9525">
            <a:noFill/>
            <a:miter lim="800000"/>
            <a:headEnd/>
            <a:tailEnd/>
          </a:ln>
        </p:spPr>
      </p:pic>
      <p:pic>
        <p:nvPicPr>
          <p:cNvPr id="56334" name="Picture 14"/>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714744" y="4714884"/>
            <a:ext cx="1714512" cy="1285884"/>
          </a:xfrm>
          <a:prstGeom prst="rect">
            <a:avLst/>
          </a:prstGeom>
          <a:noFill/>
          <a:ln w="9525">
            <a:noFill/>
            <a:miter lim="800000"/>
            <a:headEnd/>
            <a:tailEnd/>
          </a:ln>
        </p:spPr>
      </p:pic>
      <p:pic>
        <p:nvPicPr>
          <p:cNvPr id="56335" name="Picture 15"/>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5429256" y="4643446"/>
            <a:ext cx="1643074" cy="1357322"/>
          </a:xfrm>
          <a:prstGeom prst="rect">
            <a:avLst/>
          </a:prstGeom>
          <a:noFill/>
          <a:ln w="9525">
            <a:noFill/>
            <a:miter lim="800000"/>
            <a:headEnd/>
            <a:tailEnd/>
          </a:ln>
        </p:spPr>
      </p:pic>
      <p:pic>
        <p:nvPicPr>
          <p:cNvPr id="56336" name="Picture 16"/>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7072330" y="4714884"/>
            <a:ext cx="1571636" cy="1285884"/>
          </a:xfrm>
          <a:prstGeom prst="rect">
            <a:avLst/>
          </a:prstGeom>
          <a:noFill/>
          <a:ln w="9525">
            <a:noFill/>
            <a:miter lim="800000"/>
            <a:headEnd/>
            <a:tailEnd/>
          </a:ln>
        </p:spPr>
      </p:pic>
      <p:graphicFrame>
        <p:nvGraphicFramePr>
          <p:cNvPr id="66565" name="Object 5"/>
          <p:cNvGraphicFramePr>
            <a:graphicFrameLocks noChangeAspect="1"/>
          </p:cNvGraphicFramePr>
          <p:nvPr/>
        </p:nvGraphicFramePr>
        <p:xfrm>
          <a:off x="500034" y="2285992"/>
          <a:ext cx="1714512" cy="1214446"/>
        </p:xfrm>
        <a:graphic>
          <a:graphicData uri="http://schemas.openxmlformats.org/presentationml/2006/ole">
            <mc:AlternateContent xmlns:mc="http://schemas.openxmlformats.org/markup-compatibility/2006">
              <mc:Choice xmlns:v="urn:schemas-microsoft-com:vml" Requires="v">
                <p:oleObj spid="_x0000_s66566" name="Документ" r:id="rId17" imgW="3010111" imgH="2086047" progId="Word.Document.8">
                  <p:link updateAutomatic="1"/>
                </p:oleObj>
              </mc:Choice>
              <mc:Fallback>
                <p:oleObj name="Документ" r:id="rId17" imgW="3010111" imgH="2086047" progId="Word.Document.8">
                  <p:link updateAutomatic="1"/>
                  <p:pic>
                    <p:nvPicPr>
                      <p:cNvPr id="0" name="Picture 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00034" y="2285992"/>
                        <a:ext cx="1714512" cy="1214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401080" cy="1143000"/>
          </a:xfrm>
        </p:spPr>
        <p:txBody>
          <a:bodyPr>
            <a:normAutofit/>
          </a:bodyPr>
          <a:lstStyle/>
          <a:p>
            <a:pPr algn="ctr"/>
            <a:r>
              <a:rPr lang="ru-RU" sz="2400" dirty="0" smtClean="0">
                <a:solidFill>
                  <a:srgbClr val="FF0000"/>
                </a:solidFill>
              </a:rPr>
              <a:t>Методы и приемы работы, используемые в заключительной части занятия</a:t>
            </a:r>
            <a:endParaRPr lang="ru-RU" sz="2400" dirty="0"/>
          </a:p>
        </p:txBody>
      </p:sp>
      <p:sp>
        <p:nvSpPr>
          <p:cNvPr id="3" name="Содержимое 2"/>
          <p:cNvSpPr>
            <a:spLocks noGrp="1"/>
          </p:cNvSpPr>
          <p:nvPr>
            <p:ph sz="quarter" idx="1"/>
          </p:nvPr>
        </p:nvSpPr>
        <p:spPr/>
        <p:txBody>
          <a:bodyPr/>
          <a:lstStyle/>
          <a:p>
            <a:pPr lvl="0" algn="just"/>
            <a:r>
              <a:rPr lang="ru-RU" dirty="0" smtClean="0"/>
              <a:t>составление рассказа от лица героев мультфильма;</a:t>
            </a:r>
          </a:p>
          <a:p>
            <a:pPr lvl="0" algn="just"/>
            <a:r>
              <a:rPr lang="ru-RU" dirty="0" smtClean="0"/>
              <a:t>воспроизведение поз, мимики персонажей из мультфильма;</a:t>
            </a:r>
          </a:p>
          <a:p>
            <a:pPr algn="just"/>
            <a:r>
              <a:rPr lang="ru-RU" dirty="0" smtClean="0"/>
              <a:t>пересказ мультфильма с заменой (добавлением) действующих лиц;</a:t>
            </a:r>
          </a:p>
          <a:p>
            <a:pPr algn="just"/>
            <a:r>
              <a:rPr lang="ru-RU" dirty="0" smtClean="0"/>
              <a:t> упражнения «Нарисуем мультфильм словами», «Придумай мультфильм», «Кто внимательнее?», «Я начну, а вы продолжите». </a:t>
            </a:r>
            <a:endParaRPr lang="ru-RU"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00034" y="0"/>
            <a:ext cx="8215370" cy="1428728"/>
          </a:xfrm>
        </p:spPr>
        <p:txBody>
          <a:bodyPr>
            <a:normAutofit fontScale="90000"/>
          </a:bodyPr>
          <a:lstStyle/>
          <a:p>
            <a:pPr algn="ctr"/>
            <a:r>
              <a:rPr lang="ru-RU" sz="2200" dirty="0" smtClean="0">
                <a:solidFill>
                  <a:srgbClr val="FF0000"/>
                </a:solidFill>
              </a:rPr>
              <a:t>фрагмент работы по анализу содержания мультфильма и формированию связного речевого высказывания на примере мультфильма «Старая игрушка» (1971 г.).</a:t>
            </a:r>
            <a:r>
              <a:rPr lang="ru-RU" sz="2400" dirty="0" smtClean="0"/>
              <a:t/>
            </a:r>
            <a:br>
              <a:rPr lang="ru-RU" sz="2400" dirty="0" smtClean="0"/>
            </a:br>
            <a:endParaRPr lang="ru-RU" sz="2400" dirty="0">
              <a:solidFill>
                <a:srgbClr val="FF0000"/>
              </a:solidFill>
            </a:endParaRPr>
          </a:p>
        </p:txBody>
      </p:sp>
      <p:sp>
        <p:nvSpPr>
          <p:cNvPr id="5" name="Содержимое 4"/>
          <p:cNvSpPr>
            <a:spLocks noGrp="1"/>
          </p:cNvSpPr>
          <p:nvPr>
            <p:ph sz="quarter" idx="1"/>
          </p:nvPr>
        </p:nvSpPr>
        <p:spPr>
          <a:xfrm>
            <a:off x="457200" y="1214422"/>
            <a:ext cx="8258204" cy="5259530"/>
          </a:xfrm>
        </p:spPr>
        <p:txBody>
          <a:bodyPr>
            <a:normAutofit lnSpcReduction="10000"/>
          </a:bodyPr>
          <a:lstStyle/>
          <a:p>
            <a:pPr algn="just">
              <a:buNone/>
            </a:pPr>
            <a:r>
              <a:rPr lang="ru-RU" b="1" i="1" dirty="0" smtClean="0">
                <a:solidFill>
                  <a:srgbClr val="7030A0"/>
                </a:solidFill>
              </a:rPr>
              <a:t>   На первом этапе</a:t>
            </a:r>
            <a:r>
              <a:rPr lang="ru-RU" dirty="0" smtClean="0">
                <a:solidFill>
                  <a:srgbClr val="7030A0"/>
                </a:solidFill>
              </a:rPr>
              <a:t>  </a:t>
            </a:r>
            <a:r>
              <a:rPr lang="ru-RU" dirty="0" smtClean="0"/>
              <a:t>работы проводится </a:t>
            </a:r>
            <a:r>
              <a:rPr lang="ru-RU" dirty="0" smtClean="0">
                <a:solidFill>
                  <a:srgbClr val="00B050"/>
                </a:solidFill>
              </a:rPr>
              <a:t>вводная беседа</a:t>
            </a:r>
            <a:r>
              <a:rPr lang="ru-RU" dirty="0" smtClean="0"/>
              <a:t> с детьми в процессе знакомства с лексической темой «Игрушки».  Детям задаются вопросы о том, какие у них самые любимые игрушки, как они с ними играют, чем отличаются новые и старые игрушки, почему так важно беречь игрушки (не ломать, не рвать, не бить).</a:t>
            </a:r>
          </a:p>
          <a:p>
            <a:pPr algn="just">
              <a:buNone/>
            </a:pPr>
            <a:r>
              <a:rPr lang="ru-RU" dirty="0" smtClean="0"/>
              <a:t>   Активизация лексического запаса осуществляется путем </a:t>
            </a:r>
            <a:r>
              <a:rPr lang="ru-RU" dirty="0" smtClean="0">
                <a:solidFill>
                  <a:srgbClr val="00B050"/>
                </a:solidFill>
              </a:rPr>
              <a:t>чтения известных стихотворений </a:t>
            </a:r>
            <a:r>
              <a:rPr lang="ru-RU" dirty="0" smtClean="0"/>
              <a:t>по теме </a:t>
            </a:r>
            <a:r>
              <a:rPr lang="ru-RU" i="1" dirty="0" smtClean="0"/>
              <a:t>(например, Я. Аким «Кукла», З. Петрова «Мои игрушки», Э. Успенский «Берегите игрушки», В. Берестов «Больная кукла», «В магазине игрушек», А. </a:t>
            </a:r>
            <a:r>
              <a:rPr lang="ru-RU" i="1" dirty="0" err="1" smtClean="0"/>
              <a:t>Барто</a:t>
            </a:r>
            <a:r>
              <a:rPr lang="ru-RU" i="1" dirty="0" smtClean="0"/>
              <a:t> «Зайка», «Мишка», З. Александрова «Игрушки»).</a:t>
            </a:r>
          </a:p>
          <a:p>
            <a:pPr algn="just"/>
            <a:r>
              <a:rPr lang="ru-RU" dirty="0" smtClean="0"/>
              <a:t>Общая продолжительность первого этапа </a:t>
            </a:r>
            <a:r>
              <a:rPr lang="ru-RU" dirty="0" smtClean="0">
                <a:solidFill>
                  <a:srgbClr val="7030A0"/>
                </a:solidFill>
              </a:rPr>
              <a:t>5-6 минут.</a:t>
            </a:r>
          </a:p>
          <a:p>
            <a:endParaRPr lang="ru-RU"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fontScale="90000"/>
          </a:bodyPr>
          <a:lstStyle/>
          <a:p>
            <a:pPr algn="ctr"/>
            <a:r>
              <a:rPr lang="ru-RU" sz="2400" dirty="0" smtClean="0">
                <a:solidFill>
                  <a:srgbClr val="FF0000"/>
                </a:solidFill>
              </a:rPr>
              <a:t>фрагмент работы по анализу содержания мультфильма и формированию связного речевого высказывания на примере мультфильма «Старая игрушка» (1971 г.).</a:t>
            </a:r>
            <a:endParaRPr lang="ru-RU" sz="2400" dirty="0">
              <a:solidFill>
                <a:srgbClr val="FF0000"/>
              </a:solidFill>
            </a:endParaRPr>
          </a:p>
        </p:txBody>
      </p:sp>
      <p:sp>
        <p:nvSpPr>
          <p:cNvPr id="5" name="Содержимое 4"/>
          <p:cNvSpPr>
            <a:spLocks noGrp="1"/>
          </p:cNvSpPr>
          <p:nvPr>
            <p:ph sz="quarter" idx="1"/>
          </p:nvPr>
        </p:nvSpPr>
        <p:spPr>
          <a:xfrm>
            <a:off x="142844" y="1428736"/>
            <a:ext cx="4500594" cy="5072098"/>
          </a:xfrm>
        </p:spPr>
        <p:txBody>
          <a:bodyPr>
            <a:normAutofit fontScale="62500" lnSpcReduction="20000"/>
          </a:bodyPr>
          <a:lstStyle/>
          <a:p>
            <a:pPr algn="just">
              <a:buNone/>
            </a:pPr>
            <a:r>
              <a:rPr lang="ru-RU" b="1" i="1" dirty="0" smtClean="0">
                <a:solidFill>
                  <a:srgbClr val="7030A0"/>
                </a:solidFill>
              </a:rPr>
              <a:t>На втором этапе</a:t>
            </a:r>
            <a:r>
              <a:rPr lang="ru-RU" dirty="0" smtClean="0">
                <a:solidFill>
                  <a:srgbClr val="7030A0"/>
                </a:solidFill>
              </a:rPr>
              <a:t> </a:t>
            </a:r>
            <a:r>
              <a:rPr lang="ru-RU" dirty="0" smtClean="0"/>
              <a:t>осуществляется просмотр мультфильма (или на этапе подготовки к занятию), затем проводится беседа, которая помогает детям лучше понять содержание мультипликационного фильма, правильно оценить некоторые его эпизоды. </a:t>
            </a:r>
          </a:p>
          <a:p>
            <a:pPr algn="just">
              <a:buNone/>
            </a:pPr>
            <a:r>
              <a:rPr lang="ru-RU" dirty="0" smtClean="0"/>
              <a:t>      Детям задаются следующие вопросы: «Вспомните и назовите персонажей, которые были в начале мультфильма? Опишите куклу, медведя и собачку: как вы думаете, какой у них характер? Чем они отличаются друг от друга? О чем каждый из них мечтал? </a:t>
            </a:r>
          </a:p>
          <a:p>
            <a:pPr algn="just">
              <a:buNone/>
            </a:pPr>
            <a:endParaRPr lang="ru-RU" dirty="0" smtClean="0"/>
          </a:p>
          <a:p>
            <a:pPr algn="just">
              <a:buNone/>
            </a:pPr>
            <a:r>
              <a:rPr lang="ru-RU" dirty="0" smtClean="0"/>
              <a:t>     А вы бы хотели получить подарок? Какой? Как бы вы с ним играли? </a:t>
            </a:r>
          </a:p>
          <a:p>
            <a:pPr algn="just">
              <a:buNone/>
            </a:pPr>
            <a:endParaRPr lang="ru-RU" dirty="0" smtClean="0"/>
          </a:p>
          <a:p>
            <a:pPr algn="just">
              <a:buNone/>
            </a:pPr>
            <a:endParaRPr lang="ru-RU" dirty="0" smtClean="0"/>
          </a:p>
          <a:p>
            <a:pPr algn="just">
              <a:buNone/>
            </a:pPr>
            <a:r>
              <a:rPr lang="ru-RU" dirty="0" smtClean="0"/>
              <a:t>      Какой подарок нашла девочка в коробке? Опишите клоуна: его рост, выражение лица, какая одежда на нем была? Что почувствовала девочка, когда увидела клоуна? Как вы это поняли? </a:t>
            </a:r>
          </a:p>
          <a:p>
            <a:endParaRPr lang="ru-RU" dirty="0"/>
          </a:p>
        </p:txBody>
      </p:sp>
      <p:sp>
        <p:nvSpPr>
          <p:cNvPr id="6" name="Содержимое 5"/>
          <p:cNvSpPr>
            <a:spLocks noGrp="1"/>
          </p:cNvSpPr>
          <p:nvPr>
            <p:ph sz="quarter" idx="2"/>
          </p:nvPr>
        </p:nvSpPr>
        <p:spPr>
          <a:xfrm>
            <a:off x="4786314" y="1428736"/>
            <a:ext cx="4000528" cy="5072098"/>
          </a:xfrm>
        </p:spPr>
        <p:txBody>
          <a:bodyPr>
            <a:normAutofit fontScale="62500" lnSpcReduction="20000"/>
          </a:bodyPr>
          <a:lstStyle/>
          <a:p>
            <a:endParaRPr lang="ru-RU" dirty="0"/>
          </a:p>
        </p:txBody>
      </p:sp>
      <p:graphicFrame>
        <p:nvGraphicFramePr>
          <p:cNvPr id="8194" name="Object 2"/>
          <p:cNvGraphicFramePr>
            <a:graphicFrameLocks noChangeAspect="1"/>
          </p:cNvGraphicFramePr>
          <p:nvPr/>
        </p:nvGraphicFramePr>
        <p:xfrm>
          <a:off x="5286380" y="1428736"/>
          <a:ext cx="2500329" cy="1428760"/>
        </p:xfrm>
        <a:graphic>
          <a:graphicData uri="http://schemas.openxmlformats.org/presentationml/2006/ole">
            <mc:AlternateContent xmlns:mc="http://schemas.openxmlformats.org/markup-compatibility/2006">
              <mc:Choice xmlns:v="urn:schemas-microsoft-com:vml" Requires="v">
                <p:oleObj spid="_x0000_s67589" name="Документ" r:id="rId3" imgW="1361312" imgH="1001993" progId="Word.Document.8">
                  <p:link updateAutomatic="1"/>
                </p:oleObj>
              </mc:Choice>
              <mc:Fallback>
                <p:oleObj name="Документ" r:id="rId3" imgW="1361312" imgH="1001993" progId="Word.Document.8">
                  <p:link updateAutomatic="1"/>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380" y="1428736"/>
                        <a:ext cx="2500329" cy="142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5" name="Object 3"/>
          <p:cNvGraphicFramePr>
            <a:graphicFrameLocks noChangeAspect="1"/>
          </p:cNvGraphicFramePr>
          <p:nvPr/>
        </p:nvGraphicFramePr>
        <p:xfrm>
          <a:off x="5286380" y="2928934"/>
          <a:ext cx="2500330" cy="1643074"/>
        </p:xfrm>
        <a:graphic>
          <a:graphicData uri="http://schemas.openxmlformats.org/presentationml/2006/ole">
            <mc:AlternateContent xmlns:mc="http://schemas.openxmlformats.org/markup-compatibility/2006">
              <mc:Choice xmlns:v="urn:schemas-microsoft-com:vml" Requires="v">
                <p:oleObj spid="_x0000_s67590" name="Документ" r:id="rId5" imgW="2618966" imgH="1945411" progId="Word.Document.8">
                  <p:link updateAutomatic="1"/>
                </p:oleObj>
              </mc:Choice>
              <mc:Fallback>
                <p:oleObj name="Документ" r:id="rId5" imgW="2618966" imgH="1945411" progId="Word.Document.8">
                  <p:link updateAutomatic="1"/>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6380" y="2928934"/>
                        <a:ext cx="2500330" cy="1643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6" name="Object 4"/>
          <p:cNvGraphicFramePr>
            <a:graphicFrameLocks noChangeAspect="1"/>
          </p:cNvGraphicFramePr>
          <p:nvPr/>
        </p:nvGraphicFramePr>
        <p:xfrm>
          <a:off x="5357818" y="4521824"/>
          <a:ext cx="2500330" cy="1621819"/>
        </p:xfrm>
        <a:graphic>
          <a:graphicData uri="http://schemas.openxmlformats.org/presentationml/2006/ole">
            <mc:AlternateContent xmlns:mc="http://schemas.openxmlformats.org/markup-compatibility/2006">
              <mc:Choice xmlns:v="urn:schemas-microsoft-com:vml" Requires="v">
                <p:oleObj spid="_x0000_s67591" name="Документ" r:id="rId7" imgW="2618966" imgH="2062562" progId="Word.Document.8">
                  <p:link updateAutomatic="1"/>
                </p:oleObj>
              </mc:Choice>
              <mc:Fallback>
                <p:oleObj name="Документ" r:id="rId7" imgW="2618966" imgH="2062562" progId="Word.Document.8">
                  <p:link updateAutomatic="1"/>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57818" y="4521824"/>
                        <a:ext cx="2500330" cy="1621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28604"/>
            <a:ext cx="9144000" cy="571504"/>
          </a:xfrm>
        </p:spPr>
        <p:txBody>
          <a:bodyPr>
            <a:normAutofit fontScale="90000"/>
          </a:bodyPr>
          <a:lstStyle/>
          <a:p>
            <a:pPr algn="ctr"/>
            <a:r>
              <a:rPr lang="ru-RU" sz="2400" b="1" dirty="0" smtClean="0">
                <a:solidFill>
                  <a:srgbClr val="FF0000"/>
                </a:solidFill>
              </a:rPr>
              <a:t>Как появилась мультипликация?</a:t>
            </a:r>
            <a:r>
              <a:rPr lang="ru-RU" dirty="0" smtClean="0"/>
              <a:t/>
            </a:r>
            <a:br>
              <a:rPr lang="ru-RU" dirty="0" smtClean="0"/>
            </a:br>
            <a:endParaRPr lang="ru-RU" dirty="0"/>
          </a:p>
        </p:txBody>
      </p:sp>
      <p:pic>
        <p:nvPicPr>
          <p:cNvPr id="59394" name="Picture 2" descr="f27b259a7885"/>
          <p:cNvPicPr>
            <a:picLocks noGrp="1" noChangeAspect="1" noChangeArrowheads="1"/>
          </p:cNvPicPr>
          <p:nvPr>
            <p:ph sz="quarter" idx="1"/>
          </p:nvPr>
        </p:nvPicPr>
        <p:blipFill>
          <a:blip r:embed="rId2"/>
          <a:srcRect/>
          <a:stretch>
            <a:fillRect/>
          </a:stretch>
        </p:blipFill>
        <p:spPr bwMode="auto">
          <a:xfrm>
            <a:off x="785786" y="2714620"/>
            <a:ext cx="2571768" cy="3307442"/>
          </a:xfrm>
          <a:prstGeom prst="rect">
            <a:avLst/>
          </a:prstGeom>
          <a:noFill/>
          <a:ln w="9525">
            <a:noFill/>
            <a:miter lim="800000"/>
            <a:headEnd/>
            <a:tailEnd/>
          </a:ln>
        </p:spPr>
      </p:pic>
      <p:pic>
        <p:nvPicPr>
          <p:cNvPr id="59395" name="Picture 3" descr="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43372" y="2857496"/>
            <a:ext cx="4286280" cy="2928958"/>
          </a:xfrm>
          <a:prstGeom prst="rect">
            <a:avLst/>
          </a:prstGeom>
          <a:noFill/>
          <a:ln w="9525">
            <a:noFill/>
            <a:miter lim="800000"/>
            <a:headEnd/>
            <a:tailEnd/>
          </a:ln>
        </p:spPr>
      </p:pic>
      <p:sp>
        <p:nvSpPr>
          <p:cNvPr id="7" name="Прямоугольник 6"/>
          <p:cNvSpPr/>
          <p:nvPr/>
        </p:nvSpPr>
        <p:spPr>
          <a:xfrm>
            <a:off x="357158" y="785795"/>
            <a:ext cx="8286808" cy="1477328"/>
          </a:xfrm>
          <a:prstGeom prst="rect">
            <a:avLst/>
          </a:prstGeom>
        </p:spPr>
        <p:txBody>
          <a:bodyPr wrap="square">
            <a:spAutoFit/>
          </a:bodyPr>
          <a:lstStyle/>
          <a:p>
            <a:pPr lvl="0" algn="just" fontAlgn="base">
              <a:spcBef>
                <a:spcPct val="0"/>
              </a:spcBef>
              <a:spcAft>
                <a:spcPct val="0"/>
              </a:spcAft>
            </a:pPr>
            <a:r>
              <a:rPr lang="ru-RU" dirty="0" smtClean="0">
                <a:solidFill>
                  <a:srgbClr val="000000"/>
                </a:solidFill>
                <a:latin typeface="Arial" pitchFamily="34" charset="0"/>
                <a:ea typeface="Times New Roman" pitchFamily="18" charset="0"/>
                <a:cs typeface="Arial" pitchFamily="34" charset="0"/>
              </a:rPr>
              <a:t>Художники всех времен и народов мечтали о возможности передать в своих произведениях подлинное движение жизни. Яркую передачу движения находим мы в искусстве древнего Египта и древней Греции – в скульптурных рельефах, в росписях гробниц и храмов фараонов и в рисунках, украшающих вазы.</a:t>
            </a:r>
            <a:endParaRPr lang="ru-RU" sz="24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fontScale="90000"/>
          </a:bodyPr>
          <a:lstStyle/>
          <a:p>
            <a:pPr algn="ctr"/>
            <a:r>
              <a:rPr lang="ru-RU" sz="2200" dirty="0" smtClean="0">
                <a:solidFill>
                  <a:srgbClr val="FF0000"/>
                </a:solidFill>
              </a:rPr>
              <a:t>фрагмент работы по анализу содержания мультфильма и формированию связного речевого высказывания на примере мультфильма «Старая игрушка» (1971 г.).</a:t>
            </a:r>
            <a:r>
              <a:rPr lang="ru-RU" sz="2800" dirty="0" smtClean="0"/>
              <a:t/>
            </a:r>
            <a:br>
              <a:rPr lang="ru-RU" sz="2800" dirty="0" smtClean="0"/>
            </a:br>
            <a:endParaRPr lang="ru-RU" sz="2400" dirty="0">
              <a:solidFill>
                <a:srgbClr val="FF0000"/>
              </a:solidFill>
            </a:endParaRPr>
          </a:p>
        </p:txBody>
      </p:sp>
      <p:sp>
        <p:nvSpPr>
          <p:cNvPr id="5" name="Содержимое 4"/>
          <p:cNvSpPr>
            <a:spLocks noGrp="1"/>
          </p:cNvSpPr>
          <p:nvPr>
            <p:ph sz="quarter" idx="1"/>
          </p:nvPr>
        </p:nvSpPr>
        <p:spPr>
          <a:xfrm>
            <a:off x="214282" y="1214422"/>
            <a:ext cx="4714908" cy="5214974"/>
          </a:xfrm>
        </p:spPr>
        <p:txBody>
          <a:bodyPr>
            <a:normAutofit fontScale="25000" lnSpcReduction="20000"/>
          </a:bodyPr>
          <a:lstStyle/>
          <a:p>
            <a:pPr algn="just">
              <a:buNone/>
            </a:pPr>
            <a:r>
              <a:rPr lang="ru-RU" sz="7200" dirty="0" smtClean="0"/>
              <a:t>Почему игрушки обиделись на девочку? </a:t>
            </a:r>
          </a:p>
          <a:p>
            <a:pPr algn="just">
              <a:buNone/>
            </a:pPr>
            <a:endParaRPr lang="ru-RU" sz="7200" dirty="0" smtClean="0"/>
          </a:p>
          <a:p>
            <a:pPr algn="just">
              <a:buNone/>
            </a:pPr>
            <a:r>
              <a:rPr lang="ru-RU" sz="7200" dirty="0" smtClean="0"/>
              <a:t>	</a:t>
            </a:r>
          </a:p>
          <a:p>
            <a:pPr algn="just">
              <a:buNone/>
            </a:pPr>
            <a:endParaRPr lang="ru-RU" sz="7200" dirty="0" smtClean="0"/>
          </a:p>
          <a:p>
            <a:pPr algn="just">
              <a:buNone/>
            </a:pPr>
            <a:endParaRPr lang="ru-RU" sz="7200" dirty="0" smtClean="0"/>
          </a:p>
          <a:p>
            <a:pPr algn="just">
              <a:buNone/>
            </a:pPr>
            <a:endParaRPr lang="ru-RU" sz="7200" dirty="0" smtClean="0"/>
          </a:p>
          <a:p>
            <a:pPr algn="just">
              <a:buNone/>
            </a:pPr>
            <a:endParaRPr lang="ru-RU" sz="7200" dirty="0" smtClean="0"/>
          </a:p>
          <a:p>
            <a:pPr algn="just">
              <a:buNone/>
            </a:pPr>
            <a:endParaRPr lang="ru-RU" sz="7200" dirty="0" smtClean="0"/>
          </a:p>
          <a:p>
            <a:pPr algn="just">
              <a:buNone/>
            </a:pPr>
            <a:r>
              <a:rPr lang="ru-RU" sz="7200" dirty="0" smtClean="0"/>
              <a:t>Что произошло дальше?  </a:t>
            </a:r>
          </a:p>
          <a:p>
            <a:pPr algn="just">
              <a:buNone/>
            </a:pPr>
            <a:endParaRPr lang="ru-RU" sz="7200" dirty="0" smtClean="0"/>
          </a:p>
          <a:p>
            <a:pPr algn="just">
              <a:buNone/>
            </a:pPr>
            <a:endParaRPr lang="ru-RU" sz="7200" dirty="0" smtClean="0"/>
          </a:p>
          <a:p>
            <a:pPr algn="just">
              <a:buNone/>
            </a:pPr>
            <a:endParaRPr lang="ru-RU" sz="7200" dirty="0" smtClean="0"/>
          </a:p>
          <a:p>
            <a:pPr algn="just">
              <a:buNone/>
            </a:pPr>
            <a:endParaRPr lang="ru-RU" sz="7200" dirty="0" smtClean="0"/>
          </a:p>
          <a:p>
            <a:pPr algn="just">
              <a:buNone/>
            </a:pPr>
            <a:endParaRPr lang="ru-RU" sz="7200" dirty="0" smtClean="0"/>
          </a:p>
          <a:p>
            <a:pPr algn="just">
              <a:buNone/>
            </a:pPr>
            <a:endParaRPr lang="ru-RU" sz="7200" dirty="0" smtClean="0"/>
          </a:p>
          <a:p>
            <a:pPr algn="just">
              <a:buNone/>
            </a:pPr>
            <a:endParaRPr lang="ru-RU" sz="7200" dirty="0" smtClean="0"/>
          </a:p>
          <a:p>
            <a:pPr algn="just">
              <a:buNone/>
            </a:pPr>
            <a:r>
              <a:rPr lang="ru-RU" sz="7200" dirty="0" smtClean="0"/>
              <a:t>Что чувствовал мишка, когда сидел на крыше?</a:t>
            </a:r>
          </a:p>
          <a:p>
            <a:pPr algn="just">
              <a:buNone/>
            </a:pPr>
            <a:endParaRPr lang="ru-RU" dirty="0" smtClean="0"/>
          </a:p>
          <a:p>
            <a:pPr algn="just">
              <a:buNone/>
            </a:pPr>
            <a:endParaRPr lang="ru-RU" dirty="0" smtClean="0"/>
          </a:p>
          <a:p>
            <a:pPr algn="just">
              <a:buNone/>
            </a:pPr>
            <a:endParaRPr lang="ru-RU" dirty="0" smtClean="0"/>
          </a:p>
          <a:p>
            <a:pPr algn="just">
              <a:buNone/>
            </a:pPr>
            <a:endParaRPr lang="ru-RU" dirty="0" smtClean="0"/>
          </a:p>
          <a:p>
            <a:endParaRPr lang="ru-RU" dirty="0"/>
          </a:p>
        </p:txBody>
      </p:sp>
      <p:sp>
        <p:nvSpPr>
          <p:cNvPr id="6" name="Содержимое 5"/>
          <p:cNvSpPr>
            <a:spLocks noGrp="1"/>
          </p:cNvSpPr>
          <p:nvPr>
            <p:ph sz="quarter" idx="2"/>
          </p:nvPr>
        </p:nvSpPr>
        <p:spPr>
          <a:xfrm>
            <a:off x="4786314" y="1285860"/>
            <a:ext cx="3929090" cy="5143536"/>
          </a:xfrm>
        </p:spPr>
        <p:txBody>
          <a:bodyPr>
            <a:normAutofit fontScale="25000" lnSpcReduction="20000"/>
          </a:bodyPr>
          <a:lstStyle/>
          <a:p>
            <a:endParaRPr lang="ru-RU" dirty="0"/>
          </a:p>
        </p:txBody>
      </p:sp>
      <p:graphicFrame>
        <p:nvGraphicFramePr>
          <p:cNvPr id="9218" name="Object 2"/>
          <p:cNvGraphicFramePr>
            <a:graphicFrameLocks noChangeAspect="1"/>
          </p:cNvGraphicFramePr>
          <p:nvPr/>
        </p:nvGraphicFramePr>
        <p:xfrm>
          <a:off x="5214942" y="1428736"/>
          <a:ext cx="2571768" cy="1643074"/>
        </p:xfrm>
        <a:graphic>
          <a:graphicData uri="http://schemas.openxmlformats.org/presentationml/2006/ole">
            <mc:AlternateContent xmlns:mc="http://schemas.openxmlformats.org/markup-compatibility/2006">
              <mc:Choice xmlns:v="urn:schemas-microsoft-com:vml" Requires="v">
                <p:oleObj spid="_x0000_s81925" name="Документ" r:id="rId3" imgW="2618966" imgH="1916258" progId="Word.Document.8">
                  <p:link updateAutomatic="1"/>
                </p:oleObj>
              </mc:Choice>
              <mc:Fallback>
                <p:oleObj name="Документ" r:id="rId3" imgW="2618966" imgH="1916258" progId="Word.Document.8">
                  <p:link updateAutomatic="1"/>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4942" y="1428736"/>
                        <a:ext cx="2571768" cy="1643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19" name="Object 3"/>
          <p:cNvGraphicFramePr>
            <a:graphicFrameLocks noChangeAspect="1"/>
          </p:cNvGraphicFramePr>
          <p:nvPr/>
        </p:nvGraphicFramePr>
        <p:xfrm>
          <a:off x="5214942" y="3071810"/>
          <a:ext cx="2571768" cy="1500197"/>
        </p:xfrm>
        <a:graphic>
          <a:graphicData uri="http://schemas.openxmlformats.org/presentationml/2006/ole">
            <mc:AlternateContent xmlns:mc="http://schemas.openxmlformats.org/markup-compatibility/2006">
              <mc:Choice xmlns:v="urn:schemas-microsoft-com:vml" Requires="v">
                <p:oleObj spid="_x0000_s81926" name="Документ" r:id="rId5" imgW="2618966" imgH="1916258" progId="Word.Document.8">
                  <p:link updateAutomatic="1"/>
                </p:oleObj>
              </mc:Choice>
              <mc:Fallback>
                <p:oleObj name="Документ" r:id="rId5" imgW="2618966" imgH="1916258" progId="Word.Document.8">
                  <p:link updateAutomatic="1"/>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4942" y="3071810"/>
                        <a:ext cx="2571768" cy="1500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20" name="Object 4"/>
          <p:cNvGraphicFramePr>
            <a:graphicFrameLocks noChangeAspect="1"/>
          </p:cNvGraphicFramePr>
          <p:nvPr/>
        </p:nvGraphicFramePr>
        <p:xfrm>
          <a:off x="5214942" y="4572008"/>
          <a:ext cx="2571768" cy="1500198"/>
        </p:xfrm>
        <a:graphic>
          <a:graphicData uri="http://schemas.openxmlformats.org/presentationml/2006/ole">
            <mc:AlternateContent xmlns:mc="http://schemas.openxmlformats.org/markup-compatibility/2006">
              <mc:Choice xmlns:v="urn:schemas-microsoft-com:vml" Requires="v">
                <p:oleObj spid="_x0000_s81927" name="Документ" r:id="rId7" imgW="2618966" imgH="1974564" progId="Word.Document.8">
                  <p:link updateAutomatic="1"/>
                </p:oleObj>
              </mc:Choice>
              <mc:Fallback>
                <p:oleObj name="Документ" r:id="rId7" imgW="2618966" imgH="1974564" progId="Word.Document.8">
                  <p:link updateAutomatic="1"/>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4942" y="4572008"/>
                        <a:ext cx="2571768" cy="1500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2000" dirty="0" smtClean="0">
                <a:solidFill>
                  <a:srgbClr val="FF0000"/>
                </a:solidFill>
              </a:rPr>
              <a:t>фрагмент работы по анализу содержания мультфильма и формированию связного речевого высказывания на примере мультфильма «Старая игрушка» (1971 г.)</a:t>
            </a:r>
            <a:endParaRPr lang="ru-RU" sz="2000" dirty="0"/>
          </a:p>
        </p:txBody>
      </p:sp>
      <p:sp>
        <p:nvSpPr>
          <p:cNvPr id="3" name="Содержимое 2"/>
          <p:cNvSpPr>
            <a:spLocks noGrp="1"/>
          </p:cNvSpPr>
          <p:nvPr>
            <p:ph sz="quarter" idx="1"/>
          </p:nvPr>
        </p:nvSpPr>
        <p:spPr>
          <a:xfrm>
            <a:off x="285720" y="1600200"/>
            <a:ext cx="4429156" cy="5043510"/>
          </a:xfrm>
        </p:spPr>
        <p:txBody>
          <a:bodyPr>
            <a:normAutofit/>
          </a:bodyPr>
          <a:lstStyle/>
          <a:p>
            <a:pPr algn="just">
              <a:buNone/>
            </a:pPr>
            <a:r>
              <a:rPr lang="ru-RU" sz="2000" dirty="0" smtClean="0"/>
              <a:t>   Что произошло с мишуткой дальше? </a:t>
            </a:r>
          </a:p>
          <a:p>
            <a:pPr algn="just">
              <a:buNone/>
            </a:pPr>
            <a:r>
              <a:rPr lang="ru-RU" sz="2000" dirty="0" smtClean="0"/>
              <a:t>   Зачем мишутка нарядился в одежду клоуна? </a:t>
            </a:r>
          </a:p>
          <a:p>
            <a:pPr algn="just">
              <a:buNone/>
            </a:pPr>
            <a:endParaRPr lang="ru-RU" sz="2000" dirty="0" smtClean="0"/>
          </a:p>
          <a:p>
            <a:pPr algn="just">
              <a:buNone/>
            </a:pPr>
            <a:r>
              <a:rPr lang="ru-RU" sz="2000" dirty="0" smtClean="0"/>
              <a:t>    Что произошло с девочкой, когда увидела, что это её мишка? </a:t>
            </a:r>
          </a:p>
          <a:p>
            <a:pPr algn="just">
              <a:buNone/>
            </a:pPr>
            <a:endParaRPr lang="ru-RU" dirty="0" smtClean="0"/>
          </a:p>
          <a:p>
            <a:pPr algn="just">
              <a:buNone/>
            </a:pPr>
            <a:endParaRPr lang="ru-RU" dirty="0" smtClean="0"/>
          </a:p>
          <a:p>
            <a:pPr algn="just">
              <a:buNone/>
            </a:pPr>
            <a:endParaRPr lang="ru-RU" dirty="0" smtClean="0"/>
          </a:p>
          <a:p>
            <a:endParaRPr lang="ru-RU" dirty="0"/>
          </a:p>
        </p:txBody>
      </p:sp>
      <p:pic>
        <p:nvPicPr>
          <p:cNvPr id="10242" name="Picture 2"/>
          <p:cNvPicPr>
            <a:picLocks noGrp="1" noChangeAspect="1" noChangeArrowheads="1"/>
          </p:cNvPicPr>
          <p:nvPr>
            <p:ph sz="quarter" idx="2"/>
          </p:nvPr>
        </p:nvPicPr>
        <p:blipFill>
          <a:blip r:embed="rId2" cstate="screen">
            <a:extLst>
              <a:ext uri="{28A0092B-C50C-407E-A947-70E740481C1C}">
                <a14:useLocalDpi xmlns:a14="http://schemas.microsoft.com/office/drawing/2010/main"/>
              </a:ext>
            </a:extLst>
          </a:blip>
          <a:srcRect/>
          <a:stretch>
            <a:fillRect/>
          </a:stretch>
        </p:blipFill>
        <p:spPr bwMode="auto">
          <a:xfrm>
            <a:off x="5072066" y="1571612"/>
            <a:ext cx="2643206" cy="1571636"/>
          </a:xfrm>
          <a:prstGeom prst="rect">
            <a:avLst/>
          </a:prstGeom>
          <a:noFill/>
          <a:ln w="9525">
            <a:noFill/>
            <a:miter lim="800000"/>
            <a:headEnd/>
            <a:tailEnd/>
          </a:ln>
        </p:spPr>
      </p:pic>
      <p:pic>
        <p:nvPicPr>
          <p:cNvPr id="1024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72066" y="3071810"/>
            <a:ext cx="2643206" cy="1785950"/>
          </a:xfrm>
          <a:prstGeom prst="rect">
            <a:avLst/>
          </a:prstGeom>
          <a:noFill/>
          <a:ln w="9525">
            <a:noFill/>
            <a:miter lim="800000"/>
            <a:headEnd/>
            <a:tailEnd/>
          </a:ln>
        </p:spPr>
      </p:pic>
      <p:pic>
        <p:nvPicPr>
          <p:cNvPr id="10244"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72066" y="4786322"/>
            <a:ext cx="2625725" cy="1916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329642" cy="1143000"/>
          </a:xfrm>
        </p:spPr>
        <p:txBody>
          <a:bodyPr>
            <a:normAutofit/>
          </a:bodyPr>
          <a:lstStyle/>
          <a:p>
            <a:pPr algn="ctr"/>
            <a:r>
              <a:rPr lang="ru-RU" sz="2000" dirty="0" smtClean="0">
                <a:solidFill>
                  <a:srgbClr val="FF0000"/>
                </a:solidFill>
              </a:rPr>
              <a:t>фрагмент работы по анализу содержания мультфильма и формированию связного речевого высказывания на примере мультфильма «Старая игрушка» (1971 г.).</a:t>
            </a:r>
            <a:endParaRPr lang="ru-RU" sz="2000" dirty="0"/>
          </a:p>
        </p:txBody>
      </p:sp>
      <p:sp>
        <p:nvSpPr>
          <p:cNvPr id="3" name="Содержимое 2"/>
          <p:cNvSpPr>
            <a:spLocks noGrp="1"/>
          </p:cNvSpPr>
          <p:nvPr>
            <p:ph sz="quarter" idx="1"/>
          </p:nvPr>
        </p:nvSpPr>
        <p:spPr>
          <a:xfrm>
            <a:off x="457200" y="1428736"/>
            <a:ext cx="8258204" cy="5045216"/>
          </a:xfrm>
        </p:spPr>
        <p:txBody>
          <a:bodyPr>
            <a:normAutofit/>
          </a:bodyPr>
          <a:lstStyle/>
          <a:p>
            <a:pPr algn="just">
              <a:buNone/>
            </a:pPr>
            <a:r>
              <a:rPr lang="ru-RU" dirty="0" smtClean="0"/>
              <a:t>    </a:t>
            </a:r>
            <a:r>
              <a:rPr lang="ru-RU" sz="2000" dirty="0" smtClean="0"/>
              <a:t>Как вы думаете, правильно ли поступил мишка, когда ушел от девочки? А как бы вы поступили на месте мишутки? Правильно ли обращалась девочка со своими игрушками? Какие моменты из мультфильма вам запомнились больше всего? Чем они вам понравились? Как бы вы назвали этот мультфильм?</a:t>
            </a:r>
          </a:p>
          <a:p>
            <a:pPr algn="just">
              <a:buNone/>
            </a:pPr>
            <a:r>
              <a:rPr lang="ru-RU" sz="2000" dirty="0" smtClean="0"/>
              <a:t>   Подобная беседа закрепляет целостное восприятие мультипликационного фильма в единстве содержания и формы. </a:t>
            </a:r>
          </a:p>
          <a:p>
            <a:endParaRPr lang="ru-RU" dirty="0"/>
          </a:p>
        </p:txBody>
      </p:sp>
      <p:graphicFrame>
        <p:nvGraphicFramePr>
          <p:cNvPr id="11266" name="Object 2"/>
          <p:cNvGraphicFramePr>
            <a:graphicFrameLocks noChangeAspect="1"/>
          </p:cNvGraphicFramePr>
          <p:nvPr/>
        </p:nvGraphicFramePr>
        <p:xfrm>
          <a:off x="4857752" y="4429132"/>
          <a:ext cx="2714644" cy="2000264"/>
        </p:xfrm>
        <a:graphic>
          <a:graphicData uri="http://schemas.openxmlformats.org/presentationml/2006/ole">
            <mc:AlternateContent xmlns:mc="http://schemas.openxmlformats.org/markup-compatibility/2006">
              <mc:Choice xmlns:v="urn:schemas-microsoft-com:vml" Requires="v">
                <p:oleObj spid="_x0000_s82948" name="Документ" r:id="rId3" imgW="2618966" imgH="1945411" progId="Word.Document.8">
                  <p:link updateAutomatic="1"/>
                </p:oleObj>
              </mc:Choice>
              <mc:Fallback>
                <p:oleObj name="Документ" r:id="rId3" imgW="2618966" imgH="1945411" progId="Word.Document.8">
                  <p:link updateAutomatic="1"/>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752" y="4429132"/>
                        <a:ext cx="2714644" cy="2000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267" name="Object 3"/>
          <p:cNvGraphicFramePr>
            <a:graphicFrameLocks noChangeAspect="1"/>
          </p:cNvGraphicFramePr>
          <p:nvPr/>
        </p:nvGraphicFramePr>
        <p:xfrm>
          <a:off x="928662" y="4467612"/>
          <a:ext cx="2714644" cy="1961784"/>
        </p:xfrm>
        <a:graphic>
          <a:graphicData uri="http://schemas.openxmlformats.org/presentationml/2006/ole">
            <mc:AlternateContent xmlns:mc="http://schemas.openxmlformats.org/markup-compatibility/2006">
              <mc:Choice xmlns:v="urn:schemas-microsoft-com:vml" Requires="v">
                <p:oleObj spid="_x0000_s82949" name="Документ" r:id="rId5" imgW="2618966" imgH="1916258" progId="Word.Document.8">
                  <p:link updateAutomatic="1"/>
                </p:oleObj>
              </mc:Choice>
              <mc:Fallback>
                <p:oleObj name="Документ" r:id="rId5" imgW="2618966" imgH="1916258" progId="Word.Document.8">
                  <p:link updateAutomatic="1"/>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8662" y="4467612"/>
                        <a:ext cx="2714644" cy="1961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00034" y="285728"/>
            <a:ext cx="8215370" cy="1143000"/>
          </a:xfrm>
        </p:spPr>
        <p:txBody>
          <a:bodyPr>
            <a:normAutofit/>
          </a:bodyPr>
          <a:lstStyle/>
          <a:p>
            <a:pPr algn="ctr"/>
            <a:r>
              <a:rPr lang="ru-RU" sz="2000" dirty="0" smtClean="0">
                <a:solidFill>
                  <a:srgbClr val="FF0000"/>
                </a:solidFill>
              </a:rPr>
              <a:t>фрагмент работы по анализу содержания мультфильма и формированию связного речевого высказывания на примере мультфильма «Старая игрушка» (1971 г.)</a:t>
            </a:r>
            <a:endParaRPr lang="ru-RU" sz="2000" dirty="0">
              <a:solidFill>
                <a:srgbClr val="FF0000"/>
              </a:solidFill>
            </a:endParaRPr>
          </a:p>
        </p:txBody>
      </p:sp>
      <p:sp>
        <p:nvSpPr>
          <p:cNvPr id="5" name="Содержимое 4"/>
          <p:cNvSpPr>
            <a:spLocks noGrp="1"/>
          </p:cNvSpPr>
          <p:nvPr>
            <p:ph sz="quarter" idx="1"/>
          </p:nvPr>
        </p:nvSpPr>
        <p:spPr>
          <a:xfrm>
            <a:off x="457200" y="1600200"/>
            <a:ext cx="8258204" cy="4873752"/>
          </a:xfrm>
        </p:spPr>
        <p:txBody>
          <a:bodyPr/>
          <a:lstStyle/>
          <a:p>
            <a:pPr algn="just">
              <a:buNone/>
            </a:pPr>
            <a:r>
              <a:rPr lang="ru-RU" sz="2000" dirty="0" smtClean="0"/>
              <a:t>    На этом этапе можно проводить лексико-грамматические игры: «Кто с кем?» (мишутка с собачкой, девочка с клоуном), «Назови ласковое слово» (медведь-мишутка, </a:t>
            </a:r>
            <a:r>
              <a:rPr lang="ru-RU" sz="2000" dirty="0" err="1" smtClean="0"/>
              <a:t>мишенька</a:t>
            </a:r>
            <a:r>
              <a:rPr lang="ru-RU" sz="2000" dirty="0" smtClean="0"/>
              <a:t>, друг-дружок, кукла-куколка), «Сравни» (клоун - высокий, а собачка - низкая; девочка - веселая, а мишутка - грустный; денек - солнечный, а вечер - пасмурный).</a:t>
            </a:r>
          </a:p>
          <a:p>
            <a:pPr algn="just">
              <a:buNone/>
            </a:pPr>
            <a:r>
              <a:rPr lang="ru-RU" sz="2000" dirty="0" smtClean="0"/>
              <a:t>    Длительность этого этапа составляет </a:t>
            </a:r>
            <a:r>
              <a:rPr lang="ru-RU" sz="2000" dirty="0" smtClean="0">
                <a:solidFill>
                  <a:srgbClr val="7030A0"/>
                </a:solidFill>
              </a:rPr>
              <a:t>15 минут </a:t>
            </a:r>
            <a:r>
              <a:rPr lang="ru-RU" sz="2000" dirty="0" smtClean="0"/>
              <a:t>с учетом просмотра мультфильма.</a:t>
            </a:r>
          </a:p>
          <a:p>
            <a:endParaRPr lang="ru-RU" dirty="0"/>
          </a:p>
        </p:txBody>
      </p:sp>
      <p:graphicFrame>
        <p:nvGraphicFramePr>
          <p:cNvPr id="12290" name="Object 2"/>
          <p:cNvGraphicFramePr>
            <a:graphicFrameLocks noChangeAspect="1"/>
          </p:cNvGraphicFramePr>
          <p:nvPr/>
        </p:nvGraphicFramePr>
        <p:xfrm>
          <a:off x="785786" y="4357694"/>
          <a:ext cx="2455067" cy="2143140"/>
        </p:xfrm>
        <a:graphic>
          <a:graphicData uri="http://schemas.openxmlformats.org/presentationml/2006/ole">
            <mc:AlternateContent xmlns:mc="http://schemas.openxmlformats.org/markup-compatibility/2006">
              <mc:Choice xmlns:v="urn:schemas-microsoft-com:vml" Requires="v">
                <p:oleObj spid="_x0000_s83971" name="Документ" r:id="rId3" imgW="2618966" imgH="1799377" progId="Word.Document.8">
                  <p:link updateAutomatic="1"/>
                </p:oleObj>
              </mc:Choice>
              <mc:Fallback>
                <p:oleObj name="Документ" r:id="rId3" imgW="2618966" imgH="1799377" progId="Word.Document.8">
                  <p:link updateAutomatic="1"/>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786" y="4357694"/>
                        <a:ext cx="2455067" cy="2143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2291"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57554" y="4357694"/>
            <a:ext cx="2937815" cy="2143140"/>
          </a:xfrm>
          <a:prstGeom prst="rect">
            <a:avLst/>
          </a:prstGeom>
          <a:noFill/>
          <a:ln w="9525">
            <a:noFill/>
            <a:miter lim="800000"/>
            <a:headEnd/>
            <a:tailEnd/>
          </a:ln>
        </p:spPr>
      </p:pic>
      <p:pic>
        <p:nvPicPr>
          <p:cNvPr id="12292"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286512" y="4357694"/>
            <a:ext cx="2625725" cy="21431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28596" y="0"/>
            <a:ext cx="8501122" cy="1285860"/>
          </a:xfrm>
        </p:spPr>
        <p:txBody>
          <a:bodyPr>
            <a:normAutofit/>
          </a:bodyPr>
          <a:lstStyle/>
          <a:p>
            <a:pPr algn="ctr"/>
            <a:r>
              <a:rPr lang="ru-RU" sz="2000" dirty="0" smtClean="0">
                <a:solidFill>
                  <a:srgbClr val="FF0000"/>
                </a:solidFill>
              </a:rPr>
              <a:t>фрагмент работы по анализу содержания мультфильма и формированию связного речевого высказывания на примере мультфильма «Старая игрушка» (1971 г.)</a:t>
            </a:r>
            <a:endParaRPr lang="ru-RU" sz="2000" dirty="0">
              <a:solidFill>
                <a:srgbClr val="FF0000"/>
              </a:solidFill>
            </a:endParaRPr>
          </a:p>
        </p:txBody>
      </p:sp>
      <p:sp>
        <p:nvSpPr>
          <p:cNvPr id="5" name="Содержимое 4"/>
          <p:cNvSpPr>
            <a:spLocks noGrp="1"/>
          </p:cNvSpPr>
          <p:nvPr>
            <p:ph sz="quarter" idx="1"/>
          </p:nvPr>
        </p:nvSpPr>
        <p:spPr>
          <a:xfrm>
            <a:off x="457200" y="1285860"/>
            <a:ext cx="8329642" cy="5188092"/>
          </a:xfrm>
        </p:spPr>
        <p:txBody>
          <a:bodyPr>
            <a:normAutofit/>
          </a:bodyPr>
          <a:lstStyle/>
          <a:p>
            <a:pPr algn="just"/>
            <a:r>
              <a:rPr lang="ru-RU" dirty="0" smtClean="0">
                <a:solidFill>
                  <a:srgbClr val="7030A0"/>
                </a:solidFill>
              </a:rPr>
              <a:t>Третий этап </a:t>
            </a:r>
            <a:r>
              <a:rPr lang="ru-RU" dirty="0" smtClean="0"/>
              <a:t>характеризуется формированием у детей самостоятельного связного речевого высказывания. Детям предлагаются следующие виды заданий (на усмотрение педагога): </a:t>
            </a:r>
          </a:p>
          <a:p>
            <a:pPr algn="just"/>
            <a:r>
              <a:rPr lang="ru-RU" dirty="0" smtClean="0"/>
              <a:t>пересказ мультфильма с добавлением последующих событий; пересказ мультфильма с заменой (добавлением) действующих лиц.</a:t>
            </a:r>
          </a:p>
          <a:p>
            <a:endParaRPr lang="ru-RU"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00034" y="285728"/>
            <a:ext cx="8215370" cy="714380"/>
          </a:xfrm>
        </p:spPr>
        <p:txBody>
          <a:bodyPr>
            <a:normAutofit/>
          </a:bodyPr>
          <a:lstStyle/>
          <a:p>
            <a:pPr algn="ctr"/>
            <a:r>
              <a:rPr lang="ru-RU" sz="2400" dirty="0" smtClean="0">
                <a:solidFill>
                  <a:srgbClr val="FF0000"/>
                </a:solidFill>
              </a:rPr>
              <a:t>Результаты</a:t>
            </a:r>
            <a:endParaRPr lang="ru-RU" sz="2400" dirty="0">
              <a:solidFill>
                <a:srgbClr val="FF0000"/>
              </a:solidFill>
            </a:endParaRPr>
          </a:p>
        </p:txBody>
      </p:sp>
      <p:sp>
        <p:nvSpPr>
          <p:cNvPr id="5" name="Содержимое 4"/>
          <p:cNvSpPr>
            <a:spLocks noGrp="1"/>
          </p:cNvSpPr>
          <p:nvPr>
            <p:ph sz="quarter" idx="1"/>
          </p:nvPr>
        </p:nvSpPr>
        <p:spPr>
          <a:xfrm>
            <a:off x="457200" y="1142984"/>
            <a:ext cx="8258204" cy="5500726"/>
          </a:xfrm>
        </p:spPr>
        <p:txBody>
          <a:bodyPr>
            <a:normAutofit fontScale="85000" lnSpcReduction="10000"/>
          </a:bodyPr>
          <a:lstStyle/>
          <a:p>
            <a:pPr algn="just"/>
            <a:r>
              <a:rPr lang="ru-RU" dirty="0" smtClean="0"/>
              <a:t>Дети стали отражать необходимые существенные связи в предметном содержании речи (временные, причинно-следственные).</a:t>
            </a:r>
          </a:p>
          <a:p>
            <a:pPr algn="just"/>
            <a:r>
              <a:rPr lang="ru-RU" dirty="0" smtClean="0"/>
              <a:t>Излагать свои мысли в логической последовательности, правильно использовать соответствующие лексические и грамматические средства. </a:t>
            </a:r>
          </a:p>
          <a:p>
            <a:pPr algn="just"/>
            <a:r>
              <a:rPr lang="ru-RU" dirty="0" smtClean="0"/>
              <a:t>Активизировался пассивный и увеличился активный словарь.</a:t>
            </a:r>
          </a:p>
          <a:p>
            <a:pPr algn="just"/>
            <a:r>
              <a:rPr lang="ru-RU" dirty="0" smtClean="0"/>
              <a:t>Увеличился объём высказывания, дети стали использовать большое количество сложных предложений. </a:t>
            </a:r>
          </a:p>
          <a:p>
            <a:pPr algn="just"/>
            <a:r>
              <a:rPr lang="ru-RU" dirty="0" smtClean="0"/>
              <a:t>Увеличился темп речи, сократилась прерывистость речи, количество ситуативных слов (при составлении рассказов отсутствовали длительные паузы с поиском нужного слова). </a:t>
            </a:r>
          </a:p>
          <a:p>
            <a:pPr algn="just"/>
            <a:r>
              <a:rPr lang="ru-RU" dirty="0" smtClean="0"/>
              <a:t>Дети стали использовать в речи большое количество прилагательных, наречий. </a:t>
            </a:r>
          </a:p>
          <a:p>
            <a:pPr algn="just"/>
            <a:r>
              <a:rPr lang="ru-RU" dirty="0" smtClean="0"/>
              <a:t>Научились составлять рассказы разных типов (описание предмета, повествовательный рассказ, повествование с элементами описания и др.). </a:t>
            </a:r>
          </a:p>
          <a:p>
            <a:endParaRPr lang="ru-RU"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00034" y="285728"/>
            <a:ext cx="7929618" cy="928694"/>
          </a:xfrm>
        </p:spPr>
        <p:txBody>
          <a:bodyPr>
            <a:normAutofit/>
          </a:bodyPr>
          <a:lstStyle/>
          <a:p>
            <a:pPr algn="ctr"/>
            <a:r>
              <a:rPr lang="ru-RU" sz="2400" dirty="0" smtClean="0">
                <a:solidFill>
                  <a:srgbClr val="FF0000"/>
                </a:solidFill>
              </a:rPr>
              <a:t>Рекомендуемая литература</a:t>
            </a:r>
            <a:endParaRPr lang="ru-RU" sz="2400" dirty="0">
              <a:solidFill>
                <a:srgbClr val="FF0000"/>
              </a:solidFill>
            </a:endParaRPr>
          </a:p>
        </p:txBody>
      </p:sp>
      <p:sp>
        <p:nvSpPr>
          <p:cNvPr id="5" name="Содержимое 4"/>
          <p:cNvSpPr>
            <a:spLocks noGrp="1"/>
          </p:cNvSpPr>
          <p:nvPr>
            <p:ph sz="quarter" idx="1"/>
          </p:nvPr>
        </p:nvSpPr>
        <p:spPr>
          <a:xfrm>
            <a:off x="457200" y="1600200"/>
            <a:ext cx="8258204" cy="4873752"/>
          </a:xfrm>
        </p:spPr>
        <p:txBody>
          <a:bodyPr>
            <a:normAutofit fontScale="92500" lnSpcReduction="10000"/>
          </a:bodyPr>
          <a:lstStyle/>
          <a:p>
            <a:pPr lvl="0" algn="just">
              <a:buNone/>
            </a:pPr>
            <a:r>
              <a:rPr lang="ru-RU" dirty="0" smtClean="0"/>
              <a:t>1. </a:t>
            </a:r>
            <a:r>
              <a:rPr lang="ru-RU" dirty="0" err="1" smtClean="0"/>
              <a:t>Бурухина</a:t>
            </a:r>
            <a:r>
              <a:rPr lang="ru-RU" dirty="0" smtClean="0"/>
              <a:t> А.Ф. Мультфильмы в воспитательно-образовательной работе с детьми // Воспитатель ДОУ. – 2012. - №10. </a:t>
            </a:r>
          </a:p>
          <a:p>
            <a:pPr lvl="0" algn="just">
              <a:buNone/>
            </a:pPr>
            <a:r>
              <a:rPr lang="ru-RU" dirty="0" smtClean="0"/>
              <a:t>2. </a:t>
            </a:r>
            <a:r>
              <a:rPr lang="ru-RU" dirty="0" err="1" smtClean="0"/>
              <a:t>Гуськова</a:t>
            </a:r>
            <a:r>
              <a:rPr lang="ru-RU" dirty="0" smtClean="0"/>
              <a:t> А.А. Мультфильмы в детском саду: логопедические занятия по лексическим темам для детей 5-7 лет. – М.: ТЦ Сфера, 2010. </a:t>
            </a:r>
          </a:p>
          <a:p>
            <a:pPr lvl="0" algn="just">
              <a:buNone/>
            </a:pPr>
            <a:r>
              <a:rPr lang="ru-RU" dirty="0" smtClean="0"/>
              <a:t>3. </a:t>
            </a:r>
            <a:r>
              <a:rPr lang="ru-RU" dirty="0" err="1" smtClean="0"/>
              <a:t>Гуськова</a:t>
            </a:r>
            <a:r>
              <a:rPr lang="ru-RU" dirty="0" smtClean="0"/>
              <a:t> А.А. Использование средств мультипликации в преодолении общего недоразвития речи // Логопед. – 2009. - № 7. </a:t>
            </a:r>
          </a:p>
          <a:p>
            <a:pPr lvl="0" algn="just">
              <a:buNone/>
            </a:pPr>
            <a:r>
              <a:rPr lang="ru-RU" dirty="0" smtClean="0"/>
              <a:t>4.  </a:t>
            </a:r>
            <a:r>
              <a:rPr lang="ru-RU" dirty="0" err="1" smtClean="0"/>
              <a:t>Заглада</a:t>
            </a:r>
            <a:r>
              <a:rPr lang="ru-RU" dirty="0" smtClean="0"/>
              <a:t> Л. Дети и мультипликация // Мир семьи. – 2005. - № 11.</a:t>
            </a:r>
          </a:p>
          <a:p>
            <a:pPr lvl="0" algn="just">
              <a:buNone/>
            </a:pPr>
            <a:r>
              <a:rPr lang="ru-RU" dirty="0" smtClean="0"/>
              <a:t>5. Сперанская Г.Л., Ледник И.А. Развитие речи дошкольников с использованием сюжетной видеозаписи. – СПб.: Речь, 2007. </a:t>
            </a:r>
          </a:p>
          <a:p>
            <a:endParaRPr lang="ru-RU"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582594"/>
          </a:xfrm>
        </p:spPr>
        <p:txBody>
          <a:bodyPr/>
          <a:lstStyle/>
          <a:p>
            <a:endParaRPr lang="ru-RU" dirty="0"/>
          </a:p>
        </p:txBody>
      </p:sp>
      <p:sp>
        <p:nvSpPr>
          <p:cNvPr id="3" name="Содержимое 2"/>
          <p:cNvSpPr>
            <a:spLocks noGrp="1"/>
          </p:cNvSpPr>
          <p:nvPr>
            <p:ph sz="quarter" idx="1"/>
          </p:nvPr>
        </p:nvSpPr>
        <p:spPr>
          <a:xfrm>
            <a:off x="500034" y="1142984"/>
            <a:ext cx="7467600" cy="5302380"/>
          </a:xfrm>
        </p:spPr>
        <p:txBody>
          <a:bodyPr/>
          <a:lstStyle/>
          <a:p>
            <a:pPr algn="ctr">
              <a:buNone/>
            </a:pPr>
            <a:endParaRPr lang="ru-RU" dirty="0" smtClean="0">
              <a:solidFill>
                <a:srgbClr val="FF0000"/>
              </a:solidFill>
            </a:endParaRPr>
          </a:p>
          <a:p>
            <a:pPr algn="ctr">
              <a:buNone/>
            </a:pPr>
            <a:r>
              <a:rPr lang="ru-RU" b="1" dirty="0" smtClean="0">
                <a:solidFill>
                  <a:srgbClr val="FF0000"/>
                </a:solidFill>
              </a:rPr>
              <a:t>СПАСИБО ЗА ВНИМАНИЕ!</a:t>
            </a:r>
            <a:endParaRPr lang="ru-RU" b="1" dirty="0">
              <a:solidFill>
                <a:srgbClr val="FF0000"/>
              </a:solidFill>
            </a:endParaRPr>
          </a:p>
        </p:txBody>
      </p:sp>
      <p:pic>
        <p:nvPicPr>
          <p:cNvPr id="75778" name="Picture 2" descr="C:\Users\Виктория\Downloads\DGXsm0-WAAAf3qL.jpg"/>
          <p:cNvPicPr>
            <a:picLocks noChangeAspect="1" noChangeArrowheads="1"/>
          </p:cNvPicPr>
          <p:nvPr/>
        </p:nvPicPr>
        <p:blipFill>
          <a:blip r:embed="rId2"/>
          <a:srcRect/>
          <a:stretch>
            <a:fillRect/>
          </a:stretch>
        </p:blipFill>
        <p:spPr bwMode="auto">
          <a:xfrm>
            <a:off x="1428728" y="2500306"/>
            <a:ext cx="5643602" cy="3786214"/>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186766" cy="1143000"/>
          </a:xfrm>
        </p:spPr>
        <p:txBody>
          <a:bodyPr/>
          <a:lstStyle/>
          <a:p>
            <a:pPr algn="ctr"/>
            <a:r>
              <a:rPr lang="ru-RU" dirty="0" smtClean="0">
                <a:solidFill>
                  <a:srgbClr val="FF0000"/>
                </a:solidFill>
              </a:rPr>
              <a:t>Контактная информация</a:t>
            </a:r>
            <a:endParaRPr lang="ru-RU" dirty="0">
              <a:solidFill>
                <a:srgbClr val="FF0000"/>
              </a:solidFill>
            </a:endParaRPr>
          </a:p>
        </p:txBody>
      </p:sp>
      <p:sp>
        <p:nvSpPr>
          <p:cNvPr id="4" name="Содержимое 2"/>
          <p:cNvSpPr>
            <a:spLocks noGrp="1"/>
          </p:cNvSpPr>
          <p:nvPr>
            <p:ph sz="quarter" idx="1"/>
          </p:nvPr>
        </p:nvSpPr>
        <p:spPr>
          <a:xfrm>
            <a:off x="457200" y="1600200"/>
            <a:ext cx="7901014" cy="4873752"/>
          </a:xfrm>
        </p:spPr>
        <p:txBody>
          <a:bodyPr/>
          <a:lstStyle/>
          <a:p>
            <a:pPr algn="ctr"/>
            <a:r>
              <a:rPr lang="ru-RU" sz="3200" dirty="0" err="1" smtClean="0">
                <a:solidFill>
                  <a:srgbClr val="00B050"/>
                </a:solidFill>
              </a:rPr>
              <a:t>Грошенкова</a:t>
            </a:r>
            <a:r>
              <a:rPr lang="ru-RU" sz="3200" dirty="0" smtClean="0">
                <a:solidFill>
                  <a:srgbClr val="00B050"/>
                </a:solidFill>
              </a:rPr>
              <a:t> Виктория Алексеевна</a:t>
            </a:r>
          </a:p>
          <a:p>
            <a:pPr algn="ctr">
              <a:buFont typeface="Wingdings" pitchFamily="2" charset="2"/>
              <a:buNone/>
            </a:pPr>
            <a:r>
              <a:rPr lang="ru-RU" sz="3200" dirty="0" smtClean="0">
                <a:solidFill>
                  <a:srgbClr val="00B050"/>
                </a:solidFill>
              </a:rPr>
              <a:t>+79056369533, </a:t>
            </a:r>
            <a:r>
              <a:rPr lang="en-US" sz="3200" dirty="0" smtClean="0">
                <a:solidFill>
                  <a:srgbClr val="00B050"/>
                </a:solidFill>
              </a:rPr>
              <a:t>va-47@mail.ru</a:t>
            </a:r>
            <a:endParaRPr lang="ru-RU" sz="3200" dirty="0" smtClean="0">
              <a:solidFill>
                <a:srgbClr val="00B05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142852"/>
            <a:ext cx="8358246" cy="1143008"/>
          </a:xfrm>
        </p:spPr>
        <p:txBody>
          <a:bodyPr>
            <a:normAutofit/>
          </a:bodyPr>
          <a:lstStyle/>
          <a:p>
            <a:pPr algn="ctr"/>
            <a:r>
              <a:rPr lang="ru-RU" sz="2400" b="1" dirty="0" smtClean="0">
                <a:solidFill>
                  <a:srgbClr val="FF0000"/>
                </a:solidFill>
              </a:rPr>
              <a:t>Как появилась мультипликация?</a:t>
            </a:r>
            <a:r>
              <a:rPr lang="ru-RU" sz="2400" dirty="0" smtClean="0"/>
              <a:t/>
            </a:r>
            <a:br>
              <a:rPr lang="ru-RU" sz="2400" dirty="0" smtClean="0"/>
            </a:br>
            <a:endParaRPr lang="ru-RU" sz="2400" dirty="0"/>
          </a:p>
        </p:txBody>
      </p:sp>
      <p:sp>
        <p:nvSpPr>
          <p:cNvPr id="3" name="Содержимое 2"/>
          <p:cNvSpPr>
            <a:spLocks noGrp="1"/>
          </p:cNvSpPr>
          <p:nvPr>
            <p:ph sz="quarter" idx="1"/>
          </p:nvPr>
        </p:nvSpPr>
        <p:spPr>
          <a:xfrm>
            <a:off x="457200" y="1071546"/>
            <a:ext cx="8401080" cy="5402406"/>
          </a:xfrm>
        </p:spPr>
        <p:txBody>
          <a:bodyPr/>
          <a:lstStyle/>
          <a:p>
            <a:pPr algn="just"/>
            <a:r>
              <a:rPr lang="ru-RU" dirty="0" smtClean="0"/>
              <a:t> </a:t>
            </a:r>
            <a:r>
              <a:rPr lang="ru-RU" sz="2000" dirty="0" smtClean="0"/>
              <a:t>В </a:t>
            </a:r>
            <a:r>
              <a:rPr lang="ru-RU" sz="2000" dirty="0" smtClean="0">
                <a:solidFill>
                  <a:srgbClr val="00B050"/>
                </a:solidFill>
              </a:rPr>
              <a:t>15 в.</a:t>
            </a:r>
            <a:r>
              <a:rPr lang="ru-RU" sz="2000" dirty="0" smtClean="0"/>
              <a:t> появились книжки с рисунками фаз движения человека, разворачивая которые создавалась иллюзия оживших картинок. В средние века находились умельцы, развлекавшие публику с помощью аппарата наподобие фильмоскопа, куда вставляли прозрачные пластины с рисунками.  Его называли «волшебным фонарем».</a:t>
            </a:r>
          </a:p>
          <a:p>
            <a:endParaRPr lang="ru-RU" dirty="0"/>
          </a:p>
        </p:txBody>
      </p:sp>
      <p:graphicFrame>
        <p:nvGraphicFramePr>
          <p:cNvPr id="100354" name="Object 2"/>
          <p:cNvGraphicFramePr>
            <a:graphicFrameLocks noChangeAspect="1"/>
          </p:cNvGraphicFramePr>
          <p:nvPr/>
        </p:nvGraphicFramePr>
        <p:xfrm>
          <a:off x="785786" y="3071810"/>
          <a:ext cx="7643866" cy="3357586"/>
        </p:xfrm>
        <a:graphic>
          <a:graphicData uri="http://schemas.openxmlformats.org/presentationml/2006/ole">
            <mc:AlternateContent xmlns:mc="http://schemas.openxmlformats.org/markup-compatibility/2006">
              <mc:Choice xmlns:v="urn:schemas-microsoft-com:vml" Requires="v">
                <p:oleObj spid="_x0000_s60419" name="Документ" r:id="rId3" imgW="3019829" imgH="1882517" progId="Word.Document.8">
                  <p:link updateAutomatic="1"/>
                </p:oleObj>
              </mc:Choice>
              <mc:Fallback>
                <p:oleObj name="Документ" r:id="rId3" imgW="3019829" imgH="1882517" progId="Word.Document.8">
                  <p:link updateAutomatic="1"/>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786" y="3071810"/>
                        <a:ext cx="7643866" cy="3357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401080" cy="868346"/>
          </a:xfrm>
        </p:spPr>
        <p:txBody>
          <a:bodyPr>
            <a:normAutofit/>
          </a:bodyPr>
          <a:lstStyle/>
          <a:p>
            <a:pPr algn="ctr"/>
            <a:r>
              <a:rPr lang="ru-RU" sz="2400" b="1" dirty="0" smtClean="0">
                <a:solidFill>
                  <a:srgbClr val="FF0000"/>
                </a:solidFill>
              </a:rPr>
              <a:t>Как появилась мультипликация?</a:t>
            </a:r>
            <a:r>
              <a:rPr lang="ru-RU" sz="2400" dirty="0" smtClean="0"/>
              <a:t/>
            </a:r>
            <a:br>
              <a:rPr lang="ru-RU" sz="2400" dirty="0" smtClean="0"/>
            </a:br>
            <a:endParaRPr lang="ru-RU" sz="2400" dirty="0"/>
          </a:p>
        </p:txBody>
      </p:sp>
      <p:sp>
        <p:nvSpPr>
          <p:cNvPr id="3" name="Содержимое 2"/>
          <p:cNvSpPr>
            <a:spLocks noGrp="1"/>
          </p:cNvSpPr>
          <p:nvPr>
            <p:ph sz="quarter" idx="1"/>
          </p:nvPr>
        </p:nvSpPr>
        <p:spPr>
          <a:xfrm>
            <a:off x="214282" y="928670"/>
            <a:ext cx="8501122" cy="5545282"/>
          </a:xfrm>
        </p:spPr>
        <p:txBody>
          <a:bodyPr/>
          <a:lstStyle/>
          <a:p>
            <a:pPr algn="just"/>
            <a:r>
              <a:rPr lang="ru-RU" dirty="0" smtClean="0"/>
              <a:t>В </a:t>
            </a:r>
            <a:r>
              <a:rPr lang="ru-RU" dirty="0" smtClean="0">
                <a:solidFill>
                  <a:srgbClr val="00B050"/>
                </a:solidFill>
              </a:rPr>
              <a:t>1832</a:t>
            </a:r>
            <a:r>
              <a:rPr lang="ru-RU" dirty="0" smtClean="0"/>
              <a:t> году бельгийский ученый </a:t>
            </a:r>
            <a:r>
              <a:rPr lang="ru-RU" dirty="0" err="1" smtClean="0"/>
              <a:t>Жозеф</a:t>
            </a:r>
            <a:r>
              <a:rPr lang="ru-RU" dirty="0" smtClean="0"/>
              <a:t> Плато, изобрел оптическую игрушку – </a:t>
            </a:r>
            <a:r>
              <a:rPr lang="ru-RU" b="1" dirty="0" err="1" smtClean="0"/>
              <a:t>фенакистоскоп</a:t>
            </a:r>
            <a:r>
              <a:rPr lang="ru-RU" b="1" dirty="0" smtClean="0"/>
              <a:t> </a:t>
            </a:r>
            <a:r>
              <a:rPr lang="ru-RU" dirty="0" smtClean="0"/>
              <a:t>– вращающийся диск с прорезями для оживления серии последовательных картинок, расположенных по кругу. Раскрутив такой диск и посмотрев на него через зеркало, можно увидеть, как оживают картинки. Это был первый прибор, продемонстрировавший принцип создания иллюзии движения.</a:t>
            </a:r>
          </a:p>
          <a:p>
            <a:endParaRPr lang="ru-RU" dirty="0"/>
          </a:p>
        </p:txBody>
      </p:sp>
      <p:graphicFrame>
        <p:nvGraphicFramePr>
          <p:cNvPr id="101378" name="Object 2"/>
          <p:cNvGraphicFramePr>
            <a:graphicFrameLocks noChangeAspect="1"/>
          </p:cNvGraphicFramePr>
          <p:nvPr/>
        </p:nvGraphicFramePr>
        <p:xfrm>
          <a:off x="4286248" y="4214818"/>
          <a:ext cx="3900494" cy="2300881"/>
        </p:xfrm>
        <a:graphic>
          <a:graphicData uri="http://schemas.openxmlformats.org/presentationml/2006/ole">
            <mc:AlternateContent xmlns:mc="http://schemas.openxmlformats.org/markup-compatibility/2006">
              <mc:Choice xmlns:v="urn:schemas-microsoft-com:vml" Requires="v">
                <p:oleObj spid="_x0000_s61443" name="Документ" r:id="rId3" imgW="3457943" imgH="2040158" progId="Word.Document.8">
                  <p:link updateAutomatic="1"/>
                </p:oleObj>
              </mc:Choice>
              <mc:Fallback>
                <p:oleObj name="Документ" r:id="rId3" imgW="3457943" imgH="2040158" progId="Word.Document.8">
                  <p:link updateAutomatic="1"/>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48" y="4214818"/>
                        <a:ext cx="3900494" cy="2300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401080" cy="1143000"/>
          </a:xfrm>
        </p:spPr>
        <p:txBody>
          <a:bodyPr>
            <a:normAutofit/>
          </a:bodyPr>
          <a:lstStyle/>
          <a:p>
            <a:pPr algn="ctr"/>
            <a:r>
              <a:rPr lang="ru-RU" sz="2400" b="1" dirty="0" smtClean="0">
                <a:solidFill>
                  <a:srgbClr val="FF0000"/>
                </a:solidFill>
              </a:rPr>
              <a:t>Как появилась мультипликация?</a:t>
            </a:r>
            <a:r>
              <a:rPr lang="ru-RU" sz="3200" dirty="0" smtClean="0"/>
              <a:t/>
            </a:r>
            <a:br>
              <a:rPr lang="ru-RU" sz="3200" dirty="0" smtClean="0"/>
            </a:br>
            <a:endParaRPr lang="ru-RU" dirty="0"/>
          </a:p>
        </p:txBody>
      </p:sp>
      <p:sp>
        <p:nvSpPr>
          <p:cNvPr id="3" name="Содержимое 2"/>
          <p:cNvSpPr>
            <a:spLocks noGrp="1"/>
          </p:cNvSpPr>
          <p:nvPr>
            <p:ph sz="quarter" idx="1"/>
          </p:nvPr>
        </p:nvSpPr>
        <p:spPr>
          <a:xfrm>
            <a:off x="457200" y="1142984"/>
            <a:ext cx="8472518" cy="5330968"/>
          </a:xfrm>
        </p:spPr>
        <p:txBody>
          <a:bodyPr/>
          <a:lstStyle/>
          <a:p>
            <a:pPr algn="just"/>
            <a:r>
              <a:rPr lang="ru-RU" dirty="0" smtClean="0">
                <a:solidFill>
                  <a:srgbClr val="00B050"/>
                </a:solidFill>
              </a:rPr>
              <a:t>1832 г</a:t>
            </a:r>
            <a:r>
              <a:rPr lang="ru-RU" dirty="0" smtClean="0"/>
              <a:t>. – тот же принцип был положен венским профессором </a:t>
            </a:r>
            <a:r>
              <a:rPr lang="ru-RU" dirty="0" err="1" smtClean="0"/>
              <a:t>Симоном</a:t>
            </a:r>
            <a:r>
              <a:rPr lang="ru-RU" dirty="0" smtClean="0"/>
              <a:t> Фон </a:t>
            </a:r>
            <a:r>
              <a:rPr lang="ru-RU" dirty="0" err="1" smtClean="0"/>
              <a:t>Штампефером</a:t>
            </a:r>
            <a:r>
              <a:rPr lang="ru-RU" dirty="0" smtClean="0"/>
              <a:t> в основу </a:t>
            </a:r>
            <a:r>
              <a:rPr lang="ru-RU" b="1" dirty="0" smtClean="0"/>
              <a:t>стробоскопа</a:t>
            </a:r>
            <a:r>
              <a:rPr lang="ru-RU" dirty="0" smtClean="0"/>
              <a:t> - картонный барабан, насаженный на ось. На внутренней стороне этого барабана на бумажной ленте находилась серия рисунков (обычно их было от восьми до двенадцати), иллюстрирующих последовательные фазы движения человека или животного.</a:t>
            </a:r>
          </a:p>
          <a:p>
            <a:endParaRPr lang="ru-RU" dirty="0"/>
          </a:p>
        </p:txBody>
      </p:sp>
      <p:graphicFrame>
        <p:nvGraphicFramePr>
          <p:cNvPr id="102402" name="Object 2"/>
          <p:cNvGraphicFramePr>
            <a:graphicFrameLocks noChangeAspect="1"/>
          </p:cNvGraphicFramePr>
          <p:nvPr/>
        </p:nvGraphicFramePr>
        <p:xfrm>
          <a:off x="4929191" y="3933825"/>
          <a:ext cx="3300410" cy="2560638"/>
        </p:xfrm>
        <a:graphic>
          <a:graphicData uri="http://schemas.openxmlformats.org/presentationml/2006/ole">
            <mc:AlternateContent xmlns:mc="http://schemas.openxmlformats.org/markup-compatibility/2006">
              <mc:Choice xmlns:v="urn:schemas-microsoft-com:vml" Requires="v">
                <p:oleObj spid="_x0000_s62467" name="Документ" r:id="rId3" imgW="2733961" imgH="1972135" progId="Word.Document.8">
                  <p:link updateAutomatic="1"/>
                </p:oleObj>
              </mc:Choice>
              <mc:Fallback>
                <p:oleObj name="Документ" r:id="rId3" imgW="2733961" imgH="1972135" progId="Word.Document.8">
                  <p:link updateAutomatic="1"/>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9191" y="3933825"/>
                        <a:ext cx="3300410" cy="256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Эркер">
  <a:themeElements>
    <a:clrScheme name="Эркер">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Эркер">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Эркер">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840</TotalTime>
  <Words>4670</Words>
  <Application>Microsoft Office PowerPoint</Application>
  <PresentationFormat>Экран (4:3)</PresentationFormat>
  <Paragraphs>381</Paragraphs>
  <Slides>68</Slides>
  <Notes>0</Notes>
  <HiddenSlides>0</HiddenSlides>
  <MMClips>0</MMClips>
  <ScaleCrop>false</ScaleCrop>
  <HeadingPairs>
    <vt:vector size="6" baseType="variant">
      <vt:variant>
        <vt:lpstr>Тема</vt:lpstr>
      </vt:variant>
      <vt:variant>
        <vt:i4>1</vt:i4>
      </vt:variant>
      <vt:variant>
        <vt:lpstr>Связи</vt:lpstr>
      </vt:variant>
      <vt:variant>
        <vt:i4>98</vt:i4>
      </vt:variant>
      <vt:variant>
        <vt:lpstr>Заголовки слайдов</vt:lpstr>
      </vt:variant>
      <vt:variant>
        <vt:i4>68</vt:i4>
      </vt:variant>
    </vt:vector>
  </HeadingPairs>
  <TitlesOfParts>
    <vt:vector size="167" baseType="lpstr">
      <vt:lpstr>Эркер</vt:lpstr>
      <vt:lpstr>C:\Users\Виктория\Desktop\мультипликация теория.doc!OLE_LINK14</vt:lpstr>
      <vt:lpstr>C:\Users\Виктория\Desktop\мультипликация теория.doc!OLE_LINK15</vt:lpstr>
      <vt:lpstr>C:\Users\Виктория\Desktop\мультипликация теория.doc!OLE_LINK16</vt:lpstr>
      <vt:lpstr>C:\Users\Виктория\Desktop\мультипликация теория.doc!OLE_LINK1</vt:lpstr>
      <vt:lpstr>C:\Users\Виктория\Desktop\мультипликация теория.doc!OLE_LINK2</vt:lpstr>
      <vt:lpstr>C:\Users\Виктория\Desktop\мультипликация теория.doc!OLE_LINK3</vt:lpstr>
      <vt:lpstr>C:\Users\Виктория\Desktop\мультипликация теория.doc!OLE_LINK5</vt:lpstr>
      <vt:lpstr>C:\Users\Виктория\Desktop\мультипликация теория.doc!OLE_LINK6</vt:lpstr>
      <vt:lpstr>C:\Users\Виктория\Desktop\мультипликация теория.doc!OLE_LINK7</vt:lpstr>
      <vt:lpstr>C:\Users\Виктория\Desktop\мультипликация теория.doc!OLE_LINK8</vt:lpstr>
      <vt:lpstr>C:\Users\Виктория\Desktop\мультипликация теория.doc!OLE_LINK9</vt:lpstr>
      <vt:lpstr>D:\мои документы\Статьи\работы студентов с преподавателями\часть 2.doc!OLE_LINK1</vt:lpstr>
      <vt:lpstr>D:\мои документы\Статьи\работы студентов с преподавателями\часть 2.doc!OLE_LINK2</vt:lpstr>
      <vt:lpstr>D:\мои документы\Статьи\работы студентов с преподавателями\часть 2.doc!OLE_LINK3</vt:lpstr>
      <vt:lpstr>D:\мои документы\Статьи\работы студентов с преподавателями\часть 2.doc!OLE_LINK4</vt:lpstr>
      <vt:lpstr>D:\мои документы\Статьи\работы студентов с преподавателями\часть 6.doc!OLE_LINK22</vt:lpstr>
      <vt:lpstr>D:\мои документы\Статьи\работы студентов с преподавателями\часть 6.doc!OLE_LINK23</vt:lpstr>
      <vt:lpstr>D:\мои документы\Статьи\работы студентов с преподавателями\часть 6.doc!OLE_LINK13</vt:lpstr>
      <vt:lpstr>D:\мои документы\Статьи\работы студентов с преподавателями\часть 6.doc!OLE_LINK14</vt:lpstr>
      <vt:lpstr>часть 6.doc!OLE_LINK15</vt:lpstr>
      <vt:lpstr>часть 6.doc!OLE_LINK16</vt:lpstr>
      <vt:lpstr>часть 6.doc!OLE_LINK17</vt:lpstr>
      <vt:lpstr>часть 6.doc!OLE_LINK18</vt:lpstr>
      <vt:lpstr>часть 6.doc!OLE_LINK19</vt:lpstr>
      <vt:lpstr>часть 6.doc!OLE_LINK20</vt:lpstr>
      <vt:lpstr>D:\мои документы\Статьи\работы студентов с преподавателями\часть 6.doc!OLE_LINK21</vt:lpstr>
      <vt:lpstr>D:\мои документы\Статьи\работы студентов с преподавателями\часть 6.doc!OLE_LINK16</vt:lpstr>
      <vt:lpstr>D:\мои документы\Статьи\работы студентов с преподавателями\часть 4.doc</vt:lpstr>
      <vt:lpstr>D:\мои документы\Статьи\работы студентов с преподавателями\часть 4.doc</vt:lpstr>
      <vt:lpstr>D:\мои документы\Статьи\работы студентов с преподавателями\часть 4.doc</vt:lpstr>
      <vt:lpstr>D:\мои документы\Статьи\работы студентов с преподавателями\часть 4.doc</vt:lpstr>
      <vt:lpstr>D:\мои документы\Статьи\работы студентов с преподавателями\часть 4.doc</vt:lpstr>
      <vt:lpstr>D:\мои документы\Статьи\работы студентов с преподавателями\часть 4.doc</vt:lpstr>
      <vt:lpstr>D:\мои документы\Статьи\работы студентов с преподавателями\часть 4.doc</vt:lpstr>
      <vt:lpstr>D:\мои документы\Статьи\работы студентов с преподавателями\часть 4.doc</vt:lpstr>
      <vt:lpstr>D:\мои документы\Статьи\работы студентов с преподавателями\часть 4.doc</vt:lpstr>
      <vt:lpstr>D:\мои документы\Статьи\работы студентов с преподавателями\часть 4.doc</vt:lpstr>
      <vt:lpstr>D:\мои документы\Статьи\работы студентов с преподавателями\часть 4.doc</vt:lpstr>
      <vt:lpstr>D:\мои документы\Статьи\работы студентов с преподавателями\часть 4.doc</vt:lpstr>
      <vt:lpstr>часть 3.doc!OLE_LINK1</vt:lpstr>
      <vt:lpstr>часть 3.doc!OLE_LINK2</vt:lpstr>
      <vt:lpstr>часть 3.doc!OLE_LINK3</vt:lpstr>
      <vt:lpstr>D:\мои документы\Статьи\работы студентов с преподавателями\часть 1.doc</vt:lpstr>
      <vt:lpstr>часть 1.doc</vt:lpstr>
      <vt:lpstr>часть 1.doc</vt:lpstr>
      <vt:lpstr>часть 1.doc</vt:lpstr>
      <vt:lpstr>часть 1.doc</vt:lpstr>
      <vt:lpstr>D:\мои документы\Статьи\работы студентов с преподавателями\часть 1.doc</vt:lpstr>
      <vt:lpstr>D:\мои документы\Статьи\работы студентов с преподавателями\часть 1.doc</vt:lpstr>
      <vt:lpstr>D:\мои документы\Статьи\работы студентов с преподавателями\часть 1.doc</vt:lpstr>
      <vt:lpstr>C:\Users\Виктория\Downloads\грошенкова статья (5).doc!OLE_LINK10</vt:lpstr>
      <vt:lpstr>Downloads\грошенкова статья (5).doc!OLE_LINK12</vt:lpstr>
      <vt:lpstr>D:\мои документы\Статьи\работы студентов с преподавателями\часть 10.doc</vt:lpstr>
      <vt:lpstr>часть 10.doc</vt:lpstr>
      <vt:lpstr>часть 9.doc</vt:lpstr>
      <vt:lpstr>D:\мои документы\Статьи\работы студентов с преподавателями\часть 9.doc</vt:lpstr>
      <vt:lpstr>D:\мои документы\Статьи\работы студентов с преподавателями\часть 9.doc</vt:lpstr>
      <vt:lpstr>D:\мои документы\Статьи\работы студентов с преподавателями\часть 9.doc</vt:lpstr>
      <vt:lpstr>D:\мои документы\Статьи\работы студентов с преподавателями\часть 9.doc</vt:lpstr>
      <vt:lpstr>D:\мои документы\Статьи\работы студентов с преподавателями\часть 9.doc</vt:lpstr>
      <vt:lpstr>D:\мои документы\Статьи\работы студентов с преподавателями\часть 14.doc</vt:lpstr>
      <vt:lpstr>D:\мои документы\Статьи\работы студентов с преподавателями\часть 14.doc</vt:lpstr>
      <vt:lpstr>D:\мои документы\Статьи\работы студентов с преподавателями\часть 14.doc</vt:lpstr>
      <vt:lpstr>D:\мои документы\Статьи\работы студентов с преподавателями\часть 14.doc</vt:lpstr>
      <vt:lpstr>D:\мои документы\Статьи\работы студентов с преподавателями\часть 14.doc</vt:lpstr>
      <vt:lpstr>D:\мои документы\Статьи\работы студентов с преподавателями\часть 14.doc</vt:lpstr>
      <vt:lpstr>D:\мои документы\Статьи\работы студентов с преподавателями\часть 14.doc</vt:lpstr>
      <vt:lpstr>D:\мои документы\Статьи\работы студентов с преподавателями\часть 14.doc</vt:lpstr>
      <vt:lpstr>D:\мои документы\Статьи\работы студентов с преподавателями\часть 14.doc</vt:lpstr>
      <vt:lpstr>D:\мои документы\Статьи\работы студентов с преподавателями\часть 3.doc!OLE_LINK1</vt:lpstr>
      <vt:lpstr>D:\мои документы\Статьи\работы студентов с преподавателями\часть 3.doc</vt:lpstr>
      <vt:lpstr>D:\мои документы\Статьи\работы студентов с преподавателями\часть 3.doc</vt:lpstr>
      <vt:lpstr>D:\мои документы\Статьи\работы студентов с преподавателями\часть 3.doc!OLE_LINK2</vt:lpstr>
      <vt:lpstr>D:\мои документы\Статьи\работы студентов с преподавателями\часть 3.doc</vt:lpstr>
      <vt:lpstr>D:\мои документы\Статьи\работы студентов с преподавателями\часть 3.doc!OLE_LINK3</vt:lpstr>
      <vt:lpstr>D:\мои документы\Статьи\работы студентов с преподавателями\часть 3.doc</vt:lpstr>
      <vt:lpstr>D:\мои документы\Статьи\работы студентов с преподавателями\часть 3.doc</vt:lpstr>
      <vt:lpstr>D:\мои документы\Статьи\работы студентов с преподавателями\часть 3.doc</vt:lpstr>
      <vt:lpstr>D:\мои документы\Статьи\работы студентов с преподавателями\часть 3.doc</vt:lpstr>
      <vt:lpstr>D:\мои документы\Статьи\работы студентов с преподавателями\часть 3.doc</vt:lpstr>
      <vt:lpstr>D:\мои документы\Статьи\работы студентов с преподавателями\часть 3.doc</vt:lpstr>
      <vt:lpstr>C:\Users\Виктория\Downloads\грошенкова статья (5).doc!OLE_LINK11</vt:lpstr>
      <vt:lpstr>предметы 1.doc</vt:lpstr>
      <vt:lpstr>D:\мои документы\Статьи\работы студентов с преподавателями\часть 1.doc</vt:lpstr>
      <vt:lpstr>D:\мои документы\Статьи\работы студентов с преподавателями\часть 1.doc</vt:lpstr>
      <vt:lpstr>D:\мои документы\Статьи\работы студентов с преподавателями\часть 1.doc</vt:lpstr>
      <vt:lpstr>D:\мои документы\Статьи\работы студентов с преподавателями\часть 1.doc</vt:lpstr>
      <vt:lpstr>D:\мои документы\Статьи\работы студентов с преподавателями\часть 1.doc</vt:lpstr>
      <vt:lpstr>D:\мои документы\Статьи\работы студентов с преподавателями\часть5.doc</vt:lpstr>
      <vt:lpstr>D:\мои документы\Статьи\работы студентов с преподавателями\часть 17.doc!OLE_LINK1</vt:lpstr>
      <vt:lpstr>D:\мои документы\Статьи\работы студентов с преподавателями\часть 17.doc!OLE_LINK2</vt:lpstr>
      <vt:lpstr>D:\мои документы\Статьи\работы студентов с преподавателями\часть 17.doc!OLE_LINK3</vt:lpstr>
      <vt:lpstr>D:\мои документы\Статьи\работы студентов с преподавателями\часть 17.doc!OLE_LINK4</vt:lpstr>
      <vt:lpstr>D:\мои документы\Статьи\работы студентов с преподавателями\часть 17.doc!OLE_LINK5</vt:lpstr>
      <vt:lpstr>D:\мои документы\Статьи\работы студентов с преподавателями\часть 17.doc!OLE_LINK6</vt:lpstr>
      <vt:lpstr>D:\мои документы\Статьи\работы студентов с преподавателями\часть 17.doc!OLE_LINK7</vt:lpstr>
      <vt:lpstr>D:\мои документы\Статьи\работы студентов с преподавателями\часть 17.doc!OLE_LINK8</vt:lpstr>
      <vt:lpstr>D:\мои документы\Статьи\работы студентов с преподавателями\часть 17.doc!OLE_LINK9</vt:lpstr>
      <vt:lpstr>                 Ознакомление дошкольников с мультипликационными фильмами как средство их художественно-эстетического и речевого развития  В.А. Грошенкова, кандидат педагогических наук, доцент кафедры логопедии ФГБОУ ВО «Ярославский государственный педагогический университет им. К.Д. Ушинского»  г. Ярославль </vt:lpstr>
      <vt:lpstr>Актуальность</vt:lpstr>
      <vt:lpstr>Актуальность</vt:lpstr>
      <vt:lpstr>Значение мультипликационных фильмов в развитии ребенка-дошкольника</vt:lpstr>
      <vt:lpstr>Значение мультипликационных фильмов в развитии ребенка-дошкольника </vt:lpstr>
      <vt:lpstr>Как появилась мультипликация? </vt:lpstr>
      <vt:lpstr>Как появилась мультипликация? </vt:lpstr>
      <vt:lpstr>Как появилась мультипликация? </vt:lpstr>
      <vt:lpstr>Как появилась мультипликация? </vt:lpstr>
      <vt:lpstr>Как появилась мультипликация? </vt:lpstr>
      <vt:lpstr>Как появилась мультипликация? </vt:lpstr>
      <vt:lpstr>Как появилась мультипликация? </vt:lpstr>
      <vt:lpstr>Как появилась мультипликация? </vt:lpstr>
      <vt:lpstr> Значение мультипликационных фильмов в развитии ребенка-дошкольника с речевыми нарушениями</vt:lpstr>
      <vt:lpstr>подборка мультфильмов для детей дошкольного возраста с учетом лексических тем</vt:lpstr>
      <vt:lpstr>подборка мультфильмов для детей дошкольного возраста с учетом лексических тем</vt:lpstr>
      <vt:lpstr>подборка мультфильмов для детей дошкольного возраста с учетом лексических тем</vt:lpstr>
      <vt:lpstr>подборка мультфильмов для детей дошкольного возраста с учетом лексических тем</vt:lpstr>
      <vt:lpstr>подборка мультфильмов для детей дошкольного возраста с учетом лексических тем</vt:lpstr>
      <vt:lpstr>подборка мультфильмов для детей дошкольного возраста с учетом лексических тем</vt:lpstr>
      <vt:lpstr>подборка мультфильмов для детей дошкольного возраста с учетом лексических тем</vt:lpstr>
      <vt:lpstr>подборка мультфильмов для детей дошкольного возраста с учетом лексических тем</vt:lpstr>
      <vt:lpstr>подборка мультфильмов для детей дошкольного возраста с учетом лексических тем</vt:lpstr>
      <vt:lpstr>подборка мультфильмов для детей дошкольного возраста с учетом лексических тем</vt:lpstr>
      <vt:lpstr>Принципы, которые необходимо учитывать в работе с дошкольниками</vt:lpstr>
      <vt:lpstr>Задачи обучения речи</vt:lpstr>
      <vt:lpstr>Содержание  подготовительной  работы</vt:lpstr>
      <vt:lpstr>Структура занятия</vt:lpstr>
      <vt:lpstr>Задачи подготовительной части занятия</vt:lpstr>
      <vt:lpstr>Методы и приемы работы, используемые в подготовительной части занятия</vt:lpstr>
      <vt:lpstr>Задачи основной части занятия</vt:lpstr>
      <vt:lpstr>Методы и приемы работы, используемые в основной части занятия</vt:lpstr>
      <vt:lpstr>Методы и приемы работы, используемые в основной части занятия</vt:lpstr>
      <vt:lpstr>Методы и приемы работы, используемые в основной части занятия</vt:lpstr>
      <vt:lpstr>Игры и упражнения при работе над мультипликационным фильмом «В лесной чаще» («Союзмультфильм», 1954) </vt:lpstr>
      <vt:lpstr>Игры и упражнения при работе над мультипликационным фильмом «В лесной чаще» («Союзмультфильм», 1954) </vt:lpstr>
      <vt:lpstr>Игры и упражнения при работе над мультипликационным фильмом «В лесной чаще» («Союзмультфильм», 1954) </vt:lpstr>
      <vt:lpstr>Игры и упражнения при работе над мультипликационным фильмом «В лесной чаще» («Союзмультфильм», 1954) </vt:lpstr>
      <vt:lpstr>Игры и упражнения при работе над мультипликационным фильмом «В лесной чаще» («Союзмультфильм», 1954) </vt:lpstr>
      <vt:lpstr>Игры и упражнения при работе над мультипликационным фильмом «Таёжная сказка» («Союзмультфильм», 1951) </vt:lpstr>
      <vt:lpstr>Игры и упражнения при работе над мультипликационным фильмом «Таёжная сказка» («Союзмультфильм», 1951) </vt:lpstr>
      <vt:lpstr>Игры и упражнения при работе над мультипликационным фильмом «Таёжная сказка» («Союзмультфильм», 1951) </vt:lpstr>
      <vt:lpstr>Игры и упражнения при работе над мультипликационными фильмами</vt:lpstr>
      <vt:lpstr>Игры и упражнения при работе над мультипликационными фильмами</vt:lpstr>
      <vt:lpstr>Игры и упражнения при работе над мультипликационными фильмами</vt:lpstr>
      <vt:lpstr>Игры и упражнения при работе над мультипликационными фильмами</vt:lpstr>
      <vt:lpstr>Методы и приемы работы, используемые в основной части занятия</vt:lpstr>
      <vt:lpstr>Методы и приемы работы, используемые в основной части занятия</vt:lpstr>
      <vt:lpstr>Методы и приемы работы, используемые в основной части занятия</vt:lpstr>
      <vt:lpstr>Методы и приемы работы, используемые в основной части занятия</vt:lpstr>
      <vt:lpstr>Методы и приемы работы, используемые в основной части занятия</vt:lpstr>
      <vt:lpstr>Методы и приемы работы, используемые в основной части занятия</vt:lpstr>
      <vt:lpstr>Задачи заключительной части занятия</vt:lpstr>
      <vt:lpstr>Методы и приемы работы, используемые в заключительной части занятия</vt:lpstr>
      <vt:lpstr>Методы и приемы работы, используемые в заключительной части занятия</vt:lpstr>
      <vt:lpstr>Методы и приемы работы, используемые в заключительной части занятия</vt:lpstr>
      <vt:lpstr>Методы и приемы работы, используемые в заключительной части занятия</vt:lpstr>
      <vt:lpstr>фрагмент работы по анализу содержания мультфильма и формированию связного речевого высказывания на примере мультфильма «Старая игрушка» (1971 г.). </vt:lpstr>
      <vt:lpstr>фрагмент работы по анализу содержания мультфильма и формированию связного речевого высказывания на примере мультфильма «Старая игрушка» (1971 г.).</vt:lpstr>
      <vt:lpstr>фрагмент работы по анализу содержания мультфильма и формированию связного речевого высказывания на примере мультфильма «Старая игрушка» (1971 г.). </vt:lpstr>
      <vt:lpstr>фрагмент работы по анализу содержания мультфильма и формированию связного речевого высказывания на примере мультфильма «Старая игрушка» (1971 г.)</vt:lpstr>
      <vt:lpstr>фрагмент работы по анализу содержания мультфильма и формированию связного речевого высказывания на примере мультфильма «Старая игрушка» (1971 г.).</vt:lpstr>
      <vt:lpstr>фрагмент работы по анализу содержания мультфильма и формированию связного речевого высказывания на примере мультфильма «Старая игрушка» (1971 г.)</vt:lpstr>
      <vt:lpstr>фрагмент работы по анализу содержания мультфильма и формированию связного речевого высказывания на примере мультфильма «Старая игрушка» (1971 г.)</vt:lpstr>
      <vt:lpstr>Результаты</vt:lpstr>
      <vt:lpstr>Рекомендуемая литература</vt:lpstr>
      <vt:lpstr>Презентация PowerPoint</vt:lpstr>
      <vt:lpstr>Контактная информация</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Развитие речи дошкольников при ознакомлении с мультипликационными фильмами   В.А. Грошенкова, кандидат педагогических наук, доцент кафедры логопедии ФГБОУ ВО «Ярославский государственный педагогический университет им. К.Д. Ушинского» г. Ярославль</dc:title>
  <dc:creator>Виктория</dc:creator>
  <cp:lastModifiedBy>LGal</cp:lastModifiedBy>
  <cp:revision>128</cp:revision>
  <dcterms:created xsi:type="dcterms:W3CDTF">2017-12-26T12:39:12Z</dcterms:created>
  <dcterms:modified xsi:type="dcterms:W3CDTF">2018-05-10T08:40:54Z</dcterms:modified>
</cp:coreProperties>
</file>