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56" r:id="rId5"/>
    <p:sldId id="27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930" y="-6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94B1-A32A-4FDB-A0F9-997654F370DB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90C2-BAF9-4BF4-874A-5DB4EFB5E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517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94B1-A32A-4FDB-A0F9-997654F370DB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90C2-BAF9-4BF4-874A-5DB4EFB5E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88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94B1-A32A-4FDB-A0F9-997654F370DB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90C2-BAF9-4BF4-874A-5DB4EFB5E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35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94B1-A32A-4FDB-A0F9-997654F370DB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90C2-BAF9-4BF4-874A-5DB4EFB5E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627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94B1-A32A-4FDB-A0F9-997654F370DB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90C2-BAF9-4BF4-874A-5DB4EFB5E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193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94B1-A32A-4FDB-A0F9-997654F370DB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90C2-BAF9-4BF4-874A-5DB4EFB5E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312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94B1-A32A-4FDB-A0F9-997654F370DB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90C2-BAF9-4BF4-874A-5DB4EFB5E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872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94B1-A32A-4FDB-A0F9-997654F370DB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90C2-BAF9-4BF4-874A-5DB4EFB5E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469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94B1-A32A-4FDB-A0F9-997654F370DB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90C2-BAF9-4BF4-874A-5DB4EFB5E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946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94B1-A32A-4FDB-A0F9-997654F370DB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90C2-BAF9-4BF4-874A-5DB4EFB5E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133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94B1-A32A-4FDB-A0F9-997654F370DB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90C2-BAF9-4BF4-874A-5DB4EFB5E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188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B94B1-A32A-4FDB-A0F9-997654F370DB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590C2-BAF9-4BF4-874A-5DB4EFB5E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63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2KAM\Desktop\50 сентябрь\фоны\Д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72"/>
            <a:ext cx="9144001" cy="685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551263"/>
            <a:ext cx="7772400" cy="1470025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660033"/>
                </a:solidFill>
                <a:latin typeface="a_Algerius" pitchFamily="82" charset="-52"/>
              </a:rPr>
              <a:t>Авторские разработки в планировании </a:t>
            </a:r>
            <a:r>
              <a:rPr lang="ru-RU" sz="3200" dirty="0" err="1" smtClean="0">
                <a:solidFill>
                  <a:srgbClr val="660033"/>
                </a:solidFill>
                <a:latin typeface="a_Algerius" pitchFamily="82" charset="-52"/>
              </a:rPr>
              <a:t>воспитательно</a:t>
            </a:r>
            <a:r>
              <a:rPr lang="ru-RU" sz="3200" dirty="0" smtClean="0">
                <a:solidFill>
                  <a:srgbClr val="660033"/>
                </a:solidFill>
                <a:latin typeface="a_Algerius" pitchFamily="82" charset="-52"/>
              </a:rPr>
              <a:t>-образовательной работы в дошкольных учреждениях</a:t>
            </a:r>
            <a:endParaRPr lang="ru-RU" sz="3200" dirty="0">
              <a:solidFill>
                <a:srgbClr val="660033"/>
              </a:solidFill>
              <a:latin typeface="a_Algerius" pitchFamily="8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83768" y="1253936"/>
            <a:ext cx="6400800" cy="888504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a_Algerius" pitchFamily="82" charset="-52"/>
              </a:rPr>
              <a:t>Алябьева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_Algerius" pitchFamily="82" charset="-52"/>
              </a:rPr>
              <a:t>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_Algerius" pitchFamily="82" charset="-52"/>
              </a:rPr>
              <a:t>Елена Алексеевна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_Algerius" pitchFamily="82" charset="-52"/>
            </a:endParaRPr>
          </a:p>
        </p:txBody>
      </p:sp>
      <p:pic>
        <p:nvPicPr>
          <p:cNvPr id="1026" name="Picture 2" descr="F:\Новая папка\Desktop\Проект дошкольное отделение\Алябьев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808312" cy="38626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3635896" y="1412625"/>
            <a:ext cx="4896544" cy="888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584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2KAM\Desktop\50 сентябрь\фоны\Д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72"/>
            <a:ext cx="9144001" cy="685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660033"/>
                </a:solidFill>
                <a:latin typeface="a_Algerius" pitchFamily="82" charset="-52"/>
              </a:rPr>
              <a:t>Планирование </a:t>
            </a:r>
            <a:r>
              <a:rPr lang="ru-RU" sz="3600" dirty="0" err="1" smtClean="0">
                <a:solidFill>
                  <a:srgbClr val="660033"/>
                </a:solidFill>
                <a:latin typeface="a_Algerius" pitchFamily="82" charset="-52"/>
              </a:rPr>
              <a:t>воспитательно</a:t>
            </a:r>
            <a:r>
              <a:rPr lang="ru-RU" sz="3600" dirty="0" smtClean="0">
                <a:solidFill>
                  <a:srgbClr val="660033"/>
                </a:solidFill>
                <a:latin typeface="a_Algerius" pitchFamily="82" charset="-52"/>
              </a:rPr>
              <a:t>-образовательного процесса </a:t>
            </a:r>
            <a:endParaRPr lang="ru-RU" sz="3600" dirty="0">
              <a:solidFill>
                <a:srgbClr val="660033"/>
              </a:solidFill>
              <a:latin typeface="a_Algerius" pitchFamily="8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390">
            <a:off x="4580283" y="1830863"/>
            <a:ext cx="2248777" cy="34753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0448">
            <a:off x="6241318" y="2825817"/>
            <a:ext cx="2248778" cy="34753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6649">
            <a:off x="2437975" y="1764057"/>
            <a:ext cx="2254646" cy="348445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20764720">
            <a:off x="1702149" y="6095131"/>
            <a:ext cx="1384766" cy="539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660033"/>
                </a:solidFill>
                <a:latin typeface="a_Algerius" pitchFamily="82" charset="-52"/>
              </a:rPr>
              <a:t>2005 </a:t>
            </a:r>
            <a:endParaRPr lang="ru-RU" sz="2000" dirty="0">
              <a:solidFill>
                <a:srgbClr val="660033"/>
              </a:solidFill>
              <a:latin typeface="a_Algerius" pitchFamily="8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5759">
            <a:off x="667478" y="2697092"/>
            <a:ext cx="2265070" cy="34634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rot="21297551">
            <a:off x="3207230" y="5216985"/>
            <a:ext cx="1384766" cy="539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660033"/>
                </a:solidFill>
                <a:latin typeface="a_Algerius" pitchFamily="82" charset="-52"/>
              </a:rPr>
              <a:t>2006 </a:t>
            </a:r>
            <a:endParaRPr lang="ru-RU" sz="2000" dirty="0">
              <a:solidFill>
                <a:srgbClr val="660033"/>
              </a:solidFill>
              <a:latin typeface="a_Algerius" pitchFamily="82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428482">
            <a:off x="4456118" y="5313451"/>
            <a:ext cx="1384766" cy="539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660033"/>
                </a:solidFill>
                <a:latin typeface="a_Algerius" pitchFamily="82" charset="-52"/>
              </a:rPr>
              <a:t>2006 </a:t>
            </a:r>
            <a:endParaRPr lang="ru-RU" sz="2000" dirty="0">
              <a:solidFill>
                <a:srgbClr val="660033"/>
              </a:solidFill>
              <a:latin typeface="a_Algerius" pitchFamily="8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497758">
            <a:off x="5862536" y="5986767"/>
            <a:ext cx="1384766" cy="539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660033"/>
                </a:solidFill>
                <a:latin typeface="a_Algerius" pitchFamily="82" charset="-52"/>
              </a:rPr>
              <a:t>2006 </a:t>
            </a:r>
            <a:endParaRPr lang="ru-RU" sz="2000" dirty="0">
              <a:solidFill>
                <a:srgbClr val="660033"/>
              </a:solidFill>
              <a:latin typeface="a_Algerius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633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2KAM\Desktop\50 сентябрь\фоны\Д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72"/>
            <a:ext cx="9144001" cy="685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2629">
            <a:off x="2388350" y="976129"/>
            <a:ext cx="2329554" cy="33843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55">
            <a:off x="4635557" y="1012360"/>
            <a:ext cx="2327378" cy="344647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20450694">
            <a:off x="1837513" y="5628277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a_Algerius" pitchFamily="82" charset="-52"/>
              </a:rPr>
              <a:t>2011 </a:t>
            </a:r>
            <a:endParaRPr lang="ru-RU" sz="2000" b="1" dirty="0">
              <a:solidFill>
                <a:srgbClr val="660033"/>
              </a:solidFill>
              <a:latin typeface="a_Algerius" pitchFamily="82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7332">
            <a:off x="612087" y="2311865"/>
            <a:ext cx="2327377" cy="352839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21388902">
            <a:off x="3339732" y="4357889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a_Algerius" pitchFamily="82" charset="-52"/>
              </a:rPr>
              <a:t>2012</a:t>
            </a:r>
          </a:p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a_Algerius" pitchFamily="82" charset="-52"/>
              </a:rPr>
              <a:t>2015 </a:t>
            </a:r>
            <a:endParaRPr lang="ru-RU" sz="2000" b="1" dirty="0">
              <a:solidFill>
                <a:srgbClr val="660033"/>
              </a:solidFill>
              <a:latin typeface="a_Algerius" pitchFamily="8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4308">
            <a:off x="6244337" y="2515915"/>
            <a:ext cx="2329554" cy="360022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284422">
            <a:off x="4609983" y="4452410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a_Algerius" pitchFamily="82" charset="-52"/>
              </a:rPr>
              <a:t>2015 </a:t>
            </a:r>
            <a:endParaRPr lang="ru-RU" sz="2000" b="1" dirty="0">
              <a:solidFill>
                <a:srgbClr val="660033"/>
              </a:solidFill>
              <a:latin typeface="a_Algerius" pitchFamily="82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1325538">
            <a:off x="5924336" y="5831302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a_Algerius" pitchFamily="82" charset="-52"/>
              </a:rPr>
              <a:t>2015 </a:t>
            </a:r>
            <a:endParaRPr lang="ru-RU" sz="2000" b="1" dirty="0">
              <a:solidFill>
                <a:srgbClr val="660033"/>
              </a:solidFill>
              <a:latin typeface="a_Algerius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1853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2KAM\Desktop\50 сентябрь\фоны\Д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72"/>
            <a:ext cx="9144001" cy="685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660033"/>
                </a:solidFill>
                <a:latin typeface="a_Algerius" pitchFamily="82" charset="-52"/>
              </a:rPr>
              <a:t>Психическое   развитие детей </a:t>
            </a:r>
            <a:endParaRPr lang="ru-RU" sz="3600" dirty="0">
              <a:solidFill>
                <a:srgbClr val="660033"/>
              </a:solidFill>
              <a:latin typeface="a_Algerius" pitchFamily="8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292">
            <a:off x="4655367" y="1603645"/>
            <a:ext cx="2288189" cy="35362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5737">
            <a:off x="535917" y="2683907"/>
            <a:ext cx="2311524" cy="35723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2659">
            <a:off x="2482840" y="1622728"/>
            <a:ext cx="2232248" cy="33930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8640">
            <a:off x="6224323" y="3006117"/>
            <a:ext cx="2222638" cy="343498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20152411">
            <a:off x="1766895" y="5990065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2005</a:t>
            </a:r>
            <a:endParaRPr lang="ru-RU" sz="2000" dirty="0"/>
          </a:p>
        </p:txBody>
      </p:sp>
      <p:sp>
        <p:nvSpPr>
          <p:cNvPr id="17" name="Прямоугольник 16"/>
          <p:cNvSpPr/>
          <p:nvPr/>
        </p:nvSpPr>
        <p:spPr>
          <a:xfrm rot="21054660">
            <a:off x="3063040" y="4963560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2005</a:t>
            </a:r>
            <a:endParaRPr lang="ru-RU" sz="2000" dirty="0"/>
          </a:p>
        </p:txBody>
      </p:sp>
      <p:sp>
        <p:nvSpPr>
          <p:cNvPr id="18" name="Прямоугольник 17"/>
          <p:cNvSpPr/>
          <p:nvPr/>
        </p:nvSpPr>
        <p:spPr>
          <a:xfrm rot="444223">
            <a:off x="4526489" y="5030417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2008</a:t>
            </a:r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 rot="1370127">
            <a:off x="5840799" y="6122753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2010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0989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2KAM\Desktop\50 сентябрь\фоны\Д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72"/>
            <a:ext cx="9144001" cy="685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9540">
            <a:off x="578924" y="2729937"/>
            <a:ext cx="2297975" cy="34642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5724">
            <a:off x="6319877" y="2637312"/>
            <a:ext cx="2216657" cy="34257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994">
            <a:off x="4577784" y="1219683"/>
            <a:ext cx="2239516" cy="34610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285">
            <a:off x="2295002" y="1172108"/>
            <a:ext cx="2264618" cy="349986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20152411">
            <a:off x="1967330" y="5843254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a_Algerius" pitchFamily="82" charset="-52"/>
              </a:rPr>
              <a:t>2005</a:t>
            </a:r>
            <a:endParaRPr lang="ru-RU" sz="2000" b="1" dirty="0">
              <a:solidFill>
                <a:srgbClr val="660033"/>
              </a:solidFill>
              <a:latin typeface="a_Algerius" pitchFamily="8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20865380">
            <a:off x="3135048" y="4521789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a_Algerius" pitchFamily="82" charset="-52"/>
              </a:rPr>
              <a:t>2005</a:t>
            </a:r>
            <a:endParaRPr lang="ru-RU" sz="2000" b="1" dirty="0">
              <a:solidFill>
                <a:srgbClr val="660033"/>
              </a:solidFill>
              <a:latin typeface="a_Algerius" pitchFamily="82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628395">
            <a:off x="4506575" y="4629449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a_Algerius" pitchFamily="82" charset="-52"/>
              </a:rPr>
              <a:t>2010</a:t>
            </a:r>
            <a:endParaRPr lang="ru-RU" sz="2000" b="1" dirty="0">
              <a:solidFill>
                <a:srgbClr val="660033"/>
              </a:solidFill>
              <a:latin typeface="a_Algerius" pitchFamily="82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950694">
            <a:off x="5916955" y="5692789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a_Algerius" pitchFamily="82" charset="-52"/>
              </a:rPr>
              <a:t>2009</a:t>
            </a:r>
            <a:endParaRPr lang="ru-RU" sz="2000" b="1" dirty="0">
              <a:solidFill>
                <a:srgbClr val="660033"/>
              </a:solidFill>
              <a:latin typeface="a_Algerius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8116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2KAM\Desktop\50 сентябрь\фоны\ДО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772"/>
            <a:ext cx="9144000" cy="6832228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660033"/>
                </a:solidFill>
                <a:latin typeface="a_Algerius" pitchFamily="82" charset="-52"/>
              </a:rPr>
              <a:t>Спасибо за внимание!</a:t>
            </a:r>
            <a:endParaRPr lang="ru-RU" dirty="0">
              <a:solidFill>
                <a:srgbClr val="660033"/>
              </a:solidFill>
              <a:latin typeface="a_Algerius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6574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2KAM\Desktop\50 сентябрь\фоны\Д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72"/>
            <a:ext cx="9144001" cy="685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433">
            <a:off x="5745697" y="2025687"/>
            <a:ext cx="2582614" cy="3991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799" y="1656903"/>
            <a:ext cx="2562638" cy="39604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20183904">
            <a:off x="2198953" y="5882707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660033"/>
                </a:solidFill>
                <a:latin typeface="a_Algerius" pitchFamily="82" charset="-52"/>
              </a:rPr>
              <a:t>2005 </a:t>
            </a:r>
            <a:endParaRPr lang="ru-RU" sz="2000" dirty="0">
              <a:solidFill>
                <a:srgbClr val="660033"/>
              </a:solidFill>
              <a:latin typeface="a_Algerius" pitchFamily="82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1518">
            <a:off x="706900" y="2172134"/>
            <a:ext cx="2572814" cy="397616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24996" y="5619425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660033"/>
                </a:solidFill>
                <a:latin typeface="a_Algerius" pitchFamily="82" charset="-52"/>
              </a:rPr>
              <a:t>2011 </a:t>
            </a:r>
            <a:endParaRPr lang="ru-RU" sz="2000" dirty="0">
              <a:solidFill>
                <a:srgbClr val="660033"/>
              </a:solidFill>
              <a:latin typeface="a_Algerius" pitchFamily="8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215769">
            <a:off x="5580112" y="5787101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660033"/>
                </a:solidFill>
                <a:latin typeface="a_Algerius" pitchFamily="82" charset="-52"/>
              </a:rPr>
              <a:t>2011 </a:t>
            </a:r>
            <a:endParaRPr lang="ru-RU" sz="2000" dirty="0">
              <a:solidFill>
                <a:srgbClr val="660033"/>
              </a:solidFill>
              <a:latin typeface="a_Algerius" pitchFamily="82" charset="-52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660033"/>
                </a:solidFill>
                <a:latin typeface="a_Algerius" pitchFamily="82" charset="-52"/>
              </a:rPr>
              <a:t>Образовательная область</a:t>
            </a:r>
            <a:br>
              <a:rPr lang="ru-RU" dirty="0" smtClean="0">
                <a:solidFill>
                  <a:srgbClr val="660033"/>
                </a:solidFill>
                <a:latin typeface="a_Algerius" pitchFamily="82" charset="-52"/>
              </a:rPr>
            </a:br>
            <a:r>
              <a:rPr lang="ru-RU" dirty="0" smtClean="0">
                <a:solidFill>
                  <a:srgbClr val="660033"/>
                </a:solidFill>
                <a:latin typeface="a_Algerius" pitchFamily="82" charset="-52"/>
              </a:rPr>
              <a:t> «Речевое развитие»</a:t>
            </a:r>
            <a:endParaRPr lang="ru-RU" dirty="0">
              <a:solidFill>
                <a:srgbClr val="660033"/>
              </a:solidFill>
              <a:latin typeface="a_Algerius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9134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2KAM\Desktop\50 сентябрь\фоны\Д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72"/>
            <a:ext cx="9144001" cy="685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660033"/>
                </a:solidFill>
                <a:latin typeface="a_Algerius" pitchFamily="82" charset="-52"/>
              </a:rPr>
              <a:t>Образовательная область «Социально – коммуникативное развитие» </a:t>
            </a:r>
            <a:endParaRPr lang="ru-RU" sz="3600" dirty="0">
              <a:solidFill>
                <a:srgbClr val="660033"/>
              </a:solidFill>
              <a:latin typeface="a_Algerius" pitchFamily="8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4702">
            <a:off x="573351" y="2411735"/>
            <a:ext cx="2235809" cy="345534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rot="20662546">
            <a:off x="1395467" y="5743555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33"/>
                </a:solidFill>
              </a:rPr>
              <a:t>2002 </a:t>
            </a:r>
            <a:endParaRPr lang="ru-RU" sz="2000" b="1" dirty="0">
              <a:solidFill>
                <a:srgbClr val="660033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3568">
            <a:off x="2461051" y="1997389"/>
            <a:ext cx="2228609" cy="34442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894">
            <a:off x="4285522" y="2078431"/>
            <a:ext cx="2280219" cy="343041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826729" y="5358201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33"/>
                </a:solidFill>
              </a:rPr>
              <a:t>2009 </a:t>
            </a:r>
            <a:endParaRPr lang="ru-RU" sz="2000" b="1" dirty="0">
              <a:solidFill>
                <a:srgbClr val="660033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34281">
            <a:off x="4211711" y="5461373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33"/>
                </a:solidFill>
              </a:rPr>
              <a:t>2003 </a:t>
            </a:r>
            <a:endParaRPr lang="ru-RU" sz="2000" b="1" dirty="0">
              <a:solidFill>
                <a:srgbClr val="660033"/>
              </a:solidFill>
            </a:endParaRPr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8172">
            <a:off x="6150431" y="2498686"/>
            <a:ext cx="2378418" cy="351799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 rot="1351792">
            <a:off x="5880514" y="5743555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33"/>
                </a:solidFill>
              </a:rPr>
              <a:t>2015 </a:t>
            </a:r>
            <a:endParaRPr lang="ru-RU" sz="2000" b="1" dirty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8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2KAM\Desktop\50 сентябрь\фоны\Д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72"/>
            <a:ext cx="9144001" cy="685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2014">
            <a:off x="557611" y="1804018"/>
            <a:ext cx="2650385" cy="40062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1765">
            <a:off x="5785350" y="1852099"/>
            <a:ext cx="2650385" cy="40960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5" y="1436919"/>
            <a:ext cx="2650385" cy="40960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64606" y="5532969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a_Algerius" pitchFamily="82" charset="-52"/>
              </a:rPr>
              <a:t>2013 </a:t>
            </a:r>
            <a:endParaRPr lang="ru-RU" sz="2000" b="1" dirty="0">
              <a:solidFill>
                <a:srgbClr val="660033"/>
              </a:solidFill>
              <a:latin typeface="a_Algerius" pitchFamily="8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0458950">
            <a:off x="1763688" y="5653287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a_Algerius" pitchFamily="82" charset="-52"/>
              </a:rPr>
              <a:t>2013 </a:t>
            </a:r>
            <a:endParaRPr lang="ru-RU" sz="2000" b="1" dirty="0">
              <a:solidFill>
                <a:srgbClr val="660033"/>
              </a:solidFill>
              <a:latin typeface="a_Algerius" pitchFamily="82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380654">
            <a:off x="5683830" y="5690029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a_Algerius" pitchFamily="82" charset="-52"/>
              </a:rPr>
              <a:t>2013 </a:t>
            </a:r>
            <a:endParaRPr lang="ru-RU" sz="2000" b="1" dirty="0">
              <a:solidFill>
                <a:srgbClr val="660033"/>
              </a:solidFill>
              <a:latin typeface="a_Algerius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5444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2KAM\Desktop\50 сентябрь\фоны\Д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72"/>
            <a:ext cx="9144001" cy="685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8011">
            <a:off x="1140860" y="1421284"/>
            <a:ext cx="2599556" cy="40174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190">
            <a:off x="4892920" y="1348062"/>
            <a:ext cx="2657259" cy="41066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20735310">
            <a:off x="2342744" y="5550652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660033"/>
                </a:solidFill>
                <a:latin typeface="a_Algerius" pitchFamily="82" charset="-52"/>
              </a:rPr>
              <a:t>2016 </a:t>
            </a:r>
            <a:endParaRPr lang="ru-RU" sz="2000" dirty="0">
              <a:solidFill>
                <a:srgbClr val="660033"/>
              </a:solidFill>
              <a:latin typeface="a_Algerius" pitchFamily="82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652440">
            <a:off x="4750902" y="5513432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660033"/>
                </a:solidFill>
                <a:latin typeface="a_Algerius" pitchFamily="82" charset="-52"/>
              </a:rPr>
              <a:t>2009 </a:t>
            </a:r>
            <a:endParaRPr lang="ru-RU" sz="2000" dirty="0">
              <a:solidFill>
                <a:srgbClr val="660033"/>
              </a:solidFill>
              <a:latin typeface="a_Algerius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3372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2KAM\Desktop\50 сентябрь\фоны\Д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72"/>
            <a:ext cx="9144001" cy="685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660033"/>
                </a:solidFill>
                <a:latin typeface="a_Algerius" pitchFamily="82" charset="-52"/>
              </a:rPr>
              <a:t>2. Образовательная область «Познание» </a:t>
            </a:r>
            <a:endParaRPr lang="ru-RU" dirty="0">
              <a:solidFill>
                <a:srgbClr val="660033"/>
              </a:solidFill>
              <a:latin typeface="a_Algerius" pitchFamily="82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48680"/>
          </a:xfrm>
        </p:spPr>
        <p:txBody>
          <a:bodyPr>
            <a:scene3d>
              <a:camera prst="orthographicFront"/>
              <a:lightRig rig="threePt" dir="t"/>
            </a:scene3d>
            <a:sp3d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_Algerius" pitchFamily="82" charset="-52"/>
              </a:rPr>
              <a:t>Ознакомление с природой </a:t>
            </a:r>
            <a:endParaRPr lang="ru-RU" dirty="0">
              <a:solidFill>
                <a:srgbClr val="C00000"/>
              </a:solidFill>
              <a:latin typeface="a_Algerius" pitchFamily="8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0578">
            <a:off x="722017" y="2348880"/>
            <a:ext cx="2448272" cy="37836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737">
            <a:off x="5046839" y="2474964"/>
            <a:ext cx="2420049" cy="37400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20739041">
            <a:off x="1834076" y="5868747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a_Algerius" pitchFamily="82" charset="-52"/>
              </a:rPr>
              <a:t>2012 </a:t>
            </a:r>
            <a:endParaRPr lang="ru-RU" sz="2000" b="1" dirty="0">
              <a:solidFill>
                <a:srgbClr val="660033"/>
              </a:solidFill>
              <a:latin typeface="a_Algerius" pitchFamily="82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891749">
            <a:off x="4914848" y="5873997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a_Algerius" pitchFamily="82" charset="-52"/>
              </a:rPr>
              <a:t>2016 </a:t>
            </a:r>
            <a:endParaRPr lang="ru-RU" sz="2000" b="1" dirty="0">
              <a:solidFill>
                <a:srgbClr val="660033"/>
              </a:solidFill>
              <a:latin typeface="a_Algerius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7277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2KAM\Desktop\50 сентябрь\фоны\Д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72"/>
            <a:ext cx="9144001" cy="685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5"/>
            <a:ext cx="8229600" cy="720079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_Algerius" pitchFamily="82" charset="-52"/>
              </a:rPr>
              <a:t>Предметное и социальное окружение </a:t>
            </a:r>
            <a:endParaRPr lang="ru-RU" dirty="0">
              <a:solidFill>
                <a:srgbClr val="C00000"/>
              </a:solidFill>
              <a:latin typeface="a_Algerius" pitchFamily="8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0522">
            <a:off x="6049215" y="2324169"/>
            <a:ext cx="2476998" cy="38280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746">
            <a:off x="4357446" y="1877675"/>
            <a:ext cx="2487910" cy="3683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8537">
            <a:off x="2527549" y="1779730"/>
            <a:ext cx="2450529" cy="37871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7336">
            <a:off x="611537" y="2292915"/>
            <a:ext cx="2448272" cy="378369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20480901">
            <a:off x="1871335" y="5868747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_Algerius" pitchFamily="82" charset="-52"/>
              </a:rPr>
              <a:t>2014 </a:t>
            </a:r>
            <a:endParaRPr lang="ru-RU" sz="2000" b="1" dirty="0">
              <a:solidFill>
                <a:srgbClr val="C00000"/>
              </a:solidFill>
              <a:latin typeface="a_Algerius" pitchFamily="8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1168543">
            <a:off x="3327986" y="5600433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_Algerius" pitchFamily="82" charset="-52"/>
              </a:rPr>
              <a:t>2014 </a:t>
            </a:r>
            <a:endParaRPr lang="ru-RU" sz="2000" b="1" dirty="0">
              <a:solidFill>
                <a:srgbClr val="C00000"/>
              </a:solidFill>
              <a:latin typeface="a_Algerius" pitchFamily="82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774596">
            <a:off x="4692477" y="5569458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_Algerius" pitchFamily="82" charset="-52"/>
              </a:rPr>
              <a:t>2016 </a:t>
            </a:r>
            <a:endParaRPr lang="ru-RU" sz="2000" b="1" dirty="0">
              <a:solidFill>
                <a:srgbClr val="C00000"/>
              </a:solidFill>
              <a:latin typeface="a_Algerius" pitchFamily="8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400107">
            <a:off x="6087026" y="5974318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_Algerius" pitchFamily="82" charset="-52"/>
              </a:rPr>
              <a:t>2016 </a:t>
            </a:r>
            <a:endParaRPr lang="ru-RU" sz="2000" b="1" dirty="0">
              <a:solidFill>
                <a:srgbClr val="C00000"/>
              </a:solidFill>
              <a:latin typeface="a_Algerius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0631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2KAM\Desktop\50 сентябрь\фоны\Д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72"/>
            <a:ext cx="9144001" cy="685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660033"/>
                </a:solidFill>
                <a:latin typeface="a_Algerius" pitchFamily="82" charset="-52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a_Algerius" pitchFamily="82" charset="-52"/>
              </a:rPr>
              <a:t>Безопасность</a:t>
            </a:r>
            <a:r>
              <a:rPr lang="ru-RU" sz="3200" dirty="0" smtClean="0">
                <a:solidFill>
                  <a:srgbClr val="C00000"/>
                </a:solidFill>
                <a:latin typeface="a_Algerius" pitchFamily="82" charset="-52"/>
              </a:rPr>
              <a:t> </a:t>
            </a:r>
            <a:endParaRPr lang="ru-RU" sz="3200" dirty="0">
              <a:solidFill>
                <a:srgbClr val="C00000"/>
              </a:solidFill>
              <a:latin typeface="a_Algerius" pitchFamily="8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6052106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_Algerius" pitchFamily="82" charset="-52"/>
              </a:rPr>
              <a:t>2015 </a:t>
            </a:r>
            <a:endParaRPr lang="ru-RU" sz="2000" b="1" dirty="0">
              <a:solidFill>
                <a:srgbClr val="C00000"/>
              </a:solidFill>
              <a:latin typeface="a_Algerius" pitchFamily="82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624" y="1484784"/>
            <a:ext cx="2955326" cy="456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8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2KAM\Desktop\50 сентябрь\фоны\Д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30" y="-372"/>
            <a:ext cx="9144001" cy="685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660033"/>
                </a:solidFill>
                <a:latin typeface="a_Algerius" pitchFamily="82" charset="-52"/>
              </a:rPr>
              <a:t>Образовательная область «Физическая культура»</a:t>
            </a:r>
            <a:endParaRPr lang="ru-RU" dirty="0">
              <a:solidFill>
                <a:srgbClr val="660033"/>
              </a:solidFill>
              <a:latin typeface="a_Algerius" pitchFamily="8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84784"/>
            <a:ext cx="2880320" cy="44514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07904" y="5936188"/>
            <a:ext cx="1384766" cy="66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a_Algerius" pitchFamily="82" charset="-52"/>
              </a:rPr>
              <a:t>2014 </a:t>
            </a:r>
            <a:endParaRPr lang="ru-RU" sz="2000" b="1" dirty="0">
              <a:solidFill>
                <a:srgbClr val="660033"/>
              </a:solidFill>
              <a:latin typeface="a_Algerius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5246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91</Words>
  <Application>Microsoft Office PowerPoint</Application>
  <PresentationFormat>Экран (4:3)</PresentationFormat>
  <Paragraphs>50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Авторские разработки в планировании воспитательно-образовательной работы в дошкольных учреждениях</vt:lpstr>
      <vt:lpstr>Образовательная область  «Речевое развитие»</vt:lpstr>
      <vt:lpstr>Образовательная область «Социально – коммуникативное развитие» </vt:lpstr>
      <vt:lpstr>Презентация PowerPoint</vt:lpstr>
      <vt:lpstr>Презентация PowerPoint</vt:lpstr>
      <vt:lpstr>2. Образовательная область «Познание» </vt:lpstr>
      <vt:lpstr>Презентация PowerPoint</vt:lpstr>
      <vt:lpstr> Безопасность </vt:lpstr>
      <vt:lpstr>Образовательная область «Физическая культура»</vt:lpstr>
      <vt:lpstr>Планирование воспитательно-образовательного процесса </vt:lpstr>
      <vt:lpstr>Презентация PowerPoint</vt:lpstr>
      <vt:lpstr>Психическое   развитие детей 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2KAM</dc:creator>
  <cp:lastModifiedBy>2KAM</cp:lastModifiedBy>
  <cp:revision>17</cp:revision>
  <dcterms:created xsi:type="dcterms:W3CDTF">2016-11-08T09:43:30Z</dcterms:created>
  <dcterms:modified xsi:type="dcterms:W3CDTF">2016-11-08T12:42:39Z</dcterms:modified>
</cp:coreProperties>
</file>