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6" r:id="rId2"/>
    <p:sldId id="296" r:id="rId3"/>
    <p:sldId id="297" r:id="rId4"/>
    <p:sldId id="298" r:id="rId5"/>
    <p:sldId id="299" r:id="rId6"/>
    <p:sldId id="258" r:id="rId7"/>
    <p:sldId id="259" r:id="rId8"/>
    <p:sldId id="264" r:id="rId9"/>
    <p:sldId id="265" r:id="rId10"/>
    <p:sldId id="266" r:id="rId11"/>
    <p:sldId id="267" r:id="rId12"/>
    <p:sldId id="268" r:id="rId13"/>
    <p:sldId id="269" r:id="rId14"/>
    <p:sldId id="261" r:id="rId15"/>
    <p:sldId id="272" r:id="rId16"/>
    <p:sldId id="273" r:id="rId17"/>
    <p:sldId id="274" r:id="rId18"/>
    <p:sldId id="275" r:id="rId19"/>
    <p:sldId id="276" r:id="rId20"/>
    <p:sldId id="277" r:id="rId21"/>
    <p:sldId id="278" r:id="rId22"/>
    <p:sldId id="270" r:id="rId23"/>
    <p:sldId id="271" r:id="rId24"/>
    <p:sldId id="279" r:id="rId25"/>
    <p:sldId id="280" r:id="rId26"/>
    <p:sldId id="281" r:id="rId27"/>
    <p:sldId id="282" r:id="rId28"/>
    <p:sldId id="283" r:id="rId29"/>
    <p:sldId id="284" r:id="rId30"/>
    <p:sldId id="285" r:id="rId31"/>
    <p:sldId id="294" r:id="rId32"/>
    <p:sldId id="295" r:id="rId33"/>
    <p:sldId id="306" r:id="rId34"/>
    <p:sldId id="307" r:id="rId35"/>
    <p:sldId id="309" r:id="rId36"/>
    <p:sldId id="310" r:id="rId37"/>
    <p:sldId id="311" r:id="rId38"/>
    <p:sldId id="305" r:id="rId39"/>
    <p:sldId id="300" r:id="rId40"/>
    <p:sldId id="301" r:id="rId41"/>
    <p:sldId id="302" r:id="rId42"/>
    <p:sldId id="303" r:id="rId43"/>
    <p:sldId id="304" r:id="rId44"/>
    <p:sldId id="312" r:id="rId45"/>
  </p:sldIdLst>
  <p:sldSz cx="9144000" cy="6858000" type="screen4x3"/>
  <p:notesSz cx="6858000" cy="9144000"/>
  <p:defaultTex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5" d="100"/>
          <a:sy n="85"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 Id="rId4"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C81021-5A9C-409C-8263-DF5D5BA5D5E9}" type="doc">
      <dgm:prSet loTypeId="urn:microsoft.com/office/officeart/2008/layout/AscendingPictureAccentProcess" loCatId="process" qsTypeId="urn:microsoft.com/office/officeart/2005/8/quickstyle/3d3" qsCatId="3D" csTypeId="urn:microsoft.com/office/officeart/2005/8/colors/colorful1#1" csCatId="colorful" phldr="1"/>
      <dgm:spPr/>
      <dgm:t>
        <a:bodyPr/>
        <a:lstStyle/>
        <a:p>
          <a:endParaRPr lang="ru-RU"/>
        </a:p>
      </dgm:t>
    </dgm:pt>
    <dgm:pt modelId="{E8931DF1-5024-46CB-819C-10A801700B54}">
      <dgm:prSet phldrT="[Текст]"/>
      <dgm:spPr/>
      <dgm:t>
        <a:bodyPr/>
        <a:lstStyle/>
        <a:p>
          <a:r>
            <a:rPr lang="ru-RU" dirty="0" smtClean="0"/>
            <a:t>ДОУ</a:t>
          </a:r>
          <a:endParaRPr lang="ru-RU" dirty="0"/>
        </a:p>
      </dgm:t>
    </dgm:pt>
    <dgm:pt modelId="{B4308BCE-BCC7-498D-B8C4-31530F6F89BF}" type="parTrans" cxnId="{C53C9CFD-ABF5-4198-9A0E-9FECBBC60A70}">
      <dgm:prSet/>
      <dgm:spPr/>
      <dgm:t>
        <a:bodyPr/>
        <a:lstStyle/>
        <a:p>
          <a:endParaRPr lang="ru-RU"/>
        </a:p>
      </dgm:t>
    </dgm:pt>
    <dgm:pt modelId="{DFF4019D-3360-4281-9AC3-FDB2F7EBF02B}" type="sibTrans" cxnId="{C53C9CFD-ABF5-4198-9A0E-9FECBBC60A70}">
      <dgm:prSet/>
      <dgm:spPr>
        <a:blipFill rotWithShape="0">
          <a:blip xmlns:r="http://schemas.openxmlformats.org/officeDocument/2006/relationships" r:embed="rId1"/>
          <a:stretch>
            <a:fillRect/>
          </a:stretch>
        </a:blipFill>
      </dgm:spPr>
      <dgm:t>
        <a:bodyPr/>
        <a:lstStyle/>
        <a:p>
          <a:endParaRPr lang="ru-RU"/>
        </a:p>
      </dgm:t>
    </dgm:pt>
    <dgm:pt modelId="{D63505F3-E383-44DD-98E5-DA83D9B1767D}">
      <dgm:prSet phldrT="[Текст]"/>
      <dgm:spPr/>
      <dgm:t>
        <a:bodyPr/>
        <a:lstStyle/>
        <a:p>
          <a:r>
            <a:rPr lang="ru-RU" dirty="0" smtClean="0"/>
            <a:t>Начальная школа</a:t>
          </a:r>
          <a:endParaRPr lang="ru-RU" dirty="0"/>
        </a:p>
      </dgm:t>
    </dgm:pt>
    <dgm:pt modelId="{C3E989B6-3B18-4ADE-904D-83F7347B57F9}" type="parTrans" cxnId="{7E4E664B-9E5D-4EDC-99E4-62823E4C0905}">
      <dgm:prSet/>
      <dgm:spPr/>
      <dgm:t>
        <a:bodyPr/>
        <a:lstStyle/>
        <a:p>
          <a:endParaRPr lang="ru-RU"/>
        </a:p>
      </dgm:t>
    </dgm:pt>
    <dgm:pt modelId="{024DD3E2-9747-45C7-BD68-483EE37A5422}" type="sibTrans" cxnId="{7E4E664B-9E5D-4EDC-99E4-62823E4C0905}">
      <dgm:prSet/>
      <dgm:spPr>
        <a:blipFill rotWithShape="0">
          <a:blip xmlns:r="http://schemas.openxmlformats.org/officeDocument/2006/relationships" r:embed="rId2"/>
          <a:stretch>
            <a:fillRect/>
          </a:stretch>
        </a:blipFill>
      </dgm:spPr>
      <dgm:t>
        <a:bodyPr/>
        <a:lstStyle/>
        <a:p>
          <a:endParaRPr lang="ru-RU"/>
        </a:p>
      </dgm:t>
    </dgm:pt>
    <dgm:pt modelId="{CC9587F9-7F67-4431-A40E-E9EDEC89C115}">
      <dgm:prSet/>
      <dgm:spPr/>
      <dgm:t>
        <a:bodyPr/>
        <a:lstStyle/>
        <a:p>
          <a:r>
            <a:rPr lang="ru-RU" dirty="0" smtClean="0"/>
            <a:t>Старшая школа</a:t>
          </a:r>
          <a:endParaRPr lang="ru-RU" dirty="0"/>
        </a:p>
      </dgm:t>
    </dgm:pt>
    <dgm:pt modelId="{4365161C-52E7-4453-9C37-E0ED1F9FB6A9}" type="parTrans" cxnId="{B39CEC6A-A6D5-4AB0-A7D5-DE544DDD6CB2}">
      <dgm:prSet/>
      <dgm:spPr/>
      <dgm:t>
        <a:bodyPr/>
        <a:lstStyle/>
        <a:p>
          <a:endParaRPr lang="ru-RU"/>
        </a:p>
      </dgm:t>
    </dgm:pt>
    <dgm:pt modelId="{BBFB4205-A85F-4208-8E0B-37F7CA8251A2}" type="sibTrans" cxnId="{B39CEC6A-A6D5-4AB0-A7D5-DE544DDD6CB2}">
      <dgm:prSet/>
      <dgm:spPr>
        <a:blipFill rotWithShape="0">
          <a:blip xmlns:r="http://schemas.openxmlformats.org/officeDocument/2006/relationships" r:embed="rId3"/>
          <a:stretch>
            <a:fillRect/>
          </a:stretch>
        </a:blipFill>
      </dgm:spPr>
      <dgm:t>
        <a:bodyPr/>
        <a:lstStyle/>
        <a:p>
          <a:endParaRPr lang="ru-RU"/>
        </a:p>
      </dgm:t>
    </dgm:pt>
    <dgm:pt modelId="{052B9F2D-82CC-4851-ACED-5940D655D57D}">
      <dgm:prSet/>
      <dgm:spPr/>
      <dgm:t>
        <a:bodyPr/>
        <a:lstStyle/>
        <a:p>
          <a:r>
            <a:rPr lang="ru-RU" dirty="0" smtClean="0"/>
            <a:t>Основная школа</a:t>
          </a:r>
          <a:endParaRPr lang="ru-RU" dirty="0"/>
        </a:p>
      </dgm:t>
    </dgm:pt>
    <dgm:pt modelId="{835B62EF-BAEC-4ACF-8CC4-D1B1DBC74875}" type="parTrans" cxnId="{68810923-6242-4767-9577-639693503951}">
      <dgm:prSet/>
      <dgm:spPr/>
      <dgm:t>
        <a:bodyPr/>
        <a:lstStyle/>
        <a:p>
          <a:endParaRPr lang="ru-RU"/>
        </a:p>
      </dgm:t>
    </dgm:pt>
    <dgm:pt modelId="{927757CF-B709-4F1D-8242-C85C2C9AE039}" type="sibTrans" cxnId="{68810923-6242-4767-9577-639693503951}">
      <dgm:prSet/>
      <dgm:spPr>
        <a:blipFill rotWithShape="0">
          <a:blip xmlns:r="http://schemas.openxmlformats.org/officeDocument/2006/relationships" r:embed="rId4"/>
          <a:stretch>
            <a:fillRect/>
          </a:stretch>
        </a:blipFill>
      </dgm:spPr>
      <dgm:t>
        <a:bodyPr/>
        <a:lstStyle/>
        <a:p>
          <a:endParaRPr lang="ru-RU"/>
        </a:p>
      </dgm:t>
    </dgm:pt>
    <dgm:pt modelId="{A85005C5-7CB0-4037-AF9D-5C99A9D46323}" type="pres">
      <dgm:prSet presAssocID="{64C81021-5A9C-409C-8263-DF5D5BA5D5E9}" presName="Name0" presStyleCnt="0">
        <dgm:presLayoutVars>
          <dgm:chMax val="7"/>
          <dgm:chPref val="7"/>
          <dgm:dir/>
        </dgm:presLayoutVars>
      </dgm:prSet>
      <dgm:spPr/>
      <dgm:t>
        <a:bodyPr/>
        <a:lstStyle/>
        <a:p>
          <a:endParaRPr lang="ru-RU"/>
        </a:p>
      </dgm:t>
    </dgm:pt>
    <dgm:pt modelId="{083EA761-6568-4B7D-9811-198E5D39B5BD}" type="pres">
      <dgm:prSet presAssocID="{64C81021-5A9C-409C-8263-DF5D5BA5D5E9}" presName="dot1" presStyleLbl="alignNode1" presStyleIdx="0" presStyleCnt="13"/>
      <dgm:spPr/>
      <dgm:t>
        <a:bodyPr/>
        <a:lstStyle/>
        <a:p>
          <a:endParaRPr lang="ru-RU"/>
        </a:p>
      </dgm:t>
    </dgm:pt>
    <dgm:pt modelId="{166931CB-457A-415B-B4AC-980871D6C0CB}" type="pres">
      <dgm:prSet presAssocID="{64C81021-5A9C-409C-8263-DF5D5BA5D5E9}" presName="dot2" presStyleLbl="alignNode1" presStyleIdx="1" presStyleCnt="13"/>
      <dgm:spPr/>
      <dgm:t>
        <a:bodyPr/>
        <a:lstStyle/>
        <a:p>
          <a:endParaRPr lang="ru-RU"/>
        </a:p>
      </dgm:t>
    </dgm:pt>
    <dgm:pt modelId="{8D8A70C2-7632-4F75-B6CE-1F5E6397DD00}" type="pres">
      <dgm:prSet presAssocID="{64C81021-5A9C-409C-8263-DF5D5BA5D5E9}" presName="dot3" presStyleLbl="alignNode1" presStyleIdx="2" presStyleCnt="13"/>
      <dgm:spPr/>
      <dgm:t>
        <a:bodyPr/>
        <a:lstStyle/>
        <a:p>
          <a:endParaRPr lang="ru-RU"/>
        </a:p>
      </dgm:t>
    </dgm:pt>
    <dgm:pt modelId="{A6EFC02C-FE07-4BF8-915D-70C78D33DC7E}" type="pres">
      <dgm:prSet presAssocID="{64C81021-5A9C-409C-8263-DF5D5BA5D5E9}" presName="dot4" presStyleLbl="alignNode1" presStyleIdx="3" presStyleCnt="13"/>
      <dgm:spPr/>
      <dgm:t>
        <a:bodyPr/>
        <a:lstStyle/>
        <a:p>
          <a:endParaRPr lang="ru-RU"/>
        </a:p>
      </dgm:t>
    </dgm:pt>
    <dgm:pt modelId="{6D0F21C1-A476-4746-882A-7012887A225B}" type="pres">
      <dgm:prSet presAssocID="{64C81021-5A9C-409C-8263-DF5D5BA5D5E9}" presName="dot5" presStyleLbl="alignNode1" presStyleIdx="4" presStyleCnt="13"/>
      <dgm:spPr/>
      <dgm:t>
        <a:bodyPr/>
        <a:lstStyle/>
        <a:p>
          <a:endParaRPr lang="ru-RU"/>
        </a:p>
      </dgm:t>
    </dgm:pt>
    <dgm:pt modelId="{DBC2D591-20D7-4F2F-B3FA-1E2FCA0A6D1D}" type="pres">
      <dgm:prSet presAssocID="{64C81021-5A9C-409C-8263-DF5D5BA5D5E9}" presName="dot6" presStyleLbl="alignNode1" presStyleIdx="5" presStyleCnt="13"/>
      <dgm:spPr/>
      <dgm:t>
        <a:bodyPr/>
        <a:lstStyle/>
        <a:p>
          <a:endParaRPr lang="ru-RU"/>
        </a:p>
      </dgm:t>
    </dgm:pt>
    <dgm:pt modelId="{443E9836-AFCD-4F80-86E6-D38597ADA877}" type="pres">
      <dgm:prSet presAssocID="{64C81021-5A9C-409C-8263-DF5D5BA5D5E9}" presName="dotArrow1" presStyleLbl="alignNode1" presStyleIdx="6" presStyleCnt="13"/>
      <dgm:spPr/>
      <dgm:t>
        <a:bodyPr/>
        <a:lstStyle/>
        <a:p>
          <a:endParaRPr lang="ru-RU"/>
        </a:p>
      </dgm:t>
    </dgm:pt>
    <dgm:pt modelId="{6919300F-CC6E-47B0-A4D8-7D66387D21C4}" type="pres">
      <dgm:prSet presAssocID="{64C81021-5A9C-409C-8263-DF5D5BA5D5E9}" presName="dotArrow2" presStyleLbl="alignNode1" presStyleIdx="7" presStyleCnt="13"/>
      <dgm:spPr/>
      <dgm:t>
        <a:bodyPr/>
        <a:lstStyle/>
        <a:p>
          <a:endParaRPr lang="ru-RU"/>
        </a:p>
      </dgm:t>
    </dgm:pt>
    <dgm:pt modelId="{A9D7C11B-6501-4EF0-82E5-DE9EED80A146}" type="pres">
      <dgm:prSet presAssocID="{64C81021-5A9C-409C-8263-DF5D5BA5D5E9}" presName="dotArrow3" presStyleLbl="alignNode1" presStyleIdx="8" presStyleCnt="13"/>
      <dgm:spPr/>
      <dgm:t>
        <a:bodyPr/>
        <a:lstStyle/>
        <a:p>
          <a:endParaRPr lang="ru-RU"/>
        </a:p>
      </dgm:t>
    </dgm:pt>
    <dgm:pt modelId="{968FFCBD-EA90-464C-8762-0DD35C8423F0}" type="pres">
      <dgm:prSet presAssocID="{64C81021-5A9C-409C-8263-DF5D5BA5D5E9}" presName="dotArrow4" presStyleLbl="alignNode1" presStyleIdx="9" presStyleCnt="13"/>
      <dgm:spPr/>
      <dgm:t>
        <a:bodyPr/>
        <a:lstStyle/>
        <a:p>
          <a:endParaRPr lang="ru-RU"/>
        </a:p>
      </dgm:t>
    </dgm:pt>
    <dgm:pt modelId="{C275AA6C-47EC-421F-9D4C-7A85ED5E4245}" type="pres">
      <dgm:prSet presAssocID="{64C81021-5A9C-409C-8263-DF5D5BA5D5E9}" presName="dotArrow5" presStyleLbl="alignNode1" presStyleIdx="10" presStyleCnt="13"/>
      <dgm:spPr/>
      <dgm:t>
        <a:bodyPr/>
        <a:lstStyle/>
        <a:p>
          <a:endParaRPr lang="ru-RU"/>
        </a:p>
      </dgm:t>
    </dgm:pt>
    <dgm:pt modelId="{E9ADF162-0B8D-47D3-A3C4-B80B6C410813}" type="pres">
      <dgm:prSet presAssocID="{64C81021-5A9C-409C-8263-DF5D5BA5D5E9}" presName="dotArrow6" presStyleLbl="alignNode1" presStyleIdx="11" presStyleCnt="13"/>
      <dgm:spPr/>
      <dgm:t>
        <a:bodyPr/>
        <a:lstStyle/>
        <a:p>
          <a:endParaRPr lang="ru-RU"/>
        </a:p>
      </dgm:t>
    </dgm:pt>
    <dgm:pt modelId="{69D91C26-9265-49C1-AACA-9C11D92CF324}" type="pres">
      <dgm:prSet presAssocID="{64C81021-5A9C-409C-8263-DF5D5BA5D5E9}" presName="dotArrow7" presStyleLbl="alignNode1" presStyleIdx="12" presStyleCnt="13"/>
      <dgm:spPr/>
      <dgm:t>
        <a:bodyPr/>
        <a:lstStyle/>
        <a:p>
          <a:endParaRPr lang="ru-RU"/>
        </a:p>
      </dgm:t>
    </dgm:pt>
    <dgm:pt modelId="{124349F6-0FD4-4700-BABC-26AC9B008360}" type="pres">
      <dgm:prSet presAssocID="{E8931DF1-5024-46CB-819C-10A801700B54}" presName="parTx1" presStyleLbl="node1" presStyleIdx="0" presStyleCnt="4"/>
      <dgm:spPr/>
      <dgm:t>
        <a:bodyPr/>
        <a:lstStyle/>
        <a:p>
          <a:endParaRPr lang="ru-RU"/>
        </a:p>
      </dgm:t>
    </dgm:pt>
    <dgm:pt modelId="{F61C8AEA-24ED-4480-ACC9-C4D297896AAD}" type="pres">
      <dgm:prSet presAssocID="{DFF4019D-3360-4281-9AC3-FDB2F7EBF02B}" presName="picture1" presStyleCnt="0"/>
      <dgm:spPr/>
      <dgm:t>
        <a:bodyPr/>
        <a:lstStyle/>
        <a:p>
          <a:endParaRPr lang="ru-RU"/>
        </a:p>
      </dgm:t>
    </dgm:pt>
    <dgm:pt modelId="{0A55191D-CBC4-43F3-8455-600C4F436B60}" type="pres">
      <dgm:prSet presAssocID="{DFF4019D-3360-4281-9AC3-FDB2F7EBF02B}" presName="imageRepeatNode" presStyleLbl="fgImgPlace1" presStyleIdx="0" presStyleCnt="4"/>
      <dgm:spPr/>
      <dgm:t>
        <a:bodyPr/>
        <a:lstStyle/>
        <a:p>
          <a:endParaRPr lang="ru-RU"/>
        </a:p>
      </dgm:t>
    </dgm:pt>
    <dgm:pt modelId="{3EC6A7E7-D5E8-49DA-8911-543B14B22765}" type="pres">
      <dgm:prSet presAssocID="{D63505F3-E383-44DD-98E5-DA83D9B1767D}" presName="parTx2" presStyleLbl="node1" presStyleIdx="1" presStyleCnt="4"/>
      <dgm:spPr/>
      <dgm:t>
        <a:bodyPr/>
        <a:lstStyle/>
        <a:p>
          <a:endParaRPr lang="ru-RU"/>
        </a:p>
      </dgm:t>
    </dgm:pt>
    <dgm:pt modelId="{E0EB34F6-70C1-42C1-9B60-43280423807A}" type="pres">
      <dgm:prSet presAssocID="{024DD3E2-9747-45C7-BD68-483EE37A5422}" presName="picture2" presStyleCnt="0"/>
      <dgm:spPr/>
      <dgm:t>
        <a:bodyPr/>
        <a:lstStyle/>
        <a:p>
          <a:endParaRPr lang="ru-RU"/>
        </a:p>
      </dgm:t>
    </dgm:pt>
    <dgm:pt modelId="{63C04CF4-ED0F-4EE7-BEE0-0467ED610B24}" type="pres">
      <dgm:prSet presAssocID="{024DD3E2-9747-45C7-BD68-483EE37A5422}" presName="imageRepeatNode" presStyleLbl="fgImgPlace1" presStyleIdx="1" presStyleCnt="4"/>
      <dgm:spPr/>
      <dgm:t>
        <a:bodyPr/>
        <a:lstStyle/>
        <a:p>
          <a:endParaRPr lang="ru-RU"/>
        </a:p>
      </dgm:t>
    </dgm:pt>
    <dgm:pt modelId="{114AA650-2662-48E6-BE89-1471E992CB04}" type="pres">
      <dgm:prSet presAssocID="{052B9F2D-82CC-4851-ACED-5940D655D57D}" presName="parTx3" presStyleLbl="node1" presStyleIdx="2" presStyleCnt="4"/>
      <dgm:spPr/>
      <dgm:t>
        <a:bodyPr/>
        <a:lstStyle/>
        <a:p>
          <a:endParaRPr lang="ru-RU"/>
        </a:p>
      </dgm:t>
    </dgm:pt>
    <dgm:pt modelId="{EB55A49B-DBD5-41E7-96EB-D98D24D7FBB5}" type="pres">
      <dgm:prSet presAssocID="{927757CF-B709-4F1D-8242-C85C2C9AE039}" presName="picture3" presStyleCnt="0"/>
      <dgm:spPr/>
      <dgm:t>
        <a:bodyPr/>
        <a:lstStyle/>
        <a:p>
          <a:endParaRPr lang="ru-RU"/>
        </a:p>
      </dgm:t>
    </dgm:pt>
    <dgm:pt modelId="{BC02E5BF-92F3-4BD3-BB69-A5D543BFB195}" type="pres">
      <dgm:prSet presAssocID="{927757CF-B709-4F1D-8242-C85C2C9AE039}" presName="imageRepeatNode" presStyleLbl="fgImgPlace1" presStyleIdx="2" presStyleCnt="4"/>
      <dgm:spPr/>
      <dgm:t>
        <a:bodyPr/>
        <a:lstStyle/>
        <a:p>
          <a:endParaRPr lang="ru-RU"/>
        </a:p>
      </dgm:t>
    </dgm:pt>
    <dgm:pt modelId="{1CC2EC63-1970-4AC5-B985-FDF4087C9E29}" type="pres">
      <dgm:prSet presAssocID="{CC9587F9-7F67-4431-A40E-E9EDEC89C115}" presName="parTx4" presStyleLbl="node1" presStyleIdx="3" presStyleCnt="4"/>
      <dgm:spPr/>
      <dgm:t>
        <a:bodyPr/>
        <a:lstStyle/>
        <a:p>
          <a:endParaRPr lang="ru-RU"/>
        </a:p>
      </dgm:t>
    </dgm:pt>
    <dgm:pt modelId="{B2EC8B12-7C20-49E6-A214-90C075656E9F}" type="pres">
      <dgm:prSet presAssocID="{BBFB4205-A85F-4208-8E0B-37F7CA8251A2}" presName="picture4" presStyleCnt="0"/>
      <dgm:spPr/>
      <dgm:t>
        <a:bodyPr/>
        <a:lstStyle/>
        <a:p>
          <a:endParaRPr lang="ru-RU"/>
        </a:p>
      </dgm:t>
    </dgm:pt>
    <dgm:pt modelId="{B696F509-D9AC-4782-87E7-FF2D32DB9B39}" type="pres">
      <dgm:prSet presAssocID="{BBFB4205-A85F-4208-8E0B-37F7CA8251A2}" presName="imageRepeatNode" presStyleLbl="fgImgPlace1" presStyleIdx="3" presStyleCnt="4"/>
      <dgm:spPr/>
      <dgm:t>
        <a:bodyPr/>
        <a:lstStyle/>
        <a:p>
          <a:endParaRPr lang="ru-RU"/>
        </a:p>
      </dgm:t>
    </dgm:pt>
  </dgm:ptLst>
  <dgm:cxnLst>
    <dgm:cxn modelId="{842BECC3-B6FC-FD4B-AA73-F34463BCA694}" type="presOf" srcId="{052B9F2D-82CC-4851-ACED-5940D655D57D}" destId="{114AA650-2662-48E6-BE89-1471E992CB04}" srcOrd="0" destOrd="0" presId="urn:microsoft.com/office/officeart/2008/layout/AscendingPictureAccentProcess"/>
    <dgm:cxn modelId="{2310E473-0162-F449-82F8-3417D44F5DB3}" type="presOf" srcId="{CC9587F9-7F67-4431-A40E-E9EDEC89C115}" destId="{1CC2EC63-1970-4AC5-B985-FDF4087C9E29}" srcOrd="0" destOrd="0" presId="urn:microsoft.com/office/officeart/2008/layout/AscendingPictureAccentProcess"/>
    <dgm:cxn modelId="{68810923-6242-4767-9577-639693503951}" srcId="{64C81021-5A9C-409C-8263-DF5D5BA5D5E9}" destId="{052B9F2D-82CC-4851-ACED-5940D655D57D}" srcOrd="2" destOrd="0" parTransId="{835B62EF-BAEC-4ACF-8CC4-D1B1DBC74875}" sibTransId="{927757CF-B709-4F1D-8242-C85C2C9AE039}"/>
    <dgm:cxn modelId="{801C31F0-EF3F-A643-858C-B16D859CE765}" type="presOf" srcId="{D63505F3-E383-44DD-98E5-DA83D9B1767D}" destId="{3EC6A7E7-D5E8-49DA-8911-543B14B22765}" srcOrd="0" destOrd="0" presId="urn:microsoft.com/office/officeart/2008/layout/AscendingPictureAccentProcess"/>
    <dgm:cxn modelId="{AC9CA460-F973-2648-83FC-AD67E973DD6D}" type="presOf" srcId="{E8931DF1-5024-46CB-819C-10A801700B54}" destId="{124349F6-0FD4-4700-BABC-26AC9B008360}" srcOrd="0" destOrd="0" presId="urn:microsoft.com/office/officeart/2008/layout/AscendingPictureAccentProcess"/>
    <dgm:cxn modelId="{AF0C457B-FD63-0541-A0D4-176F4E3A77B9}" type="presOf" srcId="{024DD3E2-9747-45C7-BD68-483EE37A5422}" destId="{63C04CF4-ED0F-4EE7-BEE0-0467ED610B24}" srcOrd="0" destOrd="0" presId="urn:microsoft.com/office/officeart/2008/layout/AscendingPictureAccentProcess"/>
    <dgm:cxn modelId="{D6BA5F09-1C6E-844E-9C89-5C2822982D2C}" type="presOf" srcId="{927757CF-B709-4F1D-8242-C85C2C9AE039}" destId="{BC02E5BF-92F3-4BD3-BB69-A5D543BFB195}" srcOrd="0" destOrd="0" presId="urn:microsoft.com/office/officeart/2008/layout/AscendingPictureAccentProcess"/>
    <dgm:cxn modelId="{0401B63F-1313-9F48-AC14-AC9778B20AE0}" type="presOf" srcId="{DFF4019D-3360-4281-9AC3-FDB2F7EBF02B}" destId="{0A55191D-CBC4-43F3-8455-600C4F436B60}" srcOrd="0" destOrd="0" presId="urn:microsoft.com/office/officeart/2008/layout/AscendingPictureAccentProcess"/>
    <dgm:cxn modelId="{7A029BE2-6511-1C4F-8A01-A7C8E20CBAAB}" type="presOf" srcId="{64C81021-5A9C-409C-8263-DF5D5BA5D5E9}" destId="{A85005C5-7CB0-4037-AF9D-5C99A9D46323}" srcOrd="0" destOrd="0" presId="urn:microsoft.com/office/officeart/2008/layout/AscendingPictureAccentProcess"/>
    <dgm:cxn modelId="{C53C9CFD-ABF5-4198-9A0E-9FECBBC60A70}" srcId="{64C81021-5A9C-409C-8263-DF5D5BA5D5E9}" destId="{E8931DF1-5024-46CB-819C-10A801700B54}" srcOrd="0" destOrd="0" parTransId="{B4308BCE-BCC7-498D-B8C4-31530F6F89BF}" sibTransId="{DFF4019D-3360-4281-9AC3-FDB2F7EBF02B}"/>
    <dgm:cxn modelId="{B39CEC6A-A6D5-4AB0-A7D5-DE544DDD6CB2}" srcId="{64C81021-5A9C-409C-8263-DF5D5BA5D5E9}" destId="{CC9587F9-7F67-4431-A40E-E9EDEC89C115}" srcOrd="3" destOrd="0" parTransId="{4365161C-52E7-4453-9C37-E0ED1F9FB6A9}" sibTransId="{BBFB4205-A85F-4208-8E0B-37F7CA8251A2}"/>
    <dgm:cxn modelId="{7E4E664B-9E5D-4EDC-99E4-62823E4C0905}" srcId="{64C81021-5A9C-409C-8263-DF5D5BA5D5E9}" destId="{D63505F3-E383-44DD-98E5-DA83D9B1767D}" srcOrd="1" destOrd="0" parTransId="{C3E989B6-3B18-4ADE-904D-83F7347B57F9}" sibTransId="{024DD3E2-9747-45C7-BD68-483EE37A5422}"/>
    <dgm:cxn modelId="{7D17FD76-5B3C-C343-A34F-964C05102874}" type="presOf" srcId="{BBFB4205-A85F-4208-8E0B-37F7CA8251A2}" destId="{B696F509-D9AC-4782-87E7-FF2D32DB9B39}" srcOrd="0" destOrd="0" presId="urn:microsoft.com/office/officeart/2008/layout/AscendingPictureAccentProcess"/>
    <dgm:cxn modelId="{6838EFED-6E6B-8D4D-A1E8-22F66202F6F5}" type="presParOf" srcId="{A85005C5-7CB0-4037-AF9D-5C99A9D46323}" destId="{083EA761-6568-4B7D-9811-198E5D39B5BD}" srcOrd="0" destOrd="0" presId="urn:microsoft.com/office/officeart/2008/layout/AscendingPictureAccentProcess"/>
    <dgm:cxn modelId="{4C21311A-46B3-5B43-9680-5C575D3EC2A9}" type="presParOf" srcId="{A85005C5-7CB0-4037-AF9D-5C99A9D46323}" destId="{166931CB-457A-415B-B4AC-980871D6C0CB}" srcOrd="1" destOrd="0" presId="urn:microsoft.com/office/officeart/2008/layout/AscendingPictureAccentProcess"/>
    <dgm:cxn modelId="{5C9E61CD-A2EB-044A-BAFF-CD6B5DE8B4F5}" type="presParOf" srcId="{A85005C5-7CB0-4037-AF9D-5C99A9D46323}" destId="{8D8A70C2-7632-4F75-B6CE-1F5E6397DD00}" srcOrd="2" destOrd="0" presId="urn:microsoft.com/office/officeart/2008/layout/AscendingPictureAccentProcess"/>
    <dgm:cxn modelId="{6E3114CF-18F5-4444-88D9-9F3911782D47}" type="presParOf" srcId="{A85005C5-7CB0-4037-AF9D-5C99A9D46323}" destId="{A6EFC02C-FE07-4BF8-915D-70C78D33DC7E}" srcOrd="3" destOrd="0" presId="urn:microsoft.com/office/officeart/2008/layout/AscendingPictureAccentProcess"/>
    <dgm:cxn modelId="{1DBCBF81-2B90-CA4E-A6CD-8F371E4EE37F}" type="presParOf" srcId="{A85005C5-7CB0-4037-AF9D-5C99A9D46323}" destId="{6D0F21C1-A476-4746-882A-7012887A225B}" srcOrd="4" destOrd="0" presId="urn:microsoft.com/office/officeart/2008/layout/AscendingPictureAccentProcess"/>
    <dgm:cxn modelId="{592B01EB-2D6C-1C41-BC1C-8D0BED5E9DFB}" type="presParOf" srcId="{A85005C5-7CB0-4037-AF9D-5C99A9D46323}" destId="{DBC2D591-20D7-4F2F-B3FA-1E2FCA0A6D1D}" srcOrd="5" destOrd="0" presId="urn:microsoft.com/office/officeart/2008/layout/AscendingPictureAccentProcess"/>
    <dgm:cxn modelId="{B6C68197-EF2A-2D4B-90D1-F79F654B39C0}" type="presParOf" srcId="{A85005C5-7CB0-4037-AF9D-5C99A9D46323}" destId="{443E9836-AFCD-4F80-86E6-D38597ADA877}" srcOrd="6" destOrd="0" presId="urn:microsoft.com/office/officeart/2008/layout/AscendingPictureAccentProcess"/>
    <dgm:cxn modelId="{6CDEF997-BA11-1F46-9D47-C9747F0682BD}" type="presParOf" srcId="{A85005C5-7CB0-4037-AF9D-5C99A9D46323}" destId="{6919300F-CC6E-47B0-A4D8-7D66387D21C4}" srcOrd="7" destOrd="0" presId="urn:microsoft.com/office/officeart/2008/layout/AscendingPictureAccentProcess"/>
    <dgm:cxn modelId="{FB5BEDB5-5F01-3E4C-AE20-EF5076201C36}" type="presParOf" srcId="{A85005C5-7CB0-4037-AF9D-5C99A9D46323}" destId="{A9D7C11B-6501-4EF0-82E5-DE9EED80A146}" srcOrd="8" destOrd="0" presId="urn:microsoft.com/office/officeart/2008/layout/AscendingPictureAccentProcess"/>
    <dgm:cxn modelId="{4CEA8D58-E91F-934A-B342-2A54DE5CB115}" type="presParOf" srcId="{A85005C5-7CB0-4037-AF9D-5C99A9D46323}" destId="{968FFCBD-EA90-464C-8762-0DD35C8423F0}" srcOrd="9" destOrd="0" presId="urn:microsoft.com/office/officeart/2008/layout/AscendingPictureAccentProcess"/>
    <dgm:cxn modelId="{D6B5B141-7930-E142-8F22-70251631C495}" type="presParOf" srcId="{A85005C5-7CB0-4037-AF9D-5C99A9D46323}" destId="{C275AA6C-47EC-421F-9D4C-7A85ED5E4245}" srcOrd="10" destOrd="0" presId="urn:microsoft.com/office/officeart/2008/layout/AscendingPictureAccentProcess"/>
    <dgm:cxn modelId="{33398D48-E0AD-4A44-BA86-44DFBDFF1836}" type="presParOf" srcId="{A85005C5-7CB0-4037-AF9D-5C99A9D46323}" destId="{E9ADF162-0B8D-47D3-A3C4-B80B6C410813}" srcOrd="11" destOrd="0" presId="urn:microsoft.com/office/officeart/2008/layout/AscendingPictureAccentProcess"/>
    <dgm:cxn modelId="{A69660FD-2742-434C-8D3A-FB89E13098B5}" type="presParOf" srcId="{A85005C5-7CB0-4037-AF9D-5C99A9D46323}" destId="{69D91C26-9265-49C1-AACA-9C11D92CF324}" srcOrd="12" destOrd="0" presId="urn:microsoft.com/office/officeart/2008/layout/AscendingPictureAccentProcess"/>
    <dgm:cxn modelId="{74A4DF7A-C7A8-B24F-B135-D555E1894714}" type="presParOf" srcId="{A85005C5-7CB0-4037-AF9D-5C99A9D46323}" destId="{124349F6-0FD4-4700-BABC-26AC9B008360}" srcOrd="13" destOrd="0" presId="urn:microsoft.com/office/officeart/2008/layout/AscendingPictureAccentProcess"/>
    <dgm:cxn modelId="{F3F7EE2A-E0F8-9240-AA3F-0A5AA8068F77}" type="presParOf" srcId="{A85005C5-7CB0-4037-AF9D-5C99A9D46323}" destId="{F61C8AEA-24ED-4480-ACC9-C4D297896AAD}" srcOrd="14" destOrd="0" presId="urn:microsoft.com/office/officeart/2008/layout/AscendingPictureAccentProcess"/>
    <dgm:cxn modelId="{425FB899-FEF0-694F-B83C-1B890CB2A9C8}" type="presParOf" srcId="{F61C8AEA-24ED-4480-ACC9-C4D297896AAD}" destId="{0A55191D-CBC4-43F3-8455-600C4F436B60}" srcOrd="0" destOrd="0" presId="urn:microsoft.com/office/officeart/2008/layout/AscendingPictureAccentProcess"/>
    <dgm:cxn modelId="{B8426BF5-28BA-8E40-807A-F395CC62C8F6}" type="presParOf" srcId="{A85005C5-7CB0-4037-AF9D-5C99A9D46323}" destId="{3EC6A7E7-D5E8-49DA-8911-543B14B22765}" srcOrd="15" destOrd="0" presId="urn:microsoft.com/office/officeart/2008/layout/AscendingPictureAccentProcess"/>
    <dgm:cxn modelId="{460056CF-1F8C-9F41-8A63-4CF53311F878}" type="presParOf" srcId="{A85005C5-7CB0-4037-AF9D-5C99A9D46323}" destId="{E0EB34F6-70C1-42C1-9B60-43280423807A}" srcOrd="16" destOrd="0" presId="urn:microsoft.com/office/officeart/2008/layout/AscendingPictureAccentProcess"/>
    <dgm:cxn modelId="{AAE01581-E000-5444-9119-3D7CA200942D}" type="presParOf" srcId="{E0EB34F6-70C1-42C1-9B60-43280423807A}" destId="{63C04CF4-ED0F-4EE7-BEE0-0467ED610B24}" srcOrd="0" destOrd="0" presId="urn:microsoft.com/office/officeart/2008/layout/AscendingPictureAccentProcess"/>
    <dgm:cxn modelId="{2B6221CA-3D32-9248-8723-9C4711BBE7E3}" type="presParOf" srcId="{A85005C5-7CB0-4037-AF9D-5C99A9D46323}" destId="{114AA650-2662-48E6-BE89-1471E992CB04}" srcOrd="17" destOrd="0" presId="urn:microsoft.com/office/officeart/2008/layout/AscendingPictureAccentProcess"/>
    <dgm:cxn modelId="{CC61F204-0052-FE44-A0FE-86F84C1C4782}" type="presParOf" srcId="{A85005C5-7CB0-4037-AF9D-5C99A9D46323}" destId="{EB55A49B-DBD5-41E7-96EB-D98D24D7FBB5}" srcOrd="18" destOrd="0" presId="urn:microsoft.com/office/officeart/2008/layout/AscendingPictureAccentProcess"/>
    <dgm:cxn modelId="{9CFEE8BB-E210-9F42-A8C1-B6AF79183FD5}" type="presParOf" srcId="{EB55A49B-DBD5-41E7-96EB-D98D24D7FBB5}" destId="{BC02E5BF-92F3-4BD3-BB69-A5D543BFB195}" srcOrd="0" destOrd="0" presId="urn:microsoft.com/office/officeart/2008/layout/AscendingPictureAccentProcess"/>
    <dgm:cxn modelId="{87BFB84A-7367-4344-AA12-419C652B7F72}" type="presParOf" srcId="{A85005C5-7CB0-4037-AF9D-5C99A9D46323}" destId="{1CC2EC63-1970-4AC5-B985-FDF4087C9E29}" srcOrd="19" destOrd="0" presId="urn:microsoft.com/office/officeart/2008/layout/AscendingPictureAccentProcess"/>
    <dgm:cxn modelId="{97EA6571-F0CB-F54B-AC5E-4983EFD1A92E}" type="presParOf" srcId="{A85005C5-7CB0-4037-AF9D-5C99A9D46323}" destId="{B2EC8B12-7C20-49E6-A214-90C075656E9F}" srcOrd="20" destOrd="0" presId="urn:microsoft.com/office/officeart/2008/layout/AscendingPictureAccentProcess"/>
    <dgm:cxn modelId="{7832C316-1CC5-9A40-A56A-E4A9D49418DB}" type="presParOf" srcId="{B2EC8B12-7C20-49E6-A214-90C075656E9F}" destId="{B696F509-D9AC-4782-87E7-FF2D32DB9B39}"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F980E9-D607-0B44-97D2-D5B97AA720DA}" type="datetimeFigureOut">
              <a:rPr lang="ru-RU" smtClean="0"/>
              <a:t>07.02.2018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324BBA-035E-0C45-83FE-65E917F97590}" type="slidenum">
              <a:rPr lang="ru-RU" smtClean="0"/>
              <a:t>‹#›</a:t>
            </a:fld>
            <a:endParaRPr lang="ru-RU"/>
          </a:p>
        </p:txBody>
      </p:sp>
    </p:spTree>
    <p:extLst>
      <p:ext uri="{BB962C8B-B14F-4D97-AF65-F5344CB8AC3E}">
        <p14:creationId xmlns:p14="http://schemas.microsoft.com/office/powerpoint/2010/main" val="14365845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6E0375-7728-4160-87A6-4444E5F23E5A}" type="slidenum">
              <a:rPr lang="en-US"/>
              <a:pPr/>
              <a:t>38</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ru-RU"/>
              <a:t>Некоторая перекличка с Законом по оценке качества. Механизмом оценки в общем заданы рамки понятия качества. В Законе даже меньше – только структура программы. </a:t>
            </a:r>
            <a:endParaRPr lang="en-US"/>
          </a:p>
        </p:txBody>
      </p:sp>
    </p:spTree>
    <p:extLst>
      <p:ext uri="{BB962C8B-B14F-4D97-AF65-F5344CB8AC3E}">
        <p14:creationId xmlns:p14="http://schemas.microsoft.com/office/powerpoint/2010/main" val="2501211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Название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0D49A39-AF1F-874F-BBF0-CFB3EBCC4E25}" type="datetimeFigureOut">
              <a:rPr lang="ru-RU" smtClean="0"/>
              <a:t>07.02.2018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5DABA9-ECBF-A149-AF4C-6C249A3D3C40}" type="slidenum">
              <a:rPr lang="ru-RU" smtClean="0"/>
              <a:t>‹#›</a:t>
            </a:fld>
            <a:endParaRPr lang="ru-RU"/>
          </a:p>
        </p:txBody>
      </p:sp>
    </p:spTree>
    <p:extLst>
      <p:ext uri="{BB962C8B-B14F-4D97-AF65-F5344CB8AC3E}">
        <p14:creationId xmlns:p14="http://schemas.microsoft.com/office/powerpoint/2010/main" val="1826212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0D49A39-AF1F-874F-BBF0-CFB3EBCC4E25}" type="datetimeFigureOut">
              <a:rPr lang="ru-RU" smtClean="0"/>
              <a:t>07.02.2018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5DABA9-ECBF-A149-AF4C-6C249A3D3C40}" type="slidenum">
              <a:rPr lang="ru-RU" smtClean="0"/>
              <a:t>‹#›</a:t>
            </a:fld>
            <a:endParaRPr lang="ru-RU"/>
          </a:p>
        </p:txBody>
      </p:sp>
    </p:spTree>
    <p:extLst>
      <p:ext uri="{BB962C8B-B14F-4D97-AF65-F5344CB8AC3E}">
        <p14:creationId xmlns:p14="http://schemas.microsoft.com/office/powerpoint/2010/main" val="4108867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0D49A39-AF1F-874F-BBF0-CFB3EBCC4E25}" type="datetimeFigureOut">
              <a:rPr lang="ru-RU" smtClean="0"/>
              <a:t>07.02.2018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5DABA9-ECBF-A149-AF4C-6C249A3D3C40}" type="slidenum">
              <a:rPr lang="ru-RU" smtClean="0"/>
              <a:t>‹#›</a:t>
            </a:fld>
            <a:endParaRPr lang="ru-RU"/>
          </a:p>
        </p:txBody>
      </p:sp>
    </p:spTree>
    <p:extLst>
      <p:ext uri="{BB962C8B-B14F-4D97-AF65-F5344CB8AC3E}">
        <p14:creationId xmlns:p14="http://schemas.microsoft.com/office/powerpoint/2010/main" val="1380816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0D49A39-AF1F-874F-BBF0-CFB3EBCC4E25}" type="datetimeFigureOut">
              <a:rPr lang="ru-RU" smtClean="0"/>
              <a:t>07.02.2018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5DABA9-ECBF-A149-AF4C-6C249A3D3C40}" type="slidenum">
              <a:rPr lang="ru-RU" smtClean="0"/>
              <a:t>‹#›</a:t>
            </a:fld>
            <a:endParaRPr lang="ru-RU"/>
          </a:p>
        </p:txBody>
      </p:sp>
    </p:spTree>
    <p:extLst>
      <p:ext uri="{BB962C8B-B14F-4D97-AF65-F5344CB8AC3E}">
        <p14:creationId xmlns:p14="http://schemas.microsoft.com/office/powerpoint/2010/main" val="31793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Название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0D49A39-AF1F-874F-BBF0-CFB3EBCC4E25}" type="datetimeFigureOut">
              <a:rPr lang="ru-RU" smtClean="0"/>
              <a:t>07.02.2018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5DABA9-ECBF-A149-AF4C-6C249A3D3C40}" type="slidenum">
              <a:rPr lang="ru-RU" smtClean="0"/>
              <a:t>‹#›</a:t>
            </a:fld>
            <a:endParaRPr lang="ru-RU"/>
          </a:p>
        </p:txBody>
      </p:sp>
    </p:spTree>
    <p:extLst>
      <p:ext uri="{BB962C8B-B14F-4D97-AF65-F5344CB8AC3E}">
        <p14:creationId xmlns:p14="http://schemas.microsoft.com/office/powerpoint/2010/main" val="165641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0D49A39-AF1F-874F-BBF0-CFB3EBCC4E25}" type="datetimeFigureOut">
              <a:rPr lang="ru-RU" smtClean="0"/>
              <a:t>07.02.2018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85DABA9-ECBF-A149-AF4C-6C249A3D3C40}" type="slidenum">
              <a:rPr lang="ru-RU" smtClean="0"/>
              <a:t>‹#›</a:t>
            </a:fld>
            <a:endParaRPr lang="ru-RU"/>
          </a:p>
        </p:txBody>
      </p:sp>
    </p:spTree>
    <p:extLst>
      <p:ext uri="{BB962C8B-B14F-4D97-AF65-F5344CB8AC3E}">
        <p14:creationId xmlns:p14="http://schemas.microsoft.com/office/powerpoint/2010/main" val="2356443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0D49A39-AF1F-874F-BBF0-CFB3EBCC4E25}" type="datetimeFigureOut">
              <a:rPr lang="ru-RU" smtClean="0"/>
              <a:t>07.02.2018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85DABA9-ECBF-A149-AF4C-6C249A3D3C40}" type="slidenum">
              <a:rPr lang="ru-RU" smtClean="0"/>
              <a:t>‹#›</a:t>
            </a:fld>
            <a:endParaRPr lang="ru-RU"/>
          </a:p>
        </p:txBody>
      </p:sp>
    </p:spTree>
    <p:extLst>
      <p:ext uri="{BB962C8B-B14F-4D97-AF65-F5344CB8AC3E}">
        <p14:creationId xmlns:p14="http://schemas.microsoft.com/office/powerpoint/2010/main" val="2210514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0D49A39-AF1F-874F-BBF0-CFB3EBCC4E25}" type="datetimeFigureOut">
              <a:rPr lang="ru-RU" smtClean="0"/>
              <a:t>07.02.2018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85DABA9-ECBF-A149-AF4C-6C249A3D3C40}" type="slidenum">
              <a:rPr lang="ru-RU" smtClean="0"/>
              <a:t>‹#›</a:t>
            </a:fld>
            <a:endParaRPr lang="ru-RU"/>
          </a:p>
        </p:txBody>
      </p:sp>
    </p:spTree>
    <p:extLst>
      <p:ext uri="{BB962C8B-B14F-4D97-AF65-F5344CB8AC3E}">
        <p14:creationId xmlns:p14="http://schemas.microsoft.com/office/powerpoint/2010/main" val="3297680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0D49A39-AF1F-874F-BBF0-CFB3EBCC4E25}" type="datetimeFigureOut">
              <a:rPr lang="ru-RU" smtClean="0"/>
              <a:t>07.02.2018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85DABA9-ECBF-A149-AF4C-6C249A3D3C40}" type="slidenum">
              <a:rPr lang="ru-RU" smtClean="0"/>
              <a:t>‹#›</a:t>
            </a:fld>
            <a:endParaRPr lang="ru-RU"/>
          </a:p>
        </p:txBody>
      </p:sp>
    </p:spTree>
    <p:extLst>
      <p:ext uri="{BB962C8B-B14F-4D97-AF65-F5344CB8AC3E}">
        <p14:creationId xmlns:p14="http://schemas.microsoft.com/office/powerpoint/2010/main" val="768940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0D49A39-AF1F-874F-BBF0-CFB3EBCC4E25}" type="datetimeFigureOut">
              <a:rPr lang="ru-RU" smtClean="0"/>
              <a:t>07.02.2018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85DABA9-ECBF-A149-AF4C-6C249A3D3C40}" type="slidenum">
              <a:rPr lang="ru-RU" smtClean="0"/>
              <a:t>‹#›</a:t>
            </a:fld>
            <a:endParaRPr lang="ru-RU"/>
          </a:p>
        </p:txBody>
      </p:sp>
    </p:spTree>
    <p:extLst>
      <p:ext uri="{BB962C8B-B14F-4D97-AF65-F5344CB8AC3E}">
        <p14:creationId xmlns:p14="http://schemas.microsoft.com/office/powerpoint/2010/main" val="2095050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0D49A39-AF1F-874F-BBF0-CFB3EBCC4E25}" type="datetimeFigureOut">
              <a:rPr lang="ru-RU" smtClean="0"/>
              <a:t>07.02.2018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85DABA9-ECBF-A149-AF4C-6C249A3D3C40}" type="slidenum">
              <a:rPr lang="ru-RU" smtClean="0"/>
              <a:t>‹#›</a:t>
            </a:fld>
            <a:endParaRPr lang="ru-RU"/>
          </a:p>
        </p:txBody>
      </p:sp>
    </p:spTree>
    <p:extLst>
      <p:ext uri="{BB962C8B-B14F-4D97-AF65-F5344CB8AC3E}">
        <p14:creationId xmlns:p14="http://schemas.microsoft.com/office/powerpoint/2010/main" val="178571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D49A39-AF1F-874F-BBF0-CFB3EBCC4E25}" type="datetimeFigureOut">
              <a:rPr lang="ru-RU" smtClean="0"/>
              <a:t>07.02.2018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DABA9-ECBF-A149-AF4C-6C249A3D3C40}" type="slidenum">
              <a:rPr lang="ru-RU" smtClean="0"/>
              <a:t>‹#›</a:t>
            </a:fld>
            <a:endParaRPr lang="ru-RU"/>
          </a:p>
        </p:txBody>
      </p:sp>
    </p:spTree>
    <p:extLst>
      <p:ext uri="{BB962C8B-B14F-4D97-AF65-F5344CB8AC3E}">
        <p14:creationId xmlns:p14="http://schemas.microsoft.com/office/powerpoint/2010/main" val="539199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ctrTitle"/>
          </p:nvPr>
        </p:nvSpPr>
        <p:spPr>
          <a:xfrm>
            <a:off x="685800" y="1009767"/>
            <a:ext cx="7772400" cy="2590683"/>
          </a:xfrm>
          <a:solidFill>
            <a:schemeClr val="accent4">
              <a:lumMod val="40000"/>
              <a:lumOff val="60000"/>
            </a:schemeClr>
          </a:solidFill>
        </p:spPr>
        <p:txBody>
          <a:bodyPr>
            <a:normAutofit fontScale="90000"/>
          </a:bodyPr>
          <a:lstStyle/>
          <a:p>
            <a:r>
              <a:rPr lang="ru-RU" b="1" dirty="0" err="1"/>
              <a:t>Cовременный</a:t>
            </a:r>
            <a:r>
              <a:rPr lang="ru-RU" b="1" dirty="0"/>
              <a:t>  менеджмент - новая   "управленческая   философия"</a:t>
            </a:r>
            <a:r>
              <a:rPr lang="ru-RU" dirty="0"/>
              <a:t/>
            </a:r>
            <a:br>
              <a:rPr lang="ru-RU" dirty="0"/>
            </a:b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Подзаголовок 2"/>
          <p:cNvSpPr>
            <a:spLocks noGrp="1"/>
          </p:cNvSpPr>
          <p:nvPr>
            <p:ph type="subTitle" idx="1"/>
          </p:nvPr>
        </p:nvSpPr>
        <p:spPr>
          <a:xfrm>
            <a:off x="1539907" y="3886199"/>
            <a:ext cx="6400800" cy="2004107"/>
          </a:xfrm>
          <a:solidFill>
            <a:schemeClr val="accent2">
              <a:lumMod val="40000"/>
              <a:lumOff val="60000"/>
            </a:schemeClr>
          </a:solidFill>
        </p:spPr>
        <p:txBody>
          <a:bodyPr>
            <a:normAutofit lnSpcReduction="10000"/>
            <a:scene3d>
              <a:camera prst="orthographicFront">
                <a:rot lat="0" lon="0" rev="0"/>
              </a:camera>
              <a:lightRig rig="contrasting" dir="t">
                <a:rot lat="0" lon="0" rev="4500000"/>
              </a:lightRig>
            </a:scene3d>
            <a:sp3d contourW="6350" prstMaterial="metal">
              <a:contourClr>
                <a:schemeClr val="accent1">
                  <a:shade val="75000"/>
                </a:schemeClr>
              </a:contourClr>
            </a:sp3d>
          </a:bodyPr>
          <a:lstStyle/>
          <a:p>
            <a:pPr algn="r"/>
            <a:r>
              <a:rPr lang="ru-RU" sz="2400" b="1" cap="all" dirty="0">
                <a:ln w="0"/>
                <a:solidFill>
                  <a:srgbClr val="0D0D0D"/>
                </a:solidFill>
                <a:effectLst>
                  <a:reflection blurRad="12700" stA="50000" endPos="50000" dist="5000" dir="5400000" sy="-100000" rotWithShape="0"/>
                </a:effectLst>
                <a:cs typeface="Geneva CY" charset="0"/>
              </a:rPr>
              <a:t>К.Ю. Белая</a:t>
            </a:r>
            <a:r>
              <a:rPr lang="ru-RU" sz="2400" b="1" cap="all" dirty="0" smtClean="0">
                <a:ln w="0"/>
                <a:solidFill>
                  <a:srgbClr val="0D0D0D"/>
                </a:solidFill>
                <a:effectLst>
                  <a:reflection blurRad="12700" stA="50000" endPos="50000" dist="5000" dir="5400000" sy="-100000" rotWithShape="0"/>
                </a:effectLst>
                <a:cs typeface="Geneva CY" charset="0"/>
              </a:rPr>
              <a:t>, </a:t>
            </a:r>
            <a:r>
              <a:rPr lang="ru-RU" sz="2400" b="1" cap="all" dirty="0" err="1" smtClean="0">
                <a:ln w="0"/>
                <a:solidFill>
                  <a:srgbClr val="0D0D0D"/>
                </a:solidFill>
                <a:effectLst>
                  <a:reflection blurRad="12700" stA="50000" endPos="50000" dist="5000" dir="5400000" sy="-100000" rotWithShape="0"/>
                </a:effectLst>
                <a:cs typeface="Geneva CY" charset="0"/>
              </a:rPr>
              <a:t>к.п.н</a:t>
            </a:r>
            <a:r>
              <a:rPr lang="ru-RU" sz="2400" b="1" cap="all" dirty="0">
                <a:ln w="0"/>
                <a:solidFill>
                  <a:srgbClr val="0D0D0D"/>
                </a:solidFill>
                <a:effectLst>
                  <a:reflection blurRad="12700" stA="50000" endPos="50000" dist="5000" dir="5400000" sy="-100000" rotWithShape="0"/>
                </a:effectLst>
                <a:cs typeface="Geneva CY" charset="0"/>
              </a:rPr>
              <a:t>., </a:t>
            </a:r>
          </a:p>
          <a:p>
            <a:pPr algn="r"/>
            <a:r>
              <a:rPr lang="ru-RU" sz="2400" b="1" cap="all" dirty="0">
                <a:ln w="0"/>
                <a:solidFill>
                  <a:srgbClr val="0D0D0D"/>
                </a:solidFill>
                <a:effectLst>
                  <a:reflection blurRad="12700" stA="50000" endPos="50000" dist="5000" dir="5400000" sy="-100000" rotWithShape="0"/>
                </a:effectLst>
                <a:cs typeface="Geneva CY" charset="0"/>
              </a:rPr>
              <a:t>Заслуженный учитель России, Лауреат премии Правительства РФ в области </a:t>
            </a:r>
            <a:r>
              <a:rPr lang="ru-RU" sz="2400" b="1" cap="all" dirty="0" smtClean="0">
                <a:ln w="0"/>
                <a:solidFill>
                  <a:srgbClr val="0D0D0D"/>
                </a:solidFill>
                <a:effectLst>
                  <a:reflection blurRad="12700" stA="50000" endPos="50000" dist="5000" dir="5400000" sy="-100000" rotWithShape="0"/>
                </a:effectLst>
                <a:cs typeface="Geneva CY" charset="0"/>
              </a:rPr>
              <a:t>образования</a:t>
            </a:r>
          </a:p>
          <a:p>
            <a:pPr algn="r"/>
            <a:r>
              <a:rPr lang="ru-RU" sz="2400" b="1" cap="all" dirty="0" smtClean="0">
                <a:ln w="0"/>
                <a:solidFill>
                  <a:srgbClr val="0D0D0D"/>
                </a:solidFill>
                <a:effectLst>
                  <a:reflection blurRad="12700" stA="50000" endPos="50000" dist="5000" dir="5400000" sy="-100000" rotWithShape="0"/>
                </a:effectLst>
                <a:cs typeface="Geneva CY" charset="0"/>
              </a:rPr>
              <a:t>7. 02. 2018 г.</a:t>
            </a:r>
          </a:p>
          <a:p>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393060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457200" y="274638"/>
            <a:ext cx="8229600" cy="819114"/>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ru-RU" sz="3600" b="1" dirty="0" smtClean="0"/>
              <a:t/>
            </a:r>
            <a:br>
              <a:rPr lang="ru-RU" sz="3600" b="1" dirty="0" smtClean="0"/>
            </a:br>
            <a:r>
              <a:rPr lang="ru-RU" sz="3600" b="1" dirty="0" smtClean="0"/>
              <a:t/>
            </a:r>
            <a:br>
              <a:rPr lang="ru-RU" sz="3600" b="1" dirty="0" smtClean="0"/>
            </a:br>
            <a:r>
              <a:rPr lang="ru-RU" sz="3600" b="1" dirty="0" smtClean="0"/>
              <a:t>Функции </a:t>
            </a:r>
            <a:r>
              <a:rPr lang="ru-RU" sz="3600" b="1" dirty="0"/>
              <a:t>управления, их взаимосвязь</a:t>
            </a:r>
            <a:r>
              <a:rPr lang="ru-RU" sz="3600" dirty="0"/>
              <a:t/>
            </a:r>
            <a:br>
              <a:rPr lang="ru-RU" sz="3600" dirty="0"/>
            </a:br>
            <a:r>
              <a:rPr lang="ru-RU" sz="3600" dirty="0"/>
              <a:t> </a:t>
            </a:r>
            <a:br>
              <a:rPr lang="ru-RU" sz="3600" dirty="0"/>
            </a:br>
            <a:endParaRPr lang="ru-RU" sz="3600" dirty="0"/>
          </a:p>
        </p:txBody>
      </p:sp>
      <p:sp>
        <p:nvSpPr>
          <p:cNvPr id="3" name="Содержимое 2"/>
          <p:cNvSpPr>
            <a:spLocks noGrp="1"/>
          </p:cNvSpPr>
          <p:nvPr>
            <p:ph idx="1"/>
          </p:nvPr>
        </p:nvSpPr>
        <p:spPr>
          <a:xfrm>
            <a:off x="299876" y="1600200"/>
            <a:ext cx="8386924" cy="5050516"/>
          </a:xfrm>
        </p:spPr>
        <p:txBody>
          <a:bodyPr>
            <a:normAutofit fontScale="92500" lnSpcReduction="20000"/>
          </a:bodyPr>
          <a:lstStyle/>
          <a:p>
            <a:r>
              <a:rPr lang="ru-RU" dirty="0"/>
              <a:t>Среди этих функций </a:t>
            </a:r>
            <a:r>
              <a:rPr lang="ru-RU" dirty="0" smtClean="0"/>
              <a:t>управления, </a:t>
            </a:r>
            <a:r>
              <a:rPr lang="ru-RU" dirty="0"/>
              <a:t>как видов </a:t>
            </a:r>
            <a:r>
              <a:rPr lang="ru-RU" dirty="0" smtClean="0"/>
              <a:t>деятельности, </a:t>
            </a:r>
            <a:r>
              <a:rPr lang="ru-RU" dirty="0"/>
              <a:t>системообразующим фактором </a:t>
            </a:r>
            <a:r>
              <a:rPr lang="ru-RU" b="1" dirty="0"/>
              <a:t>является цель</a:t>
            </a:r>
            <a:r>
              <a:rPr lang="ru-RU" dirty="0"/>
              <a:t>. Под влиянием мотивов и цели формируется информационно-аналитическая основа процесса управления</a:t>
            </a:r>
            <a:r>
              <a:rPr lang="ru-RU" b="1" dirty="0"/>
              <a:t>. Мотивационно-целевая</a:t>
            </a:r>
            <a:r>
              <a:rPr lang="ru-RU" dirty="0"/>
              <a:t> установка является исходной для прогнозирования и планирования деятельности, определяет организационные формы, способы, средства принятых решений, служит нормой контроля и диагностической оценки фактических результатов, позволяет реализовать и корректировать педагогический процесс и деятельность сотрудников.</a:t>
            </a:r>
            <a:r>
              <a:rPr lang="ru-RU" dirty="0" smtClean="0">
                <a:effectLst/>
              </a:rPr>
              <a:t> </a:t>
            </a:r>
            <a:endParaRPr lang="ru-RU" dirty="0"/>
          </a:p>
        </p:txBody>
      </p:sp>
    </p:spTree>
    <p:extLst>
      <p:ext uri="{BB962C8B-B14F-4D97-AF65-F5344CB8AC3E}">
        <p14:creationId xmlns:p14="http://schemas.microsoft.com/office/powerpoint/2010/main" val="229789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r>
              <a:rPr lang="ru-RU" sz="3200" b="1" dirty="0"/>
              <a:t>Информационно-аналитическое обеспечение управления</a:t>
            </a:r>
            <a:r>
              <a:rPr lang="ru-RU" sz="3200" dirty="0"/>
              <a:t/>
            </a:r>
            <a:br>
              <a:rPr lang="ru-RU" sz="3200" dirty="0"/>
            </a:br>
            <a:endParaRPr lang="ru-RU" sz="3200" dirty="0"/>
          </a:p>
        </p:txBody>
      </p:sp>
      <p:sp>
        <p:nvSpPr>
          <p:cNvPr id="3" name="Содержимое 2"/>
          <p:cNvSpPr>
            <a:spLocks noGrp="1"/>
          </p:cNvSpPr>
          <p:nvPr>
            <p:ph idx="1"/>
          </p:nvPr>
        </p:nvSpPr>
        <p:spPr/>
        <p:txBody>
          <a:bodyPr>
            <a:normAutofit fontScale="92500" lnSpcReduction="20000"/>
          </a:bodyPr>
          <a:lstStyle/>
          <a:p>
            <a:r>
              <a:rPr lang="ru-RU" dirty="0"/>
              <a:t>Управление осуществляется на информационной основе. </a:t>
            </a:r>
            <a:endParaRPr lang="ru-RU" dirty="0" smtClean="0"/>
          </a:p>
          <a:p>
            <a:r>
              <a:rPr lang="ru-RU" dirty="0"/>
              <a:t>Вся информация подразделяется на внешнюю и внутреннюю</a:t>
            </a:r>
            <a:r>
              <a:rPr lang="ru-RU" dirty="0" smtClean="0">
                <a:effectLst/>
              </a:rPr>
              <a:t> </a:t>
            </a:r>
          </a:p>
          <a:p>
            <a:r>
              <a:rPr lang="ru-RU" i="1" dirty="0" smtClean="0"/>
              <a:t>В</a:t>
            </a:r>
            <a:r>
              <a:rPr lang="ru-RU" i="1" smtClean="0"/>
              <a:t>нешняя </a:t>
            </a:r>
            <a:r>
              <a:rPr lang="ru-RU" i="1" dirty="0"/>
              <a:t>информация</a:t>
            </a:r>
            <a:r>
              <a:rPr lang="ru-RU" dirty="0"/>
              <a:t> включает директивные и нормативные документы, научно-педагогическую информацию и информацию о передовом педагогическом опыте. </a:t>
            </a:r>
          </a:p>
          <a:p>
            <a:r>
              <a:rPr lang="ru-RU" i="1" dirty="0"/>
              <a:t>К внутренней информации</a:t>
            </a:r>
            <a:r>
              <a:rPr lang="ru-RU" dirty="0"/>
              <a:t> относятся сведения  о состоянии и результатах деятельности в конкретной организации.</a:t>
            </a:r>
            <a:r>
              <a:rPr lang="ru-RU" dirty="0" smtClean="0">
                <a:effectLst/>
              </a:rPr>
              <a:t> </a:t>
            </a:r>
            <a:endParaRPr lang="ru-RU" dirty="0"/>
          </a:p>
        </p:txBody>
      </p:sp>
    </p:spTree>
    <p:extLst>
      <p:ext uri="{BB962C8B-B14F-4D97-AF65-F5344CB8AC3E}">
        <p14:creationId xmlns:p14="http://schemas.microsoft.com/office/powerpoint/2010/main" val="2172023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457200" y="274638"/>
            <a:ext cx="8229600" cy="977884"/>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ru-RU" sz="4000" b="1" dirty="0" smtClean="0"/>
              <a:t/>
            </a:r>
            <a:br>
              <a:rPr lang="ru-RU" sz="4000" b="1" dirty="0" smtClean="0"/>
            </a:br>
            <a:r>
              <a:rPr lang="ru-RU" sz="4000" b="1" dirty="0" smtClean="0"/>
              <a:t>Информационно</a:t>
            </a:r>
            <a:r>
              <a:rPr lang="ru-RU" sz="4000" b="1" dirty="0"/>
              <a:t>-аналитическое обеспечение управления</a:t>
            </a:r>
            <a:r>
              <a:rPr lang="ru-RU" dirty="0"/>
              <a:t/>
            </a:r>
            <a:br>
              <a:rPr lang="ru-RU" dirty="0"/>
            </a:br>
            <a:endParaRPr lang="ru-RU" dirty="0"/>
          </a:p>
        </p:txBody>
      </p:sp>
      <p:sp>
        <p:nvSpPr>
          <p:cNvPr id="3" name="Содержимое 2"/>
          <p:cNvSpPr>
            <a:spLocks noGrp="1"/>
          </p:cNvSpPr>
          <p:nvPr>
            <p:ph idx="1"/>
          </p:nvPr>
        </p:nvSpPr>
        <p:spPr>
          <a:xfrm>
            <a:off x="211677" y="1600200"/>
            <a:ext cx="8784590" cy="5032875"/>
          </a:xfrm>
        </p:spPr>
        <p:txBody>
          <a:bodyPr>
            <a:normAutofit lnSpcReduction="10000"/>
          </a:bodyPr>
          <a:lstStyle/>
          <a:p>
            <a:r>
              <a:rPr lang="ru-RU" dirty="0"/>
              <a:t>П</a:t>
            </a:r>
            <a:r>
              <a:rPr lang="ru-RU" dirty="0" smtClean="0"/>
              <a:t>роцесс </a:t>
            </a:r>
            <a:r>
              <a:rPr lang="ru-RU" dirty="0"/>
              <a:t>управления </a:t>
            </a:r>
            <a:r>
              <a:rPr lang="ru-RU" dirty="0" smtClean="0"/>
              <a:t>организацией </a:t>
            </a:r>
            <a:r>
              <a:rPr lang="ru-RU" dirty="0"/>
              <a:t>с позиции содержания, можно </a:t>
            </a:r>
            <a:r>
              <a:rPr lang="ru-RU" dirty="0" smtClean="0"/>
              <a:t>представить </a:t>
            </a:r>
            <a:r>
              <a:rPr lang="ru-RU" dirty="0"/>
              <a:t>как целенаправленную деятельность по регулированию педагогического процесса в целях перевода его на более высокий уровень. </a:t>
            </a:r>
            <a:r>
              <a:rPr lang="ru-RU" b="1" dirty="0"/>
              <a:t>По форме это будет процесс анализа информации.</a:t>
            </a:r>
            <a:r>
              <a:rPr lang="ru-RU" dirty="0"/>
              <a:t> </a:t>
            </a:r>
          </a:p>
          <a:p>
            <a:r>
              <a:rPr lang="ru-RU" i="1" u="sng" dirty="0"/>
              <a:t>Анализ – это метод научного исследования путем разложения предмета на составные части или мысленного расчленения объекта посредством логической абстракции</a:t>
            </a:r>
            <a:r>
              <a:rPr lang="ru-RU" i="1" dirty="0"/>
              <a:t>.</a:t>
            </a:r>
            <a:endParaRPr lang="ru-RU" dirty="0"/>
          </a:p>
          <a:p>
            <a:endParaRPr lang="ru-RU" dirty="0"/>
          </a:p>
        </p:txBody>
      </p:sp>
    </p:spTree>
    <p:extLst>
      <p:ext uri="{BB962C8B-B14F-4D97-AF65-F5344CB8AC3E}">
        <p14:creationId xmlns:p14="http://schemas.microsoft.com/office/powerpoint/2010/main" val="2883426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457200" y="274638"/>
            <a:ext cx="8229600" cy="889678"/>
          </a:xfrm>
        </p:spPr>
        <p:style>
          <a:lnRef idx="1">
            <a:schemeClr val="accent4"/>
          </a:lnRef>
          <a:fillRef idx="2">
            <a:schemeClr val="accent4"/>
          </a:fillRef>
          <a:effectRef idx="1">
            <a:schemeClr val="accent4"/>
          </a:effectRef>
          <a:fontRef idx="minor">
            <a:schemeClr val="dk1"/>
          </a:fontRef>
        </p:style>
        <p:txBody>
          <a:bodyPr>
            <a:normAutofit/>
          </a:bodyPr>
          <a:lstStyle/>
          <a:p>
            <a:r>
              <a:rPr lang="ru-RU" sz="3600" b="1" dirty="0"/>
              <a:t>Анализ результатов</a:t>
            </a:r>
            <a:endParaRPr lang="ru-RU" sz="3600" dirty="0"/>
          </a:p>
        </p:txBody>
      </p:sp>
      <p:sp>
        <p:nvSpPr>
          <p:cNvPr id="3" name="Содержимое 2"/>
          <p:cNvSpPr>
            <a:spLocks noGrp="1"/>
          </p:cNvSpPr>
          <p:nvPr>
            <p:ph idx="1"/>
          </p:nvPr>
        </p:nvSpPr>
        <p:spPr>
          <a:xfrm>
            <a:off x="211677" y="1376010"/>
            <a:ext cx="8749311" cy="5292348"/>
          </a:xfrm>
        </p:spPr>
        <p:txBody>
          <a:bodyPr>
            <a:normAutofit fontScale="85000" lnSpcReduction="10000"/>
          </a:bodyPr>
          <a:lstStyle/>
          <a:p>
            <a:r>
              <a:rPr lang="ru-RU" dirty="0" smtClean="0"/>
              <a:t> </a:t>
            </a:r>
            <a:r>
              <a:rPr lang="ru-RU" dirty="0"/>
              <a:t>Любая проблема обнаруживает себя как несоответствие «того, что есть» «тому, что требуется». Поэтому сначала следует ответить на вопрос: «Каким требованиям должны удовлетворять результаты работы детского сада?» Эти требования задаются в социальном заказе </a:t>
            </a:r>
            <a:r>
              <a:rPr lang="ru-RU" dirty="0" smtClean="0"/>
              <a:t> </a:t>
            </a:r>
            <a:r>
              <a:rPr lang="ru-RU" dirty="0"/>
              <a:t>организации (дети, родители, педагоги, школа, население, производство, орган управления).</a:t>
            </a:r>
          </a:p>
          <a:p>
            <a:r>
              <a:rPr lang="ru-RU" dirty="0"/>
              <a:t>Затем требования социального заказа сравниваются с тем, что детский сад реализует в действительности, выделяются пункты, по которым существуют наиболее значимые несоответствия, и тем самым определяется совокупность проблем для решения.</a:t>
            </a:r>
          </a:p>
          <a:p>
            <a:endParaRPr lang="ru-RU" dirty="0"/>
          </a:p>
        </p:txBody>
      </p:sp>
    </p:spTree>
    <p:extLst>
      <p:ext uri="{BB962C8B-B14F-4D97-AF65-F5344CB8AC3E}">
        <p14:creationId xmlns:p14="http://schemas.microsoft.com/office/powerpoint/2010/main" val="1412223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457200" y="136770"/>
            <a:ext cx="8229600" cy="857697"/>
          </a:xfrm>
          <a:solidFill>
            <a:srgbClr val="F2DCDB"/>
          </a:solidFill>
        </p:spPr>
        <p:txBody>
          <a:bodyPr>
            <a:noAutofit/>
          </a:bodyPr>
          <a:lstStyle/>
          <a:p>
            <a:r>
              <a:rPr lang="ru-RU" sz="3200" b="1" cap="all" dirty="0" smtClean="0"/>
              <a:t/>
            </a:r>
            <a:br>
              <a:rPr lang="ru-RU" sz="3200" b="1" cap="all" dirty="0" smtClean="0"/>
            </a:br>
            <a:r>
              <a:rPr lang="ru-RU" sz="2800" b="1" cap="all" dirty="0" smtClean="0"/>
              <a:t>Стиль</a:t>
            </a:r>
            <a:r>
              <a:rPr lang="ru-RU" sz="2800" b="1" cap="all" dirty="0"/>
              <a:t>, методы  и формы работы с кадрами</a:t>
            </a:r>
            <a:r>
              <a:rPr lang="ru-RU" sz="2800" dirty="0"/>
              <a:t/>
            </a:r>
            <a:br>
              <a:rPr lang="ru-RU" sz="2800" dirty="0"/>
            </a:br>
            <a:endParaRPr lang="ru-RU" sz="2800" dirty="0"/>
          </a:p>
        </p:txBody>
      </p:sp>
      <p:sp>
        <p:nvSpPr>
          <p:cNvPr id="3" name="Содержимое 2"/>
          <p:cNvSpPr>
            <a:spLocks noGrp="1"/>
          </p:cNvSpPr>
          <p:nvPr>
            <p:ph idx="1"/>
          </p:nvPr>
        </p:nvSpPr>
        <p:spPr>
          <a:xfrm>
            <a:off x="195385" y="1328616"/>
            <a:ext cx="8714153" cy="5529384"/>
          </a:xfrm>
        </p:spPr>
        <p:txBody>
          <a:bodyPr>
            <a:normAutofit fontScale="92500" lnSpcReduction="20000"/>
          </a:bodyPr>
          <a:lstStyle/>
          <a:p>
            <a:r>
              <a:rPr lang="ru-RU" dirty="0"/>
              <a:t>Эффективное управление дошкольной образовательной организацией предполагает создание здоровой творческой обстановки в коллективе с высокими результатами труда и находится в прямой зависимости от того, каков стиль управления выбран руководителем. </a:t>
            </a:r>
            <a:endParaRPr lang="ru-RU" dirty="0" smtClean="0"/>
          </a:p>
          <a:p>
            <a:r>
              <a:rPr lang="ru-RU" i="1" dirty="0"/>
              <a:t>Стиль руководства</a:t>
            </a:r>
            <a:r>
              <a:rPr lang="ru-RU" dirty="0"/>
              <a:t> – это почерк руководителя, и выражается он в том, как действует руководитель, какими способами он решает стоящие перед ним задачи</a:t>
            </a:r>
            <a:r>
              <a:rPr lang="ru-RU" dirty="0" smtClean="0"/>
              <a:t>.</a:t>
            </a:r>
          </a:p>
          <a:p>
            <a:r>
              <a:rPr lang="ru-RU" dirty="0"/>
              <a:t>Еще в 40-е годы </a:t>
            </a:r>
            <a:r>
              <a:rPr lang="ru-RU" dirty="0" err="1"/>
              <a:t>К.Левиным</a:t>
            </a:r>
            <a:r>
              <a:rPr lang="ru-RU" dirty="0"/>
              <a:t> была предложена широко известная в наше время классификация стилей управления: авторитарный, демократический и либеральный.</a:t>
            </a:r>
            <a:r>
              <a:rPr lang="ru-RU" dirty="0" smtClean="0">
                <a:effectLst/>
              </a:rPr>
              <a:t> </a:t>
            </a:r>
            <a:r>
              <a:rPr lang="ru-RU" dirty="0" smtClean="0"/>
              <a:t> </a:t>
            </a:r>
            <a:endParaRPr lang="ru-RU" dirty="0"/>
          </a:p>
        </p:txBody>
      </p:sp>
    </p:spTree>
    <p:extLst>
      <p:ext uri="{BB962C8B-B14F-4D97-AF65-F5344CB8AC3E}">
        <p14:creationId xmlns:p14="http://schemas.microsoft.com/office/powerpoint/2010/main" val="2348664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457200" y="274638"/>
            <a:ext cx="8229600" cy="924961"/>
          </a:xfrm>
        </p:spPr>
        <p:style>
          <a:lnRef idx="1">
            <a:schemeClr val="accent6"/>
          </a:lnRef>
          <a:fillRef idx="2">
            <a:schemeClr val="accent6"/>
          </a:fillRef>
          <a:effectRef idx="1">
            <a:schemeClr val="accent6"/>
          </a:effectRef>
          <a:fontRef idx="minor">
            <a:schemeClr val="dk1"/>
          </a:fontRef>
        </p:style>
        <p:txBody>
          <a:bodyPr/>
          <a:lstStyle/>
          <a:p>
            <a:r>
              <a:rPr lang="ru-RU" b="1" dirty="0"/>
              <a:t>Стиль руководства </a:t>
            </a:r>
          </a:p>
        </p:txBody>
      </p:sp>
      <p:sp>
        <p:nvSpPr>
          <p:cNvPr id="3" name="Содержимое 2"/>
          <p:cNvSpPr>
            <a:spLocks noGrp="1"/>
          </p:cNvSpPr>
          <p:nvPr>
            <p:ph idx="1"/>
          </p:nvPr>
        </p:nvSpPr>
        <p:spPr>
          <a:xfrm>
            <a:off x="194037" y="1600200"/>
            <a:ext cx="8802230" cy="5103440"/>
          </a:xfrm>
        </p:spPr>
        <p:txBody>
          <a:bodyPr>
            <a:normAutofit fontScale="85000" lnSpcReduction="10000"/>
          </a:bodyPr>
          <a:lstStyle/>
          <a:p>
            <a:r>
              <a:rPr lang="ru-RU" dirty="0"/>
              <a:t>В стиле руководителя проявляются его личные качества. Ведь личность характеризуется не только тем, что она делает, но и тем, как она это </a:t>
            </a:r>
            <a:r>
              <a:rPr lang="ru-RU" dirty="0" smtClean="0"/>
              <a:t>делает.</a:t>
            </a:r>
          </a:p>
          <a:p>
            <a:r>
              <a:rPr lang="ru-RU" dirty="0"/>
              <a:t>На становление стиля оказывают влияние интеллект, общая культура, руководителя, уровень профессиональной подготовки, особенности характера и темперамент, присущие ему нравственные ценности, умение внимательно относиться к запросам подчиненных, способность вести за собой коллектив и вместе с тем учиться у него, создавать атмосферу увлеченности работой, нетерпимости ко всякого рода недостаткам, к равнодушию </a:t>
            </a:r>
          </a:p>
        </p:txBody>
      </p:sp>
    </p:spTree>
    <p:extLst>
      <p:ext uri="{BB962C8B-B14F-4D97-AF65-F5344CB8AC3E}">
        <p14:creationId xmlns:p14="http://schemas.microsoft.com/office/powerpoint/2010/main" val="3440808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ru-RU" sz="3600" b="1" dirty="0"/>
              <a:t>Методы управления</a:t>
            </a:r>
            <a:r>
              <a:rPr lang="ru-RU" sz="3600" dirty="0"/>
              <a:t> </a:t>
            </a:r>
          </a:p>
        </p:txBody>
      </p:sp>
      <p:sp>
        <p:nvSpPr>
          <p:cNvPr id="3" name="Содержимое 2"/>
          <p:cNvSpPr>
            <a:spLocks noGrp="1"/>
          </p:cNvSpPr>
          <p:nvPr>
            <p:ph idx="1"/>
          </p:nvPr>
        </p:nvSpPr>
        <p:spPr/>
        <p:txBody>
          <a:bodyPr>
            <a:normAutofit lnSpcReduction="10000"/>
          </a:bodyPr>
          <a:lstStyle/>
          <a:p>
            <a:r>
              <a:rPr lang="ru-RU" dirty="0"/>
              <a:t>Стиль руководства находится в тесном отношении и взаимодействии с методом управления.</a:t>
            </a:r>
          </a:p>
          <a:p>
            <a:r>
              <a:rPr lang="ru-RU" i="1" dirty="0"/>
              <a:t>Метод управления</a:t>
            </a:r>
            <a:r>
              <a:rPr lang="ru-RU" dirty="0"/>
              <a:t> принято трактовать как совокупность способов (приемов) целенаправленного воздействия руководителя на работников и трудовые коллективы, обеспечивающих координацию их действия. </a:t>
            </a:r>
          </a:p>
        </p:txBody>
      </p:sp>
    </p:spTree>
    <p:extLst>
      <p:ext uri="{BB962C8B-B14F-4D97-AF65-F5344CB8AC3E}">
        <p14:creationId xmlns:p14="http://schemas.microsoft.com/office/powerpoint/2010/main" val="3383319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ru-RU" sz="3600" b="1" dirty="0"/>
              <a:t>Методы управления</a:t>
            </a:r>
            <a:r>
              <a:rPr lang="ru-RU" sz="3600" dirty="0"/>
              <a:t> </a:t>
            </a:r>
          </a:p>
        </p:txBody>
      </p:sp>
      <p:sp>
        <p:nvSpPr>
          <p:cNvPr id="3" name="Содержимое 2"/>
          <p:cNvSpPr>
            <a:spLocks noGrp="1"/>
          </p:cNvSpPr>
          <p:nvPr>
            <p:ph idx="1"/>
          </p:nvPr>
        </p:nvSpPr>
        <p:spPr/>
        <p:txBody>
          <a:bodyPr/>
          <a:lstStyle/>
          <a:p>
            <a:r>
              <a:rPr lang="ru-RU" dirty="0"/>
              <a:t>В менеджменте выделяют следующие 4 группы методов управления: </a:t>
            </a:r>
          </a:p>
          <a:p>
            <a:pPr>
              <a:buFontTx/>
              <a:buChar char="-"/>
            </a:pPr>
            <a:r>
              <a:rPr lang="ru-RU" dirty="0" smtClean="0"/>
              <a:t>организационно</a:t>
            </a:r>
            <a:r>
              <a:rPr lang="ru-RU" dirty="0"/>
              <a:t>-распорядительные (административные); </a:t>
            </a:r>
          </a:p>
          <a:p>
            <a:pPr>
              <a:buFontTx/>
              <a:buChar char="-"/>
            </a:pPr>
            <a:r>
              <a:rPr lang="ru-RU" dirty="0" smtClean="0"/>
              <a:t> </a:t>
            </a:r>
            <a:r>
              <a:rPr lang="ru-RU" dirty="0"/>
              <a:t>организационно-педагогические; </a:t>
            </a:r>
          </a:p>
          <a:p>
            <a:pPr>
              <a:buFontTx/>
              <a:buChar char="-"/>
            </a:pPr>
            <a:r>
              <a:rPr lang="ru-RU" dirty="0" smtClean="0"/>
              <a:t> </a:t>
            </a:r>
            <a:r>
              <a:rPr lang="ru-RU" dirty="0"/>
              <a:t>социально-психологические; </a:t>
            </a:r>
          </a:p>
          <a:p>
            <a:pPr>
              <a:buFontTx/>
              <a:buChar char="-"/>
            </a:pPr>
            <a:r>
              <a:rPr lang="ru-RU" dirty="0" smtClean="0"/>
              <a:t> </a:t>
            </a:r>
            <a:r>
              <a:rPr lang="ru-RU" dirty="0"/>
              <a:t>экономические.</a:t>
            </a:r>
          </a:p>
          <a:p>
            <a:endParaRPr lang="ru-RU" dirty="0"/>
          </a:p>
        </p:txBody>
      </p:sp>
    </p:spTree>
    <p:extLst>
      <p:ext uri="{BB962C8B-B14F-4D97-AF65-F5344CB8AC3E}">
        <p14:creationId xmlns:p14="http://schemas.microsoft.com/office/powerpoint/2010/main" val="3377200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ru-RU" sz="3600" b="1" dirty="0"/>
              <a:t>Методы управления</a:t>
            </a:r>
            <a:r>
              <a:rPr lang="ru-RU" sz="3600" dirty="0"/>
              <a:t> </a:t>
            </a:r>
          </a:p>
        </p:txBody>
      </p:sp>
      <p:sp>
        <p:nvSpPr>
          <p:cNvPr id="3" name="Содержимое 2"/>
          <p:cNvSpPr>
            <a:spLocks noGrp="1"/>
          </p:cNvSpPr>
          <p:nvPr>
            <p:ph idx="1"/>
          </p:nvPr>
        </p:nvSpPr>
        <p:spPr>
          <a:xfrm>
            <a:off x="317515" y="1600200"/>
            <a:ext cx="8590553" cy="5015234"/>
          </a:xfrm>
        </p:spPr>
        <p:txBody>
          <a:bodyPr>
            <a:normAutofit fontScale="92500" lnSpcReduction="20000"/>
          </a:bodyPr>
          <a:lstStyle/>
          <a:p>
            <a:r>
              <a:rPr lang="ru-RU" u="sng" dirty="0"/>
              <a:t>К организационно-распорядительным методам</a:t>
            </a:r>
            <a:r>
              <a:rPr lang="ru-RU" dirty="0"/>
              <a:t> относятся: формирование структуры управления, утверждение административных норм, издание приказов, разработка положений, должностных инструкций и т.д. Эти методы дают эффект, если выполняются определенные условия:</a:t>
            </a:r>
          </a:p>
          <a:p>
            <a:r>
              <a:rPr lang="ru-RU" dirty="0"/>
              <a:t>педагогическая целесообразность каждого управленческого решения;</a:t>
            </a:r>
          </a:p>
          <a:p>
            <a:r>
              <a:rPr lang="ru-RU" dirty="0"/>
              <a:t>логичность и четкость требований;</a:t>
            </a:r>
          </a:p>
          <a:p>
            <a:r>
              <a:rPr lang="ru-RU" dirty="0"/>
              <a:t>корректная настойчивость и воля в осуществлении решений; последовательность в достижении целей.</a:t>
            </a:r>
          </a:p>
          <a:p>
            <a:endParaRPr lang="ru-RU" dirty="0"/>
          </a:p>
        </p:txBody>
      </p:sp>
    </p:spTree>
    <p:extLst>
      <p:ext uri="{BB962C8B-B14F-4D97-AF65-F5344CB8AC3E}">
        <p14:creationId xmlns:p14="http://schemas.microsoft.com/office/powerpoint/2010/main" val="639484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ru-RU" b="1" dirty="0"/>
              <a:t>Методы управления</a:t>
            </a:r>
            <a:r>
              <a:rPr lang="ru-RU" dirty="0"/>
              <a:t> </a:t>
            </a:r>
          </a:p>
        </p:txBody>
      </p:sp>
      <p:sp>
        <p:nvSpPr>
          <p:cNvPr id="3" name="Содержимое 2"/>
          <p:cNvSpPr>
            <a:spLocks noGrp="1"/>
          </p:cNvSpPr>
          <p:nvPr>
            <p:ph idx="1"/>
          </p:nvPr>
        </p:nvSpPr>
        <p:spPr/>
        <p:txBody>
          <a:bodyPr/>
          <a:lstStyle/>
          <a:p>
            <a:r>
              <a:rPr lang="ru-RU" u="sng" dirty="0"/>
              <a:t>Организационно-педагогические методы</a:t>
            </a:r>
            <a:r>
              <a:rPr lang="ru-RU" dirty="0"/>
              <a:t> направлены на обучение педагогов через все формы методической работы: консультации, семинары-практикумы, открытые занятия и т.д. При помощи этих методов руководитель создает условия для профессионального роста своих сотрудников, а следовательно, для повышения качества их работы.</a:t>
            </a:r>
          </a:p>
          <a:p>
            <a:endParaRPr lang="ru-RU" dirty="0"/>
          </a:p>
        </p:txBody>
      </p:sp>
    </p:spTree>
    <p:extLst>
      <p:ext uri="{BB962C8B-B14F-4D97-AF65-F5344CB8AC3E}">
        <p14:creationId xmlns:p14="http://schemas.microsoft.com/office/powerpoint/2010/main" val="1868577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215309" y="274638"/>
            <a:ext cx="8471491" cy="1143000"/>
          </a:xfrm>
          <a:solidFill>
            <a:schemeClr val="accent6">
              <a:lumMod val="20000"/>
              <a:lumOff val="80000"/>
            </a:schemeClr>
          </a:solidFill>
        </p:spPr>
        <p:txBody>
          <a:bodyPr>
            <a:normAutofit fontScale="90000"/>
          </a:bodyPr>
          <a:lstStyle/>
          <a:p>
            <a:r>
              <a:rPr lang="ru-RU" dirty="0" smtClean="0"/>
              <a:t/>
            </a:r>
            <a:br>
              <a:rPr lang="ru-RU" dirty="0" smtClean="0"/>
            </a:br>
            <a:r>
              <a:rPr lang="ru-RU" dirty="0" smtClean="0"/>
              <a:t>Основы </a:t>
            </a:r>
            <a:r>
              <a:rPr lang="ru-RU" dirty="0"/>
              <a:t>современного педагогического менеджмента</a:t>
            </a:r>
            <a:br>
              <a:rPr lang="ru-RU" dirty="0"/>
            </a:br>
            <a:endParaRPr lang="ru-RU" dirty="0"/>
          </a:p>
        </p:txBody>
      </p:sp>
      <p:sp>
        <p:nvSpPr>
          <p:cNvPr id="3" name="Содержимое 2"/>
          <p:cNvSpPr>
            <a:spLocks noGrp="1"/>
          </p:cNvSpPr>
          <p:nvPr>
            <p:ph idx="1"/>
          </p:nvPr>
        </p:nvSpPr>
        <p:spPr>
          <a:xfrm>
            <a:off x="215309" y="1632617"/>
            <a:ext cx="8734674" cy="4957129"/>
          </a:xfrm>
          <a:solidFill>
            <a:schemeClr val="accent4">
              <a:lumMod val="20000"/>
              <a:lumOff val="80000"/>
            </a:schemeClr>
          </a:solidFill>
        </p:spPr>
        <p:txBody>
          <a:bodyPr/>
          <a:lstStyle/>
          <a:p>
            <a:r>
              <a:rPr lang="ru-RU" b="1" dirty="0"/>
              <a:t>Управление-</a:t>
            </a:r>
            <a:r>
              <a:rPr lang="ru-RU" dirty="0"/>
              <a:t>это процесс, система действий  по </a:t>
            </a:r>
            <a:r>
              <a:rPr lang="en-US" dirty="0" err="1"/>
              <a:t>достижени</a:t>
            </a:r>
            <a:r>
              <a:rPr lang="ru-RU" dirty="0"/>
              <a:t>ю</a:t>
            </a:r>
            <a:r>
              <a:rPr lang="en-US" dirty="0"/>
              <a:t> </a:t>
            </a:r>
            <a:r>
              <a:rPr lang="en-US" dirty="0" err="1"/>
              <a:t>определенных</a:t>
            </a:r>
            <a:r>
              <a:rPr lang="en-US" dirty="0"/>
              <a:t>  </a:t>
            </a:r>
            <a:r>
              <a:rPr lang="en-US" dirty="0" err="1"/>
              <a:t>запланированных</a:t>
            </a:r>
            <a:r>
              <a:rPr lang="en-US" dirty="0"/>
              <a:t> </a:t>
            </a:r>
            <a:r>
              <a:rPr lang="en-US" dirty="0" err="1"/>
              <a:t>результатов</a:t>
            </a:r>
            <a:r>
              <a:rPr lang="ru-RU" dirty="0"/>
              <a:t>. </a:t>
            </a:r>
            <a:r>
              <a:rPr lang="en-US" dirty="0" err="1"/>
              <a:t>В</a:t>
            </a:r>
            <a:r>
              <a:rPr lang="en-US" dirty="0"/>
              <a:t> </a:t>
            </a:r>
            <a:r>
              <a:rPr lang="en-US" dirty="0" err="1"/>
              <a:t>условиях</a:t>
            </a:r>
            <a:r>
              <a:rPr lang="en-US" dirty="0"/>
              <a:t> </a:t>
            </a:r>
            <a:r>
              <a:rPr lang="en-US" dirty="0" err="1"/>
              <a:t>перехода</a:t>
            </a:r>
            <a:r>
              <a:rPr lang="en-US" dirty="0"/>
              <a:t> </a:t>
            </a:r>
            <a:r>
              <a:rPr lang="en-US" dirty="0" err="1"/>
              <a:t>к</a:t>
            </a:r>
            <a:r>
              <a:rPr lang="en-US" dirty="0"/>
              <a:t> </a:t>
            </a:r>
            <a:r>
              <a:rPr lang="en-US" dirty="0" err="1"/>
              <a:t>рыночной</a:t>
            </a:r>
            <a:r>
              <a:rPr lang="en-US" dirty="0"/>
              <a:t> </a:t>
            </a:r>
            <a:r>
              <a:rPr lang="en-US" dirty="0" err="1"/>
              <a:t>экономике</a:t>
            </a:r>
            <a:r>
              <a:rPr lang="en-US" dirty="0"/>
              <a:t> </a:t>
            </a:r>
            <a:r>
              <a:rPr lang="en-US" dirty="0" err="1"/>
              <a:t>термины</a:t>
            </a:r>
            <a:r>
              <a:rPr lang="en-US" dirty="0"/>
              <a:t> </a:t>
            </a:r>
            <a:r>
              <a:rPr lang="en-US" b="1" dirty="0"/>
              <a:t>«</a:t>
            </a:r>
            <a:r>
              <a:rPr lang="en-US" b="1" dirty="0" err="1"/>
              <a:t>менеджмент</a:t>
            </a:r>
            <a:r>
              <a:rPr lang="en-US" dirty="0"/>
              <a:t>» </a:t>
            </a:r>
            <a:r>
              <a:rPr lang="en-US" dirty="0" err="1"/>
              <a:t>и</a:t>
            </a:r>
            <a:r>
              <a:rPr lang="en-US" dirty="0"/>
              <a:t> «</a:t>
            </a:r>
            <a:r>
              <a:rPr lang="en-US" dirty="0" err="1"/>
              <a:t>менеджер</a:t>
            </a:r>
            <a:r>
              <a:rPr lang="en-US" dirty="0"/>
              <a:t>» </a:t>
            </a:r>
            <a:r>
              <a:rPr lang="en-US" dirty="0" err="1"/>
              <a:t>вошли</a:t>
            </a:r>
            <a:r>
              <a:rPr lang="en-US" dirty="0"/>
              <a:t> </a:t>
            </a:r>
            <a:r>
              <a:rPr lang="en-US" dirty="0" err="1"/>
              <a:t>в</a:t>
            </a:r>
            <a:r>
              <a:rPr lang="en-US" dirty="0"/>
              <a:t> </a:t>
            </a:r>
            <a:r>
              <a:rPr lang="en-US" dirty="0" err="1"/>
              <a:t>наш</a:t>
            </a:r>
            <a:r>
              <a:rPr lang="en-US" dirty="0"/>
              <a:t> </a:t>
            </a:r>
            <a:r>
              <a:rPr lang="en-US" dirty="0" err="1"/>
              <a:t>обиход</a:t>
            </a:r>
            <a:r>
              <a:rPr lang="en-US" dirty="0"/>
              <a:t> </a:t>
            </a:r>
            <a:r>
              <a:rPr lang="en-US" dirty="0" err="1"/>
              <a:t>наряду</a:t>
            </a:r>
            <a:r>
              <a:rPr lang="en-US" dirty="0"/>
              <a:t> </a:t>
            </a:r>
            <a:r>
              <a:rPr lang="en-US" dirty="0" err="1"/>
              <a:t>с</a:t>
            </a:r>
            <a:r>
              <a:rPr lang="en-US" dirty="0"/>
              <a:t> </a:t>
            </a:r>
            <a:r>
              <a:rPr lang="en-US" dirty="0" err="1"/>
              <a:t>терминами</a:t>
            </a:r>
            <a:r>
              <a:rPr lang="en-US" dirty="0"/>
              <a:t> «</a:t>
            </a:r>
            <a:r>
              <a:rPr lang="en-US" dirty="0" err="1"/>
              <a:t>управление</a:t>
            </a:r>
            <a:r>
              <a:rPr lang="en-US" dirty="0"/>
              <a:t>», «</a:t>
            </a:r>
            <a:r>
              <a:rPr lang="en-US" dirty="0" err="1"/>
              <a:t>управленческая</a:t>
            </a:r>
            <a:r>
              <a:rPr lang="en-US" dirty="0"/>
              <a:t> </a:t>
            </a:r>
            <a:r>
              <a:rPr lang="en-US" dirty="0" err="1"/>
              <a:t>деятельность</a:t>
            </a:r>
            <a:r>
              <a:rPr lang="en-US" dirty="0"/>
              <a:t>», «</a:t>
            </a:r>
            <a:r>
              <a:rPr lang="en-US" dirty="0" err="1"/>
              <a:t>директор</a:t>
            </a:r>
            <a:r>
              <a:rPr lang="en-US" dirty="0"/>
              <a:t>», «</a:t>
            </a:r>
            <a:r>
              <a:rPr lang="en-US" dirty="0" err="1"/>
              <a:t>руководитель</a:t>
            </a:r>
            <a:r>
              <a:rPr lang="en-US" dirty="0"/>
              <a:t>»</a:t>
            </a:r>
            <a:r>
              <a:rPr lang="ru-RU" dirty="0"/>
              <a:t>. </a:t>
            </a:r>
            <a:r>
              <a:rPr lang="en-US" b="1" dirty="0" err="1"/>
              <a:t>Термин</a:t>
            </a:r>
            <a:r>
              <a:rPr lang="en-US" b="1" dirty="0"/>
              <a:t> </a:t>
            </a:r>
            <a:r>
              <a:rPr lang="en-US" b="1" i="1" dirty="0"/>
              <a:t>«</a:t>
            </a:r>
            <a:r>
              <a:rPr lang="en-US" b="1" i="1" dirty="0" err="1"/>
              <a:t>менеджмент</a:t>
            </a:r>
            <a:r>
              <a:rPr lang="en-US" b="1" i="1" dirty="0"/>
              <a:t>»</a:t>
            </a:r>
            <a:r>
              <a:rPr lang="en-US" b="1" dirty="0"/>
              <a:t> </a:t>
            </a:r>
            <a:r>
              <a:rPr lang="en-US" b="1" dirty="0" err="1"/>
              <a:t>является</a:t>
            </a:r>
            <a:r>
              <a:rPr lang="en-US" b="1" dirty="0"/>
              <a:t> </a:t>
            </a:r>
            <a:r>
              <a:rPr lang="en-US" b="1" dirty="0" err="1"/>
              <a:t>синонимом</a:t>
            </a:r>
            <a:r>
              <a:rPr lang="en-US" b="1" dirty="0"/>
              <a:t> </a:t>
            </a:r>
            <a:r>
              <a:rPr lang="en-US" b="1" dirty="0" err="1"/>
              <a:t>термина</a:t>
            </a:r>
            <a:r>
              <a:rPr lang="en-US" b="1" dirty="0"/>
              <a:t> </a:t>
            </a:r>
            <a:r>
              <a:rPr lang="en-US" b="1" i="1" dirty="0"/>
              <a:t>«</a:t>
            </a:r>
            <a:r>
              <a:rPr lang="en-US" b="1" i="1" dirty="0" err="1"/>
              <a:t>управление</a:t>
            </a:r>
            <a:r>
              <a:rPr lang="ru-RU" b="1" i="1" dirty="0"/>
              <a:t>»</a:t>
            </a:r>
            <a:r>
              <a:rPr lang="en-US" b="1" i="1" dirty="0"/>
              <a:t>.</a:t>
            </a:r>
            <a:r>
              <a:rPr lang="en-US" b="1" dirty="0"/>
              <a:t> </a:t>
            </a:r>
            <a:endParaRPr lang="ru-RU" b="1" dirty="0"/>
          </a:p>
          <a:p>
            <a:endParaRPr lang="ru-RU" dirty="0"/>
          </a:p>
        </p:txBody>
      </p:sp>
    </p:spTree>
    <p:extLst>
      <p:ext uri="{BB962C8B-B14F-4D97-AF65-F5344CB8AC3E}">
        <p14:creationId xmlns:p14="http://schemas.microsoft.com/office/powerpoint/2010/main" val="2370696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ru-RU" sz="3600" b="1" dirty="0"/>
              <a:t>Методы управления</a:t>
            </a:r>
            <a:r>
              <a:rPr lang="ru-RU" sz="3600" dirty="0"/>
              <a:t> </a:t>
            </a:r>
          </a:p>
        </p:txBody>
      </p:sp>
      <p:sp>
        <p:nvSpPr>
          <p:cNvPr id="3" name="Содержимое 2"/>
          <p:cNvSpPr>
            <a:spLocks noGrp="1"/>
          </p:cNvSpPr>
          <p:nvPr>
            <p:ph idx="1"/>
          </p:nvPr>
        </p:nvSpPr>
        <p:spPr>
          <a:xfrm>
            <a:off x="176397" y="1600200"/>
            <a:ext cx="8819870" cy="5015234"/>
          </a:xfrm>
        </p:spPr>
        <p:txBody>
          <a:bodyPr>
            <a:normAutofit fontScale="85000" lnSpcReduction="10000"/>
          </a:bodyPr>
          <a:lstStyle/>
          <a:p>
            <a:r>
              <a:rPr lang="ru-RU" u="sng" dirty="0"/>
              <a:t>Социально-психологические методы</a:t>
            </a:r>
            <a:r>
              <a:rPr lang="ru-RU" dirty="0"/>
              <a:t> направлены на воспитывающий дух и ценности коллектива, отношения в коллективе и его морально психологический климат, удовлетворенность педагогов своим трудом. Сплочение коллектива зависит от выдержки, терпения руководителя, умения воздействовать на чувства. особую психологическую значимость имеют голос, дикция, тон, мимика, жесты. Опираясь на эти инструменты человеческого общения, руководитель завоевывает доверие к себе. Создание благоприятных социально-бытовых условий работы и жизни – все это вместе создает благоприятный микроклимат в коллективе.</a:t>
            </a:r>
          </a:p>
          <a:p>
            <a:endParaRPr lang="ru-RU" dirty="0"/>
          </a:p>
        </p:txBody>
      </p:sp>
    </p:spTree>
    <p:extLst>
      <p:ext uri="{BB962C8B-B14F-4D97-AF65-F5344CB8AC3E}">
        <p14:creationId xmlns:p14="http://schemas.microsoft.com/office/powerpoint/2010/main" val="2500317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ru-RU" b="1" dirty="0"/>
              <a:t>Методы управления</a:t>
            </a:r>
            <a:r>
              <a:rPr lang="ru-RU" dirty="0"/>
              <a:t> </a:t>
            </a:r>
          </a:p>
        </p:txBody>
      </p:sp>
      <p:sp>
        <p:nvSpPr>
          <p:cNvPr id="3" name="Содержимое 2"/>
          <p:cNvSpPr>
            <a:spLocks noGrp="1"/>
          </p:cNvSpPr>
          <p:nvPr>
            <p:ph idx="1"/>
          </p:nvPr>
        </p:nvSpPr>
        <p:spPr/>
        <p:txBody>
          <a:bodyPr/>
          <a:lstStyle/>
          <a:p>
            <a:r>
              <a:rPr lang="ru-RU" u="sng" dirty="0"/>
              <a:t>Экономические методы</a:t>
            </a:r>
            <a:r>
              <a:rPr lang="ru-RU" dirty="0"/>
              <a:t> управления предполагают использование в управлении материального стимулирования, установление экономических норм и нормативов, составление смет и т.д. Руководитель должен уметь правильно распоряжаться имеющимися финансовыми средствами – задача не из легких. </a:t>
            </a:r>
          </a:p>
          <a:p>
            <a:endParaRPr lang="ru-RU" dirty="0"/>
          </a:p>
        </p:txBody>
      </p:sp>
    </p:spTree>
    <p:extLst>
      <p:ext uri="{BB962C8B-B14F-4D97-AF65-F5344CB8AC3E}">
        <p14:creationId xmlns:p14="http://schemas.microsoft.com/office/powerpoint/2010/main" val="257469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299876" y="141128"/>
            <a:ext cx="8386924" cy="1570063"/>
          </a:xfrm>
        </p:spPr>
        <p:style>
          <a:lnRef idx="1">
            <a:schemeClr val="accent1"/>
          </a:lnRef>
          <a:fillRef idx="2">
            <a:schemeClr val="accent1"/>
          </a:fillRef>
          <a:effectRef idx="1">
            <a:schemeClr val="accent1"/>
          </a:effectRef>
          <a:fontRef idx="minor">
            <a:schemeClr val="dk1"/>
          </a:fontRef>
        </p:style>
        <p:txBody>
          <a:bodyPr>
            <a:noAutofit/>
          </a:bodyPr>
          <a:lstStyle/>
          <a:p>
            <a:r>
              <a:rPr lang="ru-RU" sz="3200" b="1" dirty="0"/>
              <a:t>Управляющий совет - форма государственно-общественного управления  образовательными организациями</a:t>
            </a:r>
            <a:r>
              <a:rPr lang="ru-RU" sz="3200" dirty="0" smtClean="0">
                <a:effectLst/>
              </a:rPr>
              <a:t> </a:t>
            </a:r>
            <a:endParaRPr lang="ru-RU" sz="3200" dirty="0"/>
          </a:p>
        </p:txBody>
      </p:sp>
      <p:sp>
        <p:nvSpPr>
          <p:cNvPr id="3" name="Содержимое 2"/>
          <p:cNvSpPr>
            <a:spLocks noGrp="1"/>
          </p:cNvSpPr>
          <p:nvPr>
            <p:ph idx="1"/>
          </p:nvPr>
        </p:nvSpPr>
        <p:spPr>
          <a:xfrm>
            <a:off x="457200" y="1940527"/>
            <a:ext cx="8229600" cy="4185636"/>
          </a:xfrm>
        </p:spPr>
        <p:txBody>
          <a:bodyPr/>
          <a:lstStyle/>
          <a:p>
            <a:r>
              <a:rPr lang="ru-RU" dirty="0"/>
              <a:t>Управляющий совет – это коллегиальный </a:t>
            </a:r>
            <a:r>
              <a:rPr lang="ru-RU" b="1" dirty="0"/>
              <a:t>орган государственно-общественного управления образовательной </a:t>
            </a:r>
            <a:r>
              <a:rPr lang="ru-RU" b="1" dirty="0" smtClean="0"/>
              <a:t>организацией, </a:t>
            </a:r>
            <a:r>
              <a:rPr lang="ru-RU" dirty="0"/>
              <a:t>призванный решать в первую очередь задачи </a:t>
            </a:r>
            <a:r>
              <a:rPr lang="ru-RU" b="1" dirty="0"/>
              <a:t>стратегического управления образовательной организацией</a:t>
            </a:r>
            <a:r>
              <a:rPr lang="ru-RU" dirty="0"/>
              <a:t>. </a:t>
            </a:r>
          </a:p>
        </p:txBody>
      </p:sp>
    </p:spTree>
    <p:extLst>
      <p:ext uri="{BB962C8B-B14F-4D97-AF65-F5344CB8AC3E}">
        <p14:creationId xmlns:p14="http://schemas.microsoft.com/office/powerpoint/2010/main" val="1236326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299876" y="136769"/>
            <a:ext cx="8386924" cy="859693"/>
          </a:xfrm>
        </p:spPr>
        <p:style>
          <a:lnRef idx="1">
            <a:schemeClr val="accent1"/>
          </a:lnRef>
          <a:fillRef idx="2">
            <a:schemeClr val="accent1"/>
          </a:fillRef>
          <a:effectRef idx="1">
            <a:schemeClr val="accent1"/>
          </a:effectRef>
          <a:fontRef idx="minor">
            <a:schemeClr val="dk1"/>
          </a:fontRef>
        </p:style>
        <p:txBody>
          <a:bodyPr>
            <a:noAutofit/>
          </a:bodyPr>
          <a:lstStyle/>
          <a:p>
            <a:r>
              <a:rPr lang="ru-RU" sz="2800" b="1" dirty="0" smtClean="0"/>
              <a:t>Управляющий совет</a:t>
            </a:r>
            <a:endParaRPr lang="ru-RU" sz="2800" dirty="0"/>
          </a:p>
        </p:txBody>
      </p:sp>
      <p:sp>
        <p:nvSpPr>
          <p:cNvPr id="3" name="Содержимое 2"/>
          <p:cNvSpPr>
            <a:spLocks noGrp="1"/>
          </p:cNvSpPr>
          <p:nvPr>
            <p:ph idx="1"/>
          </p:nvPr>
        </p:nvSpPr>
        <p:spPr>
          <a:xfrm>
            <a:off x="299876" y="1152769"/>
            <a:ext cx="8668278" cy="5533230"/>
          </a:xfrm>
        </p:spPr>
        <p:txBody>
          <a:bodyPr>
            <a:normAutofit fontScale="55000" lnSpcReduction="20000"/>
          </a:bodyPr>
          <a:lstStyle/>
          <a:p>
            <a:pPr lvl="0"/>
            <a:r>
              <a:rPr lang="ru-RU" sz="3800" dirty="0"/>
              <a:t>УС может улучшить условия пребывания детей, создать в ней более разумный </a:t>
            </a:r>
            <a:r>
              <a:rPr lang="ru-RU" sz="3800" dirty="0" smtClean="0"/>
              <a:t> </a:t>
            </a:r>
            <a:r>
              <a:rPr lang="ru-RU" sz="3800" dirty="0"/>
              <a:t>уклад жизни. </a:t>
            </a:r>
          </a:p>
          <a:p>
            <a:pPr lvl="0"/>
            <a:r>
              <a:rPr lang="ru-RU" sz="3800" dirty="0"/>
              <a:t>УС может влиять на улучшение обучения детей, ведь он имеет право согласовывать образовательную программу, какие дополнительные образовательные услуги и на каких условиях можно получить и т.д.</a:t>
            </a:r>
          </a:p>
          <a:p>
            <a:pPr lvl="0"/>
            <a:r>
              <a:rPr lang="ru-RU" sz="3800" dirty="0"/>
              <a:t>УС  дает согласие на введение в</a:t>
            </a:r>
            <a:r>
              <a:rPr lang="ru-RU" sz="3800" b="1" dirty="0"/>
              <a:t> </a:t>
            </a:r>
            <a:r>
              <a:rPr lang="ru-RU" sz="3800" dirty="0"/>
              <a:t>действие программы развития </a:t>
            </a:r>
            <a:r>
              <a:rPr lang="ru-RU" sz="3800" dirty="0" smtClean="0"/>
              <a:t>организации </a:t>
            </a:r>
            <a:endParaRPr lang="ru-RU" sz="3800" dirty="0"/>
          </a:p>
          <a:p>
            <a:pPr lvl="0"/>
            <a:r>
              <a:rPr lang="ru-RU" sz="3800" dirty="0"/>
              <a:t>УС может улучшить положение дел в финансовом обеспечении, поиске и привлечении внебюджетных </a:t>
            </a:r>
            <a:r>
              <a:rPr lang="ru-RU" sz="3800" dirty="0" smtClean="0"/>
              <a:t>средств, в </a:t>
            </a:r>
            <a:r>
              <a:rPr lang="ru-RU" sz="3800" dirty="0"/>
              <a:t>наиболее рациональном расходовании бюджетных средств.</a:t>
            </a:r>
          </a:p>
          <a:p>
            <a:pPr lvl="0"/>
            <a:r>
              <a:rPr lang="ru-RU" sz="3800" dirty="0" smtClean="0"/>
              <a:t>УС разрабатывает </a:t>
            </a:r>
            <a:r>
              <a:rPr lang="ru-RU" sz="3800" dirty="0"/>
              <a:t>и принимает такие локальные нормативные акты, как "Правила взаимоотношений участников образовательного процесса", "Положение о порядке оказания дополнительных платных образовательных услуг", "Правила приема учащихся в школу и исключения из школы» и др. </a:t>
            </a:r>
          </a:p>
          <a:p>
            <a:pPr lvl="0"/>
            <a:r>
              <a:rPr lang="ru-RU" sz="3800" dirty="0"/>
              <a:t>Решения УС по вопросам, отнесенным Уставом организации к его компетенции, являются обязательными для исполнения директором,  персоналом, всеми участниками образовательного процесса. </a:t>
            </a:r>
            <a:r>
              <a:rPr lang="ru-RU" sz="3800" b="1" dirty="0"/>
              <a:t> </a:t>
            </a:r>
            <a:endParaRPr lang="ru-RU" sz="3800" dirty="0"/>
          </a:p>
          <a:p>
            <a:endParaRPr lang="ru-RU" dirty="0"/>
          </a:p>
        </p:txBody>
      </p:sp>
    </p:spTree>
    <p:extLst>
      <p:ext uri="{BB962C8B-B14F-4D97-AF65-F5344CB8AC3E}">
        <p14:creationId xmlns:p14="http://schemas.microsoft.com/office/powerpoint/2010/main" val="728232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395536" y="260648"/>
            <a:ext cx="8229600" cy="1143000"/>
          </a:xfrm>
          <a:solidFill>
            <a:schemeClr val="accent3">
              <a:lumMod val="60000"/>
              <a:lumOff val="40000"/>
            </a:schemeClr>
          </a:solidFill>
        </p:spPr>
        <p:txBody>
          <a:bodyPr>
            <a:normAutofit/>
          </a:bodyPr>
          <a:lstStyle/>
          <a:p>
            <a:r>
              <a:rPr lang="ru-RU" sz="2400" b="1" dirty="0" smtClean="0">
                <a:latin typeface="Arial" pitchFamily="34" charset="0"/>
                <a:cs typeface="Arial" pitchFamily="34" charset="0"/>
              </a:rPr>
              <a:t>Планово-прогностическая функция</a:t>
            </a:r>
            <a:br>
              <a:rPr lang="ru-RU" sz="2400" b="1" dirty="0" smtClean="0">
                <a:latin typeface="Arial" pitchFamily="34" charset="0"/>
                <a:cs typeface="Arial" pitchFamily="34" charset="0"/>
              </a:rPr>
            </a:br>
            <a:r>
              <a:rPr lang="ru-RU" sz="2400" b="1" dirty="0" smtClean="0">
                <a:latin typeface="Arial" pitchFamily="34" charset="0"/>
                <a:cs typeface="Arial" pitchFamily="34" charset="0"/>
              </a:rPr>
              <a:t>в </a:t>
            </a:r>
            <a:r>
              <a:rPr lang="ru-RU" sz="2400" b="1" dirty="0">
                <a:latin typeface="Arial" pitchFamily="34" charset="0"/>
                <a:cs typeface="Arial" pitchFamily="34" charset="0"/>
              </a:rPr>
              <a:t>целостной системе управления </a:t>
            </a:r>
            <a:r>
              <a:rPr lang="ru-RU" sz="2400" b="1" dirty="0" smtClean="0">
                <a:latin typeface="Arial" pitchFamily="34" charset="0"/>
                <a:cs typeface="Arial" pitchFamily="34" charset="0"/>
              </a:rPr>
              <a:t>ДОО</a:t>
            </a:r>
            <a:endParaRPr lang="ru-RU" sz="2400" dirty="0">
              <a:latin typeface="Arial" pitchFamily="34" charset="0"/>
              <a:cs typeface="Arial" pitchFamily="34" charset="0"/>
            </a:endParaRPr>
          </a:p>
        </p:txBody>
      </p:sp>
      <p:sp>
        <p:nvSpPr>
          <p:cNvPr id="3" name="Содержимое 2"/>
          <p:cNvSpPr>
            <a:spLocks noGrp="1"/>
          </p:cNvSpPr>
          <p:nvPr>
            <p:ph idx="1"/>
          </p:nvPr>
        </p:nvSpPr>
        <p:spPr>
          <a:xfrm>
            <a:off x="214923" y="1600200"/>
            <a:ext cx="8655539" cy="5003800"/>
          </a:xfrm>
        </p:spPr>
        <p:txBody>
          <a:bodyPr>
            <a:normAutofit fontScale="85000" lnSpcReduction="10000"/>
          </a:bodyPr>
          <a:lstStyle/>
          <a:p>
            <a:pPr marL="0" indent="361950" algn="just">
              <a:lnSpc>
                <a:spcPct val="160000"/>
              </a:lnSpc>
              <a:buNone/>
            </a:pPr>
            <a:r>
              <a:rPr lang="ru-RU" sz="2000" dirty="0" smtClean="0">
                <a:latin typeface="Arial" pitchFamily="34" charset="0"/>
                <a:cs typeface="Arial" pitchFamily="34" charset="0"/>
              </a:rPr>
              <a:t>В </a:t>
            </a:r>
            <a:r>
              <a:rPr lang="ru-RU" sz="2000" dirty="0">
                <a:latin typeface="Arial" pitchFamily="34" charset="0"/>
                <a:cs typeface="Arial" pitchFamily="34" charset="0"/>
              </a:rPr>
              <a:t>деятельности каждого </a:t>
            </a:r>
            <a:r>
              <a:rPr lang="ru-RU" sz="2000" dirty="0" smtClean="0">
                <a:latin typeface="Arial" pitchFamily="34" charset="0"/>
                <a:cs typeface="Arial" pitchFamily="34" charset="0"/>
              </a:rPr>
              <a:t>ДОО </a:t>
            </a:r>
            <a:r>
              <a:rPr lang="ru-RU" sz="2000" dirty="0">
                <a:latin typeface="Arial" pitchFamily="34" charset="0"/>
                <a:cs typeface="Arial" pitchFamily="34" charset="0"/>
              </a:rPr>
              <a:t>существует ряд обязательных документов, которые составляют его нормативную </a:t>
            </a:r>
            <a:r>
              <a:rPr lang="ru-RU" sz="2000" dirty="0" smtClean="0">
                <a:latin typeface="Arial" pitchFamily="34" charset="0"/>
                <a:cs typeface="Arial" pitchFamily="34" charset="0"/>
              </a:rPr>
              <a:t>базу: </a:t>
            </a:r>
          </a:p>
          <a:p>
            <a:pPr marL="173038" indent="277813" algn="just">
              <a:lnSpc>
                <a:spcPct val="160000"/>
              </a:lnSpc>
            </a:pPr>
            <a:r>
              <a:rPr lang="ru-RU" sz="2000" b="1" dirty="0" smtClean="0">
                <a:latin typeface="Arial" pitchFamily="34" charset="0"/>
                <a:cs typeface="Arial" pitchFamily="34" charset="0"/>
              </a:rPr>
              <a:t>программа развития;</a:t>
            </a:r>
          </a:p>
          <a:p>
            <a:pPr marL="173038" indent="277813" algn="just">
              <a:lnSpc>
                <a:spcPct val="160000"/>
              </a:lnSpc>
            </a:pPr>
            <a:r>
              <a:rPr lang="ru-RU" sz="2000" b="1" dirty="0" smtClean="0">
                <a:latin typeface="Arial" pitchFamily="34" charset="0"/>
                <a:cs typeface="Arial" pitchFamily="34" charset="0"/>
              </a:rPr>
              <a:t>образовательная программа; </a:t>
            </a:r>
          </a:p>
          <a:p>
            <a:pPr marL="173038" indent="277813" algn="just">
              <a:lnSpc>
                <a:spcPct val="160000"/>
              </a:lnSpc>
            </a:pPr>
            <a:r>
              <a:rPr lang="ru-RU" sz="2000" b="1" dirty="0" smtClean="0">
                <a:latin typeface="Arial" pitchFamily="34" charset="0"/>
                <a:cs typeface="Arial" pitchFamily="34" charset="0"/>
              </a:rPr>
              <a:t>годовой план</a:t>
            </a:r>
            <a:r>
              <a:rPr lang="ru-RU" sz="2000" b="1" dirty="0">
                <a:latin typeface="Arial" pitchFamily="34" charset="0"/>
                <a:cs typeface="Arial" pitchFamily="34" charset="0"/>
              </a:rPr>
              <a:t> </a:t>
            </a:r>
            <a:r>
              <a:rPr lang="ru-RU" sz="2000" b="1" dirty="0" smtClean="0">
                <a:latin typeface="Arial" pitchFamily="34" charset="0"/>
                <a:cs typeface="Arial" pitchFamily="34" charset="0"/>
              </a:rPr>
              <a:t>работы.</a:t>
            </a:r>
          </a:p>
          <a:p>
            <a:pPr>
              <a:buNone/>
            </a:pPr>
            <a:r>
              <a:rPr lang="ru-RU" sz="2800" dirty="0" smtClean="0">
                <a:cs typeface="Arial" pitchFamily="34" charset="0"/>
              </a:rPr>
              <a:t>В качестве основного, целевого решения для всего коллектива дошкольного образовательного учреждения выступает </a:t>
            </a:r>
            <a:r>
              <a:rPr lang="ru-RU" sz="2800" b="1" dirty="0" smtClean="0">
                <a:cs typeface="Arial" pitchFamily="34" charset="0"/>
              </a:rPr>
              <a:t>план работы на год </a:t>
            </a:r>
            <a:r>
              <a:rPr lang="ru-RU" sz="2800" dirty="0" smtClean="0">
                <a:cs typeface="Arial" pitchFamily="34" charset="0"/>
              </a:rPr>
              <a:t>и </a:t>
            </a:r>
            <a:r>
              <a:rPr lang="ru-RU" sz="2800" b="1" dirty="0" smtClean="0">
                <a:cs typeface="Arial" pitchFamily="34" charset="0"/>
              </a:rPr>
              <a:t>образовательная программа</a:t>
            </a:r>
            <a:r>
              <a:rPr lang="ru-RU" sz="2800" dirty="0" smtClean="0">
                <a:cs typeface="Arial" pitchFamily="34" charset="0"/>
              </a:rPr>
              <a:t>, а в качестве перспективного плана действий – </a:t>
            </a:r>
            <a:r>
              <a:rPr lang="ru-RU" sz="2800" b="1" dirty="0" smtClean="0">
                <a:cs typeface="Arial" pitchFamily="34" charset="0"/>
              </a:rPr>
              <a:t>программа развития ДОО</a:t>
            </a:r>
            <a:r>
              <a:rPr lang="ru-RU" sz="2800" b="1" dirty="0" smtClean="0">
                <a:cs typeface="Arial" pitchFamily="34" charset="0"/>
              </a:rPr>
              <a:t>. </a:t>
            </a:r>
          </a:p>
          <a:p>
            <a:pPr>
              <a:buNone/>
            </a:pPr>
            <a:r>
              <a:rPr lang="ru-RU" sz="2800" dirty="0" smtClean="0"/>
              <a:t>Смотрите </a:t>
            </a:r>
            <a:r>
              <a:rPr lang="ru-RU" sz="2800" dirty="0"/>
              <a:t>книгу Белая К.Ю. Планы и программы в ДОО. Технология разработки в соответствии с ФГОС ДО. М.: </a:t>
            </a:r>
            <a:endParaRPr lang="ru-RU" sz="2800" dirty="0" smtClean="0"/>
          </a:p>
          <a:p>
            <a:pPr>
              <a:buNone/>
            </a:pPr>
            <a:r>
              <a:rPr lang="ru-RU" sz="2800" dirty="0" smtClean="0"/>
              <a:t>ТЦ </a:t>
            </a:r>
            <a:r>
              <a:rPr lang="ru-RU" sz="2800" dirty="0"/>
              <a:t>Сфера, </a:t>
            </a:r>
            <a:r>
              <a:rPr lang="ru-RU" sz="2800" dirty="0" smtClean="0"/>
              <a:t>2015</a:t>
            </a:r>
            <a:endParaRPr lang="ru-RU" sz="2800" b="1" dirty="0" smtClean="0">
              <a:cs typeface="Arial" pitchFamily="34" charset="0"/>
            </a:endParaRPr>
          </a:p>
          <a:p>
            <a:pPr>
              <a:buNone/>
            </a:pPr>
            <a:endParaRPr lang="ru-RU" sz="2000" dirty="0">
              <a:latin typeface="Arial" pitchFamily="34" charset="0"/>
              <a:cs typeface="Arial" pitchFamily="34" charset="0"/>
            </a:endParaRPr>
          </a:p>
        </p:txBody>
      </p:sp>
    </p:spTree>
    <p:extLst>
      <p:ext uri="{BB962C8B-B14F-4D97-AF65-F5344CB8AC3E}">
        <p14:creationId xmlns:p14="http://schemas.microsoft.com/office/powerpoint/2010/main" val="277660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11222"/>
          </a:xfrm>
          <a:solidFill>
            <a:schemeClr val="accent3">
              <a:lumMod val="40000"/>
              <a:lumOff val="60000"/>
            </a:schemeClr>
          </a:solidFill>
        </p:spPr>
        <p:txBody>
          <a:bodyPr>
            <a:normAutofit/>
          </a:bodyPr>
          <a:lstStyle/>
          <a:p>
            <a:r>
              <a:rPr lang="ru-RU" sz="2800" b="1" dirty="0">
                <a:latin typeface="Arial" pitchFamily="34" charset="0"/>
                <a:cs typeface="Arial" pitchFamily="34" charset="0"/>
              </a:rPr>
              <a:t>Методика </a:t>
            </a:r>
            <a:r>
              <a:rPr lang="ru-RU" sz="2800" b="1" dirty="0" smtClean="0">
                <a:latin typeface="Arial" pitchFamily="34" charset="0"/>
                <a:cs typeface="Arial" pitchFamily="34" charset="0"/>
              </a:rPr>
              <a:t>разработки</a:t>
            </a:r>
            <a:br>
              <a:rPr lang="ru-RU" sz="2800" b="1" dirty="0" smtClean="0">
                <a:latin typeface="Arial" pitchFamily="34" charset="0"/>
                <a:cs typeface="Arial" pitchFamily="34" charset="0"/>
              </a:rPr>
            </a:br>
            <a:r>
              <a:rPr lang="ru-RU" sz="2800" b="1" dirty="0" smtClean="0">
                <a:latin typeface="Arial" pitchFamily="34" charset="0"/>
                <a:cs typeface="Arial" pitchFamily="34" charset="0"/>
              </a:rPr>
              <a:t>программы </a:t>
            </a:r>
            <a:r>
              <a:rPr lang="ru-RU" sz="2800" b="1" dirty="0">
                <a:latin typeface="Arial" pitchFamily="34" charset="0"/>
                <a:cs typeface="Arial" pitchFamily="34" charset="0"/>
              </a:rPr>
              <a:t>развития </a:t>
            </a:r>
            <a:r>
              <a:rPr lang="ru-RU" sz="2800" b="1" dirty="0" smtClean="0">
                <a:latin typeface="Arial" pitchFamily="34" charset="0"/>
                <a:cs typeface="Arial" pitchFamily="34" charset="0"/>
              </a:rPr>
              <a:t>ДОО</a:t>
            </a:r>
            <a:endParaRPr lang="ru-RU" sz="2800" dirty="0">
              <a:latin typeface="Arial" pitchFamily="34" charset="0"/>
              <a:cs typeface="Arial" pitchFamily="34" charset="0"/>
            </a:endParaRPr>
          </a:p>
        </p:txBody>
      </p:sp>
      <p:sp>
        <p:nvSpPr>
          <p:cNvPr id="3" name="Содержимое 2"/>
          <p:cNvSpPr>
            <a:spLocks noGrp="1"/>
          </p:cNvSpPr>
          <p:nvPr>
            <p:ph idx="1"/>
          </p:nvPr>
        </p:nvSpPr>
        <p:spPr>
          <a:xfrm>
            <a:off x="457200" y="1285859"/>
            <a:ext cx="8452468" cy="5385699"/>
          </a:xfrm>
        </p:spPr>
        <p:txBody>
          <a:bodyPr>
            <a:normAutofit fontScale="25000" lnSpcReduction="20000"/>
          </a:bodyPr>
          <a:lstStyle/>
          <a:p>
            <a:pPr marL="0" indent="361950" algn="just">
              <a:lnSpc>
                <a:spcPct val="170000"/>
              </a:lnSpc>
              <a:buNone/>
            </a:pPr>
            <a:r>
              <a:rPr lang="ru-RU" sz="7200" dirty="0" smtClean="0">
                <a:latin typeface="Arial" pitchFamily="34" charset="0"/>
                <a:cs typeface="Arial" pitchFamily="34" charset="0"/>
              </a:rPr>
              <a:t>Программу </a:t>
            </a:r>
            <a:r>
              <a:rPr lang="ru-RU" sz="7200" dirty="0">
                <a:latin typeface="Arial" pitchFamily="34" charset="0"/>
                <a:cs typeface="Arial" pitchFamily="34" charset="0"/>
              </a:rPr>
              <a:t>развития </a:t>
            </a:r>
            <a:r>
              <a:rPr lang="ru-RU" sz="7200" dirty="0" smtClean="0">
                <a:latin typeface="Arial" pitchFamily="34" charset="0"/>
                <a:cs typeface="Arial" pitchFamily="34" charset="0"/>
              </a:rPr>
              <a:t>ДОО можно </a:t>
            </a:r>
            <a:r>
              <a:rPr lang="ru-RU" sz="7200" dirty="0">
                <a:latin typeface="Arial" pitchFamily="34" charset="0"/>
                <a:cs typeface="Arial" pitchFamily="34" charset="0"/>
              </a:rPr>
              <a:t>разрабатывать по </a:t>
            </a:r>
            <a:r>
              <a:rPr lang="ru-RU" sz="7200" dirty="0" smtClean="0">
                <a:latin typeface="Arial" pitchFamily="34" charset="0"/>
                <a:cs typeface="Arial" pitchFamily="34" charset="0"/>
              </a:rPr>
              <a:t>разным </a:t>
            </a:r>
            <a:r>
              <a:rPr lang="ru-RU" sz="7200" dirty="0">
                <a:latin typeface="Arial" pitchFamily="34" charset="0"/>
                <a:cs typeface="Arial" pitchFamily="34" charset="0"/>
              </a:rPr>
              <a:t>технологиям. Предлагаемая </a:t>
            </a:r>
            <a:r>
              <a:rPr lang="ru-RU" sz="7200" dirty="0" smtClean="0">
                <a:latin typeface="Arial" pitchFamily="34" charset="0"/>
                <a:cs typeface="Arial" pitchFamily="34" charset="0"/>
              </a:rPr>
              <a:t>технология </a:t>
            </a:r>
            <a:r>
              <a:rPr lang="ru-RU" sz="7200" dirty="0">
                <a:latin typeface="Arial" pitchFamily="34" charset="0"/>
                <a:cs typeface="Arial" pitchFamily="34" charset="0"/>
              </a:rPr>
              <a:t>включает следующие </a:t>
            </a:r>
            <a:r>
              <a:rPr lang="ru-RU" sz="7200" dirty="0" smtClean="0">
                <a:latin typeface="Arial" pitchFamily="34" charset="0"/>
                <a:cs typeface="Arial" pitchFamily="34" charset="0"/>
              </a:rPr>
              <a:t>процедуры </a:t>
            </a:r>
            <a:r>
              <a:rPr lang="ru-RU" sz="7200" dirty="0">
                <a:latin typeface="Arial" pitchFamily="34" charset="0"/>
                <a:cs typeface="Arial" pitchFamily="34" charset="0"/>
              </a:rPr>
              <a:t>и разделы </a:t>
            </a:r>
            <a:r>
              <a:rPr lang="ru-RU" sz="7200" dirty="0" smtClean="0">
                <a:latin typeface="Arial" pitchFamily="34" charset="0"/>
                <a:cs typeface="Arial" pitchFamily="34" charset="0"/>
              </a:rPr>
              <a:t>программы:</a:t>
            </a:r>
          </a:p>
          <a:p>
            <a:pPr marL="717550" indent="-355600" algn="just">
              <a:lnSpc>
                <a:spcPct val="170000"/>
              </a:lnSpc>
              <a:buAutoNum type="arabicPeriod"/>
            </a:pPr>
            <a:r>
              <a:rPr lang="ru-RU" sz="7200" dirty="0" smtClean="0">
                <a:latin typeface="Arial" pitchFamily="34" charset="0"/>
                <a:cs typeface="Arial" pitchFamily="34" charset="0"/>
              </a:rPr>
              <a:t>Подготовка </a:t>
            </a:r>
            <a:r>
              <a:rPr lang="ru-RU" sz="7200" dirty="0">
                <a:latin typeface="Arial" pitchFamily="34" charset="0"/>
                <a:cs typeface="Arial" pitchFamily="34" charset="0"/>
              </a:rPr>
              <a:t>и оформление всесторонней информации о </a:t>
            </a:r>
            <a:r>
              <a:rPr lang="ru-RU" sz="7200" dirty="0" smtClean="0">
                <a:latin typeface="Arial" pitchFamily="34" charset="0"/>
                <a:cs typeface="Arial" pitchFamily="34" charset="0"/>
              </a:rPr>
              <a:t>ДОО.</a:t>
            </a:r>
          </a:p>
          <a:p>
            <a:pPr marL="717550" indent="-355600" algn="just">
              <a:lnSpc>
                <a:spcPct val="170000"/>
              </a:lnSpc>
              <a:buAutoNum type="arabicPeriod"/>
            </a:pPr>
            <a:r>
              <a:rPr lang="ru-RU" sz="7200" dirty="0" smtClean="0">
                <a:latin typeface="Arial" pitchFamily="34" charset="0"/>
                <a:cs typeface="Arial" pitchFamily="34" charset="0"/>
              </a:rPr>
              <a:t>Проблемный </a:t>
            </a:r>
            <a:r>
              <a:rPr lang="ru-RU" sz="7200" dirty="0">
                <a:latin typeface="Arial" pitchFamily="34" charset="0"/>
                <a:cs typeface="Arial" pitchFamily="34" charset="0"/>
              </a:rPr>
              <a:t>анализ состояния </a:t>
            </a:r>
            <a:r>
              <a:rPr lang="ru-RU" sz="7200" dirty="0" smtClean="0">
                <a:latin typeface="Arial" pitchFamily="34" charset="0"/>
                <a:cs typeface="Arial" pitchFamily="34" charset="0"/>
              </a:rPr>
              <a:t>образовательного </a:t>
            </a:r>
            <a:r>
              <a:rPr lang="ru-RU" sz="7200" dirty="0">
                <a:latin typeface="Arial" pitchFamily="34" charset="0"/>
                <a:cs typeface="Arial" pitchFamily="34" charset="0"/>
              </a:rPr>
              <a:t>процесса по всем </a:t>
            </a:r>
            <a:r>
              <a:rPr lang="ru-RU" sz="7200" dirty="0" smtClean="0">
                <a:latin typeface="Arial" pitchFamily="34" charset="0"/>
                <a:cs typeface="Arial" pitchFamily="34" charset="0"/>
              </a:rPr>
              <a:t>направлениям деятельности.</a:t>
            </a:r>
          </a:p>
          <a:p>
            <a:pPr marL="717550" indent="-355600" algn="just">
              <a:lnSpc>
                <a:spcPct val="170000"/>
              </a:lnSpc>
              <a:buAutoNum type="arabicPeriod"/>
            </a:pPr>
            <a:r>
              <a:rPr lang="ru-RU" sz="7200" dirty="0" smtClean="0">
                <a:latin typeface="Arial" pitchFamily="34" charset="0"/>
                <a:cs typeface="Arial" pitchFamily="34" charset="0"/>
              </a:rPr>
              <a:t>Формирование концепции и </a:t>
            </a:r>
            <a:r>
              <a:rPr lang="ru-RU" sz="7200" dirty="0">
                <a:latin typeface="Arial" pitchFamily="34" charset="0"/>
                <a:cs typeface="Arial" pitchFamily="34" charset="0"/>
              </a:rPr>
              <a:t>разработка стратегии развития </a:t>
            </a:r>
            <a:r>
              <a:rPr lang="ru-RU" sz="7200" dirty="0" smtClean="0">
                <a:latin typeface="Arial" pitchFamily="34" charset="0"/>
                <a:cs typeface="Arial" pitchFamily="34" charset="0"/>
              </a:rPr>
              <a:t>дошкольной организации.</a:t>
            </a:r>
          </a:p>
          <a:p>
            <a:pPr marL="717550" indent="-355600" algn="just">
              <a:lnSpc>
                <a:spcPct val="170000"/>
              </a:lnSpc>
              <a:buAutoNum type="arabicPeriod"/>
            </a:pPr>
            <a:r>
              <a:rPr lang="ru-RU" sz="7200" dirty="0" smtClean="0">
                <a:latin typeface="Arial" pitchFamily="34" charset="0"/>
                <a:cs typeface="Arial" pitchFamily="34" charset="0"/>
              </a:rPr>
              <a:t>Определение </a:t>
            </a:r>
            <a:r>
              <a:rPr lang="ru-RU" sz="7200" dirty="0">
                <a:latin typeface="Arial" pitchFamily="34" charset="0"/>
                <a:cs typeface="Arial" pitchFamily="34" charset="0"/>
              </a:rPr>
              <a:t>сроков и этапов реализации </a:t>
            </a:r>
            <a:r>
              <a:rPr lang="ru-RU" sz="7200" dirty="0" smtClean="0">
                <a:latin typeface="Arial" pitchFamily="34" charset="0"/>
                <a:cs typeface="Arial" pitchFamily="34" charset="0"/>
              </a:rPr>
              <a:t>программы.</a:t>
            </a:r>
          </a:p>
          <a:p>
            <a:pPr marL="717550" indent="-355600" algn="just">
              <a:lnSpc>
                <a:spcPct val="170000"/>
              </a:lnSpc>
              <a:buAutoNum type="arabicPeriod"/>
            </a:pPr>
            <a:r>
              <a:rPr lang="ru-RU" sz="7200" dirty="0" smtClean="0">
                <a:latin typeface="Arial" pitchFamily="34" charset="0"/>
                <a:cs typeface="Arial" pitchFamily="34" charset="0"/>
              </a:rPr>
              <a:t>Разработка </a:t>
            </a:r>
            <a:r>
              <a:rPr lang="ru-RU" sz="7200" dirty="0">
                <a:latin typeface="Arial" pitchFamily="34" charset="0"/>
                <a:cs typeface="Arial" pitchFamily="34" charset="0"/>
              </a:rPr>
              <a:t>плана действий по реализации каждого из этапов программы развития.</a:t>
            </a:r>
          </a:p>
          <a:p>
            <a:endParaRPr lang="ru-RU" dirty="0"/>
          </a:p>
        </p:txBody>
      </p:sp>
    </p:spTree>
    <p:extLst>
      <p:ext uri="{BB962C8B-B14F-4D97-AF65-F5344CB8AC3E}">
        <p14:creationId xmlns:p14="http://schemas.microsoft.com/office/powerpoint/2010/main" val="489066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91264" cy="648072"/>
          </a:xfrm>
          <a:solidFill>
            <a:schemeClr val="accent6">
              <a:lumMod val="20000"/>
              <a:lumOff val="80000"/>
            </a:schemeClr>
          </a:solidFill>
        </p:spPr>
        <p:txBody>
          <a:bodyPr>
            <a:normAutofit/>
          </a:bodyPr>
          <a:lstStyle/>
          <a:p>
            <a:r>
              <a:rPr lang="ru-RU" sz="2800" b="1" dirty="0" smtClean="0">
                <a:latin typeface="Arial" pitchFamily="34" charset="0"/>
                <a:cs typeface="Arial" pitchFamily="34" charset="0"/>
              </a:rPr>
              <a:t>Образовательная программа  ДОО</a:t>
            </a:r>
            <a:endParaRPr lang="ru-RU" sz="2800" b="1" dirty="0">
              <a:latin typeface="Arial" pitchFamily="34" charset="0"/>
              <a:cs typeface="Arial" pitchFamily="34" charset="0"/>
            </a:endParaRPr>
          </a:p>
        </p:txBody>
      </p:sp>
      <p:sp>
        <p:nvSpPr>
          <p:cNvPr id="3" name="Содержимое 2"/>
          <p:cNvSpPr>
            <a:spLocks noGrp="1"/>
          </p:cNvSpPr>
          <p:nvPr>
            <p:ph idx="1"/>
          </p:nvPr>
        </p:nvSpPr>
        <p:spPr>
          <a:xfrm>
            <a:off x="323528" y="980728"/>
            <a:ext cx="8363272" cy="5544616"/>
          </a:xfrm>
        </p:spPr>
        <p:txBody>
          <a:bodyPr>
            <a:normAutofit fontScale="85000" lnSpcReduction="10000"/>
          </a:bodyPr>
          <a:lstStyle/>
          <a:p>
            <a:pPr marL="0" indent="0">
              <a:buNone/>
            </a:pPr>
            <a:r>
              <a:rPr lang="ru-RU" dirty="0"/>
              <a:t>Структура образовательной программы как обязательного документа ДОО </a:t>
            </a:r>
            <a:r>
              <a:rPr lang="ru-RU" dirty="0" smtClean="0"/>
              <a:t>разрабатывается </a:t>
            </a:r>
            <a:r>
              <a:rPr lang="ru-RU" dirty="0"/>
              <a:t>педагогическими коллективами в соответствии с приказом </a:t>
            </a:r>
            <a:r>
              <a:rPr lang="ru-RU" dirty="0" err="1"/>
              <a:t>Минобрнауки</a:t>
            </a:r>
            <a:r>
              <a:rPr lang="ru-RU" dirty="0"/>
              <a:t> РФ от 17.10 2013 «Об утверждении федерального государственного требований стандарта дошкольного образования» </a:t>
            </a:r>
            <a:endParaRPr lang="ru-RU" dirty="0" smtClean="0">
              <a:cs typeface="Arial" panose="020B0604020202020204" pitchFamily="34" charset="0"/>
            </a:endParaRPr>
          </a:p>
          <a:p>
            <a:pPr marL="0" indent="0">
              <a:buNone/>
            </a:pPr>
            <a:endParaRPr lang="ru-RU" dirty="0" smtClean="0">
              <a:cs typeface="Arial" panose="020B0604020202020204" pitchFamily="34" charset="0"/>
            </a:endParaRPr>
          </a:p>
          <a:p>
            <a:pPr marL="0" indent="0">
              <a:buNone/>
            </a:pPr>
            <a:r>
              <a:rPr lang="ru-RU" dirty="0" smtClean="0">
                <a:cs typeface="Arial" panose="020B0604020202020204" pitchFamily="34" charset="0"/>
              </a:rPr>
              <a:t> Образовательная программа ДОО определяет </a:t>
            </a:r>
            <a:r>
              <a:rPr lang="ru-RU" dirty="0">
                <a:cs typeface="Arial" panose="020B0604020202020204" pitchFamily="34" charset="0"/>
              </a:rPr>
              <a:t>содержание и организацию образовательной деятельности на уровне дошкольного образования.</a:t>
            </a:r>
          </a:p>
          <a:p>
            <a:r>
              <a:rPr lang="ru-RU" dirty="0">
                <a:cs typeface="Arial" panose="020B0604020202020204" pitchFamily="34" charset="0"/>
              </a:rPr>
              <a:t>Структурные подразделения в одной Организации (далее –Группы) могут реализовывать разные Программы.(</a:t>
            </a:r>
            <a:r>
              <a:rPr lang="ru-RU" sz="2800" dirty="0">
                <a:cs typeface="Arial" panose="020B0604020202020204" pitchFamily="34" charset="0"/>
              </a:rPr>
              <a:t>ПРИКАЗ МИНОБР  Р Ф № 1014 от 30.08. </a:t>
            </a:r>
            <a:r>
              <a:rPr lang="ru-RU" sz="2800" dirty="0" smtClean="0">
                <a:cs typeface="Arial" panose="020B0604020202020204" pitchFamily="34" charset="0"/>
              </a:rPr>
              <a:t>2013) </a:t>
            </a:r>
            <a:endParaRPr lang="ru-RU" sz="2800" dirty="0">
              <a:cs typeface="Arial" panose="020B0604020202020204" pitchFamily="34" charset="0"/>
            </a:endParaRPr>
          </a:p>
        </p:txBody>
      </p:sp>
    </p:spTree>
    <p:extLst>
      <p:ext uri="{BB962C8B-B14F-4D97-AF65-F5344CB8AC3E}">
        <p14:creationId xmlns:p14="http://schemas.microsoft.com/office/powerpoint/2010/main" val="254693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91264" cy="864096"/>
          </a:xfrm>
          <a:solidFill>
            <a:srgbClr val="FDEADA"/>
          </a:solidFill>
        </p:spPr>
        <p:txBody>
          <a:bodyPr>
            <a:normAutofit/>
          </a:bodyPr>
          <a:lstStyle/>
          <a:p>
            <a:r>
              <a:rPr lang="ru-RU" sz="2800" b="1" dirty="0" smtClean="0">
                <a:latin typeface="Arial" pitchFamily="34" charset="0"/>
                <a:cs typeface="Arial" pitchFamily="34" charset="0"/>
              </a:rPr>
              <a:t>Образовательная программа  ДОО</a:t>
            </a:r>
            <a:endParaRPr lang="ru-RU" sz="2800" b="1" dirty="0">
              <a:latin typeface="Arial" pitchFamily="34" charset="0"/>
              <a:cs typeface="Arial" pitchFamily="34" charset="0"/>
            </a:endParaRPr>
          </a:p>
        </p:txBody>
      </p:sp>
      <p:sp>
        <p:nvSpPr>
          <p:cNvPr id="3" name="Содержимое 2"/>
          <p:cNvSpPr>
            <a:spLocks noGrp="1"/>
          </p:cNvSpPr>
          <p:nvPr>
            <p:ph idx="1"/>
          </p:nvPr>
        </p:nvSpPr>
        <p:spPr>
          <a:xfrm>
            <a:off x="467544" y="1285860"/>
            <a:ext cx="8219256" cy="5239484"/>
          </a:xfrm>
        </p:spPr>
        <p:txBody>
          <a:bodyPr>
            <a:normAutofit lnSpcReduction="10000"/>
          </a:bodyPr>
          <a:lstStyle/>
          <a:p>
            <a:pPr lvl="0"/>
            <a:r>
              <a:rPr lang="ru-RU" dirty="0"/>
              <a:t>Программа включает три основных раздела: </a:t>
            </a:r>
            <a:r>
              <a:rPr lang="ru-RU" b="1" dirty="0"/>
              <a:t>целевой, содержательный и</a:t>
            </a:r>
            <a:br>
              <a:rPr lang="ru-RU" b="1" dirty="0"/>
            </a:br>
            <a:r>
              <a:rPr lang="ru-RU" b="1" dirty="0"/>
              <a:t>организационный</a:t>
            </a:r>
            <a:r>
              <a:rPr lang="ru-RU" dirty="0"/>
              <a:t>, в каждом из которых отражается обязательная часть и часть,</a:t>
            </a:r>
            <a:br>
              <a:rPr lang="ru-RU" dirty="0"/>
            </a:br>
            <a:r>
              <a:rPr lang="ru-RU" dirty="0"/>
              <a:t>формируемая участниками образовательных отношений.</a:t>
            </a:r>
          </a:p>
          <a:p>
            <a:pPr lvl="0"/>
            <a:r>
              <a:rPr lang="ru-RU" dirty="0"/>
              <a:t>Объём обязательной части Программы рекомендуется не менее 60% от её</a:t>
            </a:r>
            <a:br>
              <a:rPr lang="ru-RU" dirty="0"/>
            </a:br>
            <a:r>
              <a:rPr lang="ru-RU" dirty="0"/>
              <a:t>общего объёма; части, формируемой участниками образовательных отношений,</a:t>
            </a:r>
            <a:br>
              <a:rPr lang="ru-RU" dirty="0"/>
            </a:br>
            <a:r>
              <a:rPr lang="ru-RU" dirty="0"/>
              <a:t>не более 40%.</a:t>
            </a:r>
          </a:p>
          <a:p>
            <a:endParaRPr lang="ru-RU" dirty="0"/>
          </a:p>
        </p:txBody>
      </p:sp>
    </p:spTree>
    <p:extLst>
      <p:ext uri="{BB962C8B-B14F-4D97-AF65-F5344CB8AC3E}">
        <p14:creationId xmlns:p14="http://schemas.microsoft.com/office/powerpoint/2010/main" val="2523127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785818"/>
          </a:xfrm>
          <a:solidFill>
            <a:schemeClr val="accent5">
              <a:lumMod val="40000"/>
              <a:lumOff val="60000"/>
            </a:schemeClr>
          </a:solidFill>
        </p:spPr>
        <p:txBody>
          <a:bodyPr>
            <a:normAutofit/>
          </a:bodyPr>
          <a:lstStyle/>
          <a:p>
            <a:r>
              <a:rPr lang="ru-RU" sz="2800" b="1" dirty="0" smtClean="0">
                <a:latin typeface="Arial" pitchFamily="34" charset="0"/>
                <a:cs typeface="Arial" pitchFamily="34" charset="0"/>
              </a:rPr>
              <a:t>Годовой план ДОО</a:t>
            </a:r>
            <a:endParaRPr lang="ru-RU" sz="2800" b="1" dirty="0">
              <a:latin typeface="Arial" pitchFamily="34" charset="0"/>
              <a:cs typeface="Arial" pitchFamily="34" charset="0"/>
            </a:endParaRPr>
          </a:p>
        </p:txBody>
      </p:sp>
      <p:sp>
        <p:nvSpPr>
          <p:cNvPr id="3" name="Содержимое 2"/>
          <p:cNvSpPr>
            <a:spLocks noGrp="1"/>
          </p:cNvSpPr>
          <p:nvPr>
            <p:ph idx="1"/>
          </p:nvPr>
        </p:nvSpPr>
        <p:spPr>
          <a:xfrm>
            <a:off x="457200" y="1071547"/>
            <a:ext cx="8229600" cy="4714908"/>
          </a:xfrm>
        </p:spPr>
        <p:txBody>
          <a:bodyPr>
            <a:normAutofit/>
          </a:bodyPr>
          <a:lstStyle/>
          <a:p>
            <a:pPr marL="0" indent="361950" algn="just">
              <a:lnSpc>
                <a:spcPct val="160000"/>
              </a:lnSpc>
              <a:buNone/>
            </a:pPr>
            <a:r>
              <a:rPr lang="ru-RU" sz="2400" b="1" dirty="0" smtClean="0">
                <a:latin typeface="Arial" pitchFamily="34" charset="0"/>
                <a:cs typeface="Arial" pitchFamily="34" charset="0"/>
              </a:rPr>
              <a:t>План работы ДОО на учебный год (годовой план) </a:t>
            </a:r>
            <a:r>
              <a:rPr lang="ru-RU" sz="2400" dirty="0" smtClean="0">
                <a:latin typeface="Arial" pitchFamily="34" charset="0"/>
                <a:cs typeface="Arial" pitchFamily="34" charset="0"/>
              </a:rPr>
              <a:t>можно рассматривать как инструмент оперативного управления дошкольным образовательным учреждением. </a:t>
            </a:r>
          </a:p>
          <a:p>
            <a:pPr marL="0" indent="361950" algn="just">
              <a:lnSpc>
                <a:spcPct val="160000"/>
              </a:lnSpc>
              <a:buNone/>
            </a:pPr>
            <a:r>
              <a:rPr lang="ru-RU" sz="2400" dirty="0" smtClean="0">
                <a:latin typeface="Arial" pitchFamily="34" charset="0"/>
                <a:cs typeface="Arial" pitchFamily="34" charset="0"/>
              </a:rPr>
              <a:t>Он может быть написан в любой форме, но всегда первой его частью является «Анализ работы за прошедший учебный год».</a:t>
            </a:r>
          </a:p>
          <a:p>
            <a:endParaRPr lang="ru-RU" dirty="0"/>
          </a:p>
        </p:txBody>
      </p:sp>
    </p:spTree>
    <p:extLst>
      <p:ext uri="{BB962C8B-B14F-4D97-AF65-F5344CB8AC3E}">
        <p14:creationId xmlns:p14="http://schemas.microsoft.com/office/powerpoint/2010/main" val="3946485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857256"/>
          </a:xfrm>
        </p:spPr>
        <p:txBody>
          <a:bodyPr>
            <a:normAutofit/>
          </a:bodyPr>
          <a:lstStyle/>
          <a:p>
            <a:pPr>
              <a:lnSpc>
                <a:spcPct val="150000"/>
              </a:lnSpc>
            </a:pPr>
            <a:r>
              <a:rPr lang="ru-RU" sz="2800" b="1" dirty="0" smtClean="0">
                <a:latin typeface="Arial" pitchFamily="34" charset="0"/>
                <a:cs typeface="Arial" pitchFamily="34" charset="0"/>
              </a:rPr>
              <a:t>Варианты оформления годового плана ДОО</a:t>
            </a:r>
            <a:endParaRPr lang="ru-RU" sz="2800" dirty="0"/>
          </a:p>
        </p:txBody>
      </p:sp>
      <p:graphicFrame>
        <p:nvGraphicFramePr>
          <p:cNvPr id="4" name="Содержимое 3"/>
          <p:cNvGraphicFramePr>
            <a:graphicFrameLocks noGrp="1"/>
          </p:cNvGraphicFramePr>
          <p:nvPr>
            <p:ph idx="1"/>
          </p:nvPr>
        </p:nvGraphicFramePr>
        <p:xfrm>
          <a:off x="457200" y="1357299"/>
          <a:ext cx="8291264" cy="2571768"/>
        </p:xfrm>
        <a:graphic>
          <a:graphicData uri="http://schemas.openxmlformats.org/drawingml/2006/table">
            <a:tbl>
              <a:tblPr firstRow="1" bandRow="1">
                <a:tableStyleId>{5C22544A-7EE6-4342-B048-85BDC9FD1C3A}</a:tableStyleId>
              </a:tblPr>
              <a:tblGrid>
                <a:gridCol w="2072816"/>
                <a:gridCol w="2072816"/>
                <a:gridCol w="2183746"/>
                <a:gridCol w="1961886"/>
              </a:tblGrid>
              <a:tr h="1419992">
                <a:tc>
                  <a:txBody>
                    <a:bodyPr/>
                    <a:lstStyle/>
                    <a:p>
                      <a:pPr algn="ctr"/>
                      <a:r>
                        <a:rPr lang="ru-RU" sz="2000" dirty="0" smtClean="0">
                          <a:latin typeface="Arial" pitchFamily="34" charset="0"/>
                          <a:cs typeface="Arial" pitchFamily="34" charset="0"/>
                        </a:rPr>
                        <a:t>Направление</a:t>
                      </a:r>
                    </a:p>
                    <a:p>
                      <a:pPr algn="ctr"/>
                      <a:r>
                        <a:rPr lang="ru-RU" sz="2000" dirty="0" smtClean="0">
                          <a:latin typeface="Arial" pitchFamily="34" charset="0"/>
                          <a:cs typeface="Arial" pitchFamily="34" charset="0"/>
                        </a:rPr>
                        <a:t>и задачи</a:t>
                      </a:r>
                      <a:endParaRPr lang="ru-RU" sz="2000" dirty="0">
                        <a:latin typeface="Arial" pitchFamily="34" charset="0"/>
                        <a:cs typeface="Arial" pitchFamily="34" charset="0"/>
                      </a:endParaRPr>
                    </a:p>
                  </a:txBody>
                  <a:tcPr/>
                </a:tc>
                <a:tc>
                  <a:txBody>
                    <a:bodyPr/>
                    <a:lstStyle/>
                    <a:p>
                      <a:pPr algn="ctr"/>
                      <a:r>
                        <a:rPr lang="ru-RU" sz="2000" dirty="0" smtClean="0">
                          <a:latin typeface="Arial" pitchFamily="34" charset="0"/>
                          <a:cs typeface="Arial" pitchFamily="34" charset="0"/>
                        </a:rPr>
                        <a:t>Содержание основной деятельности</a:t>
                      </a:r>
                      <a:endParaRPr lang="ru-RU" sz="2000" dirty="0">
                        <a:latin typeface="Arial" pitchFamily="34" charset="0"/>
                        <a:cs typeface="Arial" pitchFamily="34" charset="0"/>
                      </a:endParaRPr>
                    </a:p>
                  </a:txBody>
                  <a:tcPr/>
                </a:tc>
                <a:tc>
                  <a:txBody>
                    <a:bodyPr/>
                    <a:lstStyle/>
                    <a:p>
                      <a:pPr algn="ctr"/>
                      <a:r>
                        <a:rPr lang="ru-RU" sz="2000" dirty="0" smtClean="0">
                          <a:latin typeface="Arial" pitchFamily="34" charset="0"/>
                          <a:cs typeface="Arial" pitchFamily="34" charset="0"/>
                        </a:rPr>
                        <a:t>Ответственные</a:t>
                      </a:r>
                    </a:p>
                    <a:p>
                      <a:pPr algn="ctr"/>
                      <a:r>
                        <a:rPr lang="ru-RU" sz="2000" dirty="0" smtClean="0">
                          <a:latin typeface="Arial" pitchFamily="34" charset="0"/>
                          <a:cs typeface="Arial" pitchFamily="34" charset="0"/>
                        </a:rPr>
                        <a:t>и сроки  исполнения</a:t>
                      </a:r>
                      <a:endParaRPr lang="ru-RU" sz="2000" dirty="0">
                        <a:latin typeface="Arial" pitchFamily="34" charset="0"/>
                        <a:cs typeface="Arial" pitchFamily="34" charset="0"/>
                      </a:endParaRPr>
                    </a:p>
                  </a:txBody>
                  <a:tcPr/>
                </a:tc>
                <a:tc>
                  <a:txBody>
                    <a:bodyPr/>
                    <a:lstStyle/>
                    <a:p>
                      <a:pPr algn="ctr"/>
                      <a:r>
                        <a:rPr lang="ru-RU" sz="2000" dirty="0" smtClean="0">
                          <a:latin typeface="Arial" pitchFamily="34" charset="0"/>
                          <a:cs typeface="Arial" pitchFamily="34" charset="0"/>
                        </a:rPr>
                        <a:t>Контроль</a:t>
                      </a:r>
                    </a:p>
                    <a:p>
                      <a:pPr algn="ctr"/>
                      <a:r>
                        <a:rPr lang="ru-RU" sz="2000" dirty="0" smtClean="0">
                          <a:latin typeface="Arial" pitchFamily="34" charset="0"/>
                          <a:cs typeface="Arial" pitchFamily="34" charset="0"/>
                        </a:rPr>
                        <a:t>за ходом выполнения</a:t>
                      </a:r>
                      <a:endParaRPr lang="ru-RU" sz="2000" dirty="0">
                        <a:latin typeface="Arial" pitchFamily="34" charset="0"/>
                        <a:cs typeface="Arial" pitchFamily="34" charset="0"/>
                      </a:endParaRPr>
                    </a:p>
                  </a:txBody>
                  <a:tcPr/>
                </a:tc>
              </a:tr>
              <a:tr h="575888">
                <a:tc>
                  <a:txBody>
                    <a:bodyPr/>
                    <a:lstStyle/>
                    <a:p>
                      <a:endParaRPr lang="ru-RU" dirty="0"/>
                    </a:p>
                  </a:txBody>
                  <a:tcPr/>
                </a:tc>
                <a:tc>
                  <a:txBody>
                    <a:bodyPr/>
                    <a:lstStyle/>
                    <a:p>
                      <a:endParaRPr lang="ru-RU" dirty="0"/>
                    </a:p>
                  </a:txBody>
                  <a:tcPr/>
                </a:tc>
                <a:tc>
                  <a:txBody>
                    <a:bodyPr/>
                    <a:lstStyle/>
                    <a:p>
                      <a:endParaRPr lang="ru-RU"/>
                    </a:p>
                  </a:txBody>
                  <a:tcPr/>
                </a:tc>
                <a:tc>
                  <a:txBody>
                    <a:bodyPr/>
                    <a:lstStyle/>
                    <a:p>
                      <a:endParaRPr lang="ru-RU"/>
                    </a:p>
                  </a:txBody>
                  <a:tcPr/>
                </a:tc>
              </a:tr>
              <a:tr h="575888">
                <a:tc>
                  <a:txBody>
                    <a:bodyPr/>
                    <a:lstStyle/>
                    <a:p>
                      <a:endParaRPr lang="ru-RU"/>
                    </a:p>
                  </a:txBody>
                  <a:tcPr/>
                </a:tc>
                <a:tc>
                  <a:txBody>
                    <a:bodyPr/>
                    <a:lstStyle/>
                    <a:p>
                      <a:endParaRPr lang="ru-RU"/>
                    </a:p>
                  </a:txBody>
                  <a:tcPr/>
                </a:tc>
                <a:tc>
                  <a:txBody>
                    <a:bodyPr/>
                    <a:lstStyle/>
                    <a:p>
                      <a:endParaRPr lang="ru-RU" dirty="0"/>
                    </a:p>
                  </a:txBody>
                  <a:tcPr/>
                </a:tc>
                <a:tc>
                  <a:txBody>
                    <a:bodyPr/>
                    <a:lstStyle/>
                    <a:p>
                      <a:endParaRPr lang="ru-RU" dirty="0"/>
                    </a:p>
                  </a:txBody>
                  <a:tcPr/>
                </a:tc>
              </a:tr>
            </a:tbl>
          </a:graphicData>
        </a:graphic>
      </p:graphicFrame>
      <p:sp>
        <p:nvSpPr>
          <p:cNvPr id="5" name="Прямоугольник 4"/>
          <p:cNvSpPr/>
          <p:nvPr/>
        </p:nvSpPr>
        <p:spPr>
          <a:xfrm>
            <a:off x="467544" y="4365104"/>
            <a:ext cx="8136904" cy="923330"/>
          </a:xfrm>
          <a:prstGeom prst="rect">
            <a:avLst/>
          </a:prstGeom>
        </p:spPr>
        <p:txBody>
          <a:bodyPr wrap="square">
            <a:spAutoFit/>
          </a:bodyPr>
          <a:lstStyle/>
          <a:p>
            <a:pPr algn="just">
              <a:lnSpc>
                <a:spcPct val="150000"/>
              </a:lnSpc>
            </a:pPr>
            <a:r>
              <a:rPr lang="ru-RU" dirty="0" smtClean="0">
                <a:latin typeface="Arial" pitchFamily="34" charset="0"/>
                <a:cs typeface="Arial" pitchFamily="34" charset="0"/>
              </a:rPr>
              <a:t>(«Дошкольное образовательное учреждение: управление по результатам», авторы П.И. Третьяков, К.Ю. Белая. М. ТЦ «СФЕРА»)</a:t>
            </a:r>
            <a:endParaRPr lang="ru-RU" dirty="0">
              <a:latin typeface="Arial" pitchFamily="34" charset="0"/>
              <a:cs typeface="Arial" pitchFamily="34" charset="0"/>
            </a:endParaRPr>
          </a:p>
        </p:txBody>
      </p:sp>
    </p:spTree>
    <p:extLst>
      <p:ext uri="{BB962C8B-B14F-4D97-AF65-F5344CB8AC3E}">
        <p14:creationId xmlns:p14="http://schemas.microsoft.com/office/powerpoint/2010/main" val="726180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282207" y="274638"/>
            <a:ext cx="8404593" cy="1143000"/>
          </a:xfrm>
          <a:solidFill>
            <a:schemeClr val="accent6">
              <a:lumMod val="20000"/>
              <a:lumOff val="80000"/>
            </a:schemeClr>
          </a:solidFill>
        </p:spPr>
        <p:txBody>
          <a:bodyPr>
            <a:normAutofit fontScale="90000"/>
          </a:bodyPr>
          <a:lstStyle/>
          <a:p>
            <a:r>
              <a:rPr lang="ru-RU" dirty="0" smtClean="0"/>
              <a:t/>
            </a:r>
            <a:br>
              <a:rPr lang="ru-RU" dirty="0" smtClean="0"/>
            </a:br>
            <a:r>
              <a:rPr lang="ru-RU" dirty="0" smtClean="0"/>
              <a:t>Основы </a:t>
            </a:r>
            <a:r>
              <a:rPr lang="ru-RU" dirty="0"/>
              <a:t>современного педагогического менеджмента</a:t>
            </a:r>
            <a:br>
              <a:rPr lang="ru-RU" dirty="0"/>
            </a:br>
            <a:endParaRPr lang="ru-RU" dirty="0"/>
          </a:p>
        </p:txBody>
      </p:sp>
      <p:sp>
        <p:nvSpPr>
          <p:cNvPr id="3" name="Содержимое 2"/>
          <p:cNvSpPr>
            <a:spLocks noGrp="1"/>
          </p:cNvSpPr>
          <p:nvPr>
            <p:ph idx="1"/>
          </p:nvPr>
        </p:nvSpPr>
        <p:spPr>
          <a:xfrm>
            <a:off x="141103" y="1600200"/>
            <a:ext cx="8829037" cy="5071359"/>
          </a:xfrm>
          <a:solidFill>
            <a:schemeClr val="accent4">
              <a:lumMod val="20000"/>
              <a:lumOff val="80000"/>
            </a:schemeClr>
          </a:solidFill>
        </p:spPr>
        <p:txBody>
          <a:bodyPr>
            <a:normAutofit fontScale="92500" lnSpcReduction="20000"/>
          </a:bodyPr>
          <a:lstStyle/>
          <a:p>
            <a:r>
              <a:rPr lang="ru-RU" dirty="0"/>
              <a:t>Наиболее часто </a:t>
            </a:r>
            <a:r>
              <a:rPr lang="ru-RU" dirty="0" smtClean="0"/>
              <a:t>  менеджмент  </a:t>
            </a:r>
            <a:r>
              <a:rPr lang="ru-RU" dirty="0"/>
              <a:t>трактуют </a:t>
            </a:r>
            <a:r>
              <a:rPr lang="ru-RU" dirty="0" smtClean="0"/>
              <a:t>  </a:t>
            </a:r>
            <a:r>
              <a:rPr lang="ru-RU" dirty="0"/>
              <a:t>как  науку  управления,  </a:t>
            </a:r>
            <a:r>
              <a:rPr lang="ru-RU" dirty="0" smtClean="0"/>
              <a:t>процесс управления</a:t>
            </a:r>
            <a:r>
              <a:rPr lang="ru-RU" dirty="0"/>
              <a:t>, искусство </a:t>
            </a:r>
            <a:r>
              <a:rPr lang="ru-RU" dirty="0" smtClean="0"/>
              <a:t>управления</a:t>
            </a:r>
            <a:r>
              <a:rPr lang="ru-RU" dirty="0"/>
              <a:t>.</a:t>
            </a:r>
            <a:r>
              <a:rPr lang="ru-RU" dirty="0" smtClean="0"/>
              <a:t>  </a:t>
            </a:r>
          </a:p>
          <a:p>
            <a:r>
              <a:rPr lang="ru-RU" dirty="0" smtClean="0"/>
              <a:t> </a:t>
            </a:r>
            <a:r>
              <a:rPr lang="ru-RU" dirty="0"/>
              <a:t>При   определении   сущности   и   содержания    </a:t>
            </a:r>
            <a:r>
              <a:rPr lang="ru-RU" dirty="0" smtClean="0"/>
              <a:t>менеджмента подчеркивается </a:t>
            </a:r>
            <a:r>
              <a:rPr lang="ru-RU" dirty="0"/>
              <a:t>прежде всего его процессный характер.  </a:t>
            </a:r>
            <a:endParaRPr lang="ru-RU" dirty="0" smtClean="0"/>
          </a:p>
          <a:p>
            <a:r>
              <a:rPr lang="ru-RU" dirty="0" smtClean="0"/>
              <a:t>Менеджмент характеризуется  </a:t>
            </a:r>
            <a:r>
              <a:rPr lang="ru-RU" dirty="0"/>
              <a:t>прежде  всего  как  интеграционный  процесс,  </a:t>
            </a:r>
            <a:r>
              <a:rPr lang="ru-RU" dirty="0" smtClean="0"/>
              <a:t>с помощью  </a:t>
            </a:r>
            <a:r>
              <a:rPr lang="ru-RU" dirty="0"/>
              <a:t>которого  профессионально  подготовленные   </a:t>
            </a:r>
            <a:r>
              <a:rPr lang="ru-RU" dirty="0" smtClean="0"/>
              <a:t>специалисты формируют </a:t>
            </a:r>
            <a:r>
              <a:rPr lang="ru-RU" dirty="0"/>
              <a:t>организации и  управляют  ими  посредством  </a:t>
            </a:r>
            <a:r>
              <a:rPr lang="ru-RU" dirty="0" smtClean="0"/>
              <a:t>постановки целей </a:t>
            </a:r>
            <a:r>
              <a:rPr lang="ru-RU" dirty="0"/>
              <a:t>и разработки способов и методов их достижения. </a:t>
            </a:r>
          </a:p>
        </p:txBody>
      </p:sp>
    </p:spTree>
    <p:extLst>
      <p:ext uri="{BB962C8B-B14F-4D97-AF65-F5344CB8AC3E}">
        <p14:creationId xmlns:p14="http://schemas.microsoft.com/office/powerpoint/2010/main" val="2736621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785818"/>
          </a:xfrm>
        </p:spPr>
        <p:txBody>
          <a:bodyPr>
            <a:normAutofit/>
          </a:bodyPr>
          <a:lstStyle/>
          <a:p>
            <a:pPr>
              <a:lnSpc>
                <a:spcPct val="150000"/>
              </a:lnSpc>
            </a:pPr>
            <a:r>
              <a:rPr lang="ru-RU" sz="2800" b="1" dirty="0" smtClean="0">
                <a:latin typeface="Arial" pitchFamily="34" charset="0"/>
                <a:cs typeface="Arial" pitchFamily="34" charset="0"/>
              </a:rPr>
              <a:t>Варианты оформления годового плана ДОО</a:t>
            </a:r>
            <a:endParaRPr lang="ru-RU" sz="2800" dirty="0"/>
          </a:p>
        </p:txBody>
      </p:sp>
      <p:graphicFrame>
        <p:nvGraphicFramePr>
          <p:cNvPr id="4" name="Содержимое 3"/>
          <p:cNvGraphicFramePr>
            <a:graphicFrameLocks noGrp="1"/>
          </p:cNvGraphicFramePr>
          <p:nvPr>
            <p:ph idx="1"/>
          </p:nvPr>
        </p:nvGraphicFramePr>
        <p:xfrm>
          <a:off x="457200" y="1142984"/>
          <a:ext cx="8229600" cy="2652490"/>
        </p:xfrm>
        <a:graphic>
          <a:graphicData uri="http://schemas.openxmlformats.org/drawingml/2006/table">
            <a:tbl>
              <a:tblPr firstRow="1" bandRow="1">
                <a:tableStyleId>{5C22544A-7EE6-4342-B048-85BDC9FD1C3A}</a:tableStyleId>
              </a:tblPr>
              <a:tblGrid>
                <a:gridCol w="971528"/>
                <a:gridCol w="1214446"/>
                <a:gridCol w="2000264"/>
                <a:gridCol w="1928826"/>
                <a:gridCol w="2114536"/>
              </a:tblGrid>
              <a:tr h="1785950">
                <a:tc>
                  <a:txBody>
                    <a:bodyPr/>
                    <a:lstStyle/>
                    <a:p>
                      <a:pPr algn="ctr"/>
                      <a:r>
                        <a:rPr lang="ru-RU" sz="1600" dirty="0" smtClean="0">
                          <a:latin typeface="Arial" pitchFamily="34" charset="0"/>
                          <a:cs typeface="Arial" pitchFamily="34" charset="0"/>
                        </a:rPr>
                        <a:t>Месяц</a:t>
                      </a:r>
                      <a:endParaRPr lang="ru-RU" sz="1600" dirty="0">
                        <a:latin typeface="Arial" pitchFamily="34" charset="0"/>
                        <a:cs typeface="Arial" pitchFamily="34" charset="0"/>
                      </a:endParaRPr>
                    </a:p>
                  </a:txBody>
                  <a:tcPr/>
                </a:tc>
                <a:tc>
                  <a:txBody>
                    <a:bodyPr/>
                    <a:lstStyle/>
                    <a:p>
                      <a:pPr algn="ctr"/>
                      <a:r>
                        <a:rPr lang="ru-RU" sz="1600" dirty="0" smtClean="0">
                          <a:latin typeface="Arial" pitchFamily="34" charset="0"/>
                          <a:cs typeface="Arial" pitchFamily="34" charset="0"/>
                        </a:rPr>
                        <a:t>Работа</a:t>
                      </a:r>
                    </a:p>
                    <a:p>
                      <a:pPr algn="ctr"/>
                      <a:r>
                        <a:rPr lang="ru-RU" sz="1600" dirty="0" smtClean="0">
                          <a:latin typeface="Arial" pitchFamily="34" charset="0"/>
                          <a:cs typeface="Arial" pitchFamily="34" charset="0"/>
                        </a:rPr>
                        <a:t>с кадрами</a:t>
                      </a:r>
                      <a:endParaRPr lang="ru-RU" sz="1600" dirty="0">
                        <a:latin typeface="Arial" pitchFamily="34" charset="0"/>
                        <a:cs typeface="Arial" pitchFamily="34" charset="0"/>
                      </a:endParaRPr>
                    </a:p>
                  </a:txBody>
                  <a:tcPr/>
                </a:tc>
                <a:tc>
                  <a:txBody>
                    <a:bodyPr/>
                    <a:lstStyle/>
                    <a:p>
                      <a:pPr algn="ctr"/>
                      <a:r>
                        <a:rPr lang="ru-RU" sz="1600" dirty="0" smtClean="0">
                          <a:latin typeface="Arial" pitchFamily="34" charset="0"/>
                          <a:cs typeface="Arial" pitchFamily="34" charset="0"/>
                        </a:rPr>
                        <a:t>Организационно-педагогическая работа</a:t>
                      </a:r>
                      <a:endParaRPr lang="ru-RU" sz="1600" dirty="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latin typeface="Arial" pitchFamily="34" charset="0"/>
                          <a:cs typeface="Arial" pitchFamily="34" charset="0"/>
                        </a:rPr>
                        <a:t>Взаимодействие с семьей, школой</a:t>
                      </a:r>
                    </a:p>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latin typeface="Arial" pitchFamily="34" charset="0"/>
                          <a:cs typeface="Arial" pitchFamily="34" charset="0"/>
                        </a:rPr>
                        <a:t>и другими</a:t>
                      </a:r>
                      <a:r>
                        <a:rPr lang="ru-RU" sz="1600" baseline="0" dirty="0" smtClean="0">
                          <a:latin typeface="Arial" pitchFamily="34" charset="0"/>
                          <a:cs typeface="Arial" pitchFamily="34" charset="0"/>
                        </a:rPr>
                        <a:t> </a:t>
                      </a:r>
                      <a:r>
                        <a:rPr lang="ru-RU" sz="1600" dirty="0" smtClean="0">
                          <a:latin typeface="Arial" pitchFamily="34" charset="0"/>
                          <a:cs typeface="Arial" pitchFamily="34" charset="0"/>
                        </a:rPr>
                        <a:t>организациями</a:t>
                      </a:r>
                    </a:p>
                    <a:p>
                      <a:pPr algn="ctr"/>
                      <a:endParaRPr lang="ru-RU" sz="1600" dirty="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latin typeface="Arial" pitchFamily="34" charset="0"/>
                          <a:cs typeface="Arial" pitchFamily="34" charset="0"/>
                        </a:rPr>
                        <a:t>Административно-хозяйственная работа</a:t>
                      </a:r>
                    </a:p>
                    <a:p>
                      <a:pPr algn="ctr"/>
                      <a:endParaRPr lang="ru-RU" sz="1600" dirty="0">
                        <a:latin typeface="Arial" pitchFamily="34" charset="0"/>
                        <a:cs typeface="Arial" pitchFamily="34" charset="0"/>
                      </a:endParaRPr>
                    </a:p>
                  </a:txBody>
                  <a:tcPr/>
                </a:tc>
              </a:tr>
              <a:tr h="433270">
                <a:tc>
                  <a:txBody>
                    <a:bodyPr/>
                    <a:lstStyle/>
                    <a:p>
                      <a:pPr algn="ctr"/>
                      <a:endParaRPr lang="ru-RU" sz="1600">
                        <a:latin typeface="Arial" pitchFamily="34" charset="0"/>
                        <a:cs typeface="Arial" pitchFamily="34" charset="0"/>
                      </a:endParaRPr>
                    </a:p>
                  </a:txBody>
                  <a:tcPr/>
                </a:tc>
                <a:tc>
                  <a:txBody>
                    <a:bodyPr/>
                    <a:lstStyle/>
                    <a:p>
                      <a:pPr algn="ctr"/>
                      <a:endParaRPr lang="ru-RU" sz="1600">
                        <a:latin typeface="Arial" pitchFamily="34" charset="0"/>
                        <a:cs typeface="Arial" pitchFamily="34" charset="0"/>
                      </a:endParaRPr>
                    </a:p>
                  </a:txBody>
                  <a:tcPr/>
                </a:tc>
                <a:tc>
                  <a:txBody>
                    <a:bodyPr/>
                    <a:lstStyle/>
                    <a:p>
                      <a:pPr algn="ctr"/>
                      <a:endParaRPr lang="ru-RU" sz="1600">
                        <a:latin typeface="Arial" pitchFamily="34" charset="0"/>
                        <a:cs typeface="Arial" pitchFamily="34" charset="0"/>
                      </a:endParaRPr>
                    </a:p>
                  </a:txBody>
                  <a:tcPr/>
                </a:tc>
                <a:tc>
                  <a:txBody>
                    <a:bodyPr/>
                    <a:lstStyle/>
                    <a:p>
                      <a:pPr algn="ctr"/>
                      <a:endParaRPr lang="ru-RU" sz="1600">
                        <a:latin typeface="Arial" pitchFamily="34" charset="0"/>
                        <a:cs typeface="Arial" pitchFamily="34" charset="0"/>
                      </a:endParaRPr>
                    </a:p>
                  </a:txBody>
                  <a:tcPr/>
                </a:tc>
                <a:tc>
                  <a:txBody>
                    <a:bodyPr/>
                    <a:lstStyle/>
                    <a:p>
                      <a:pPr algn="ctr"/>
                      <a:endParaRPr lang="ru-RU" sz="1600">
                        <a:latin typeface="Arial" pitchFamily="34" charset="0"/>
                        <a:cs typeface="Arial" pitchFamily="34" charset="0"/>
                      </a:endParaRPr>
                    </a:p>
                  </a:txBody>
                  <a:tcPr/>
                </a:tc>
              </a:tr>
              <a:tr h="433270">
                <a:tc>
                  <a:txBody>
                    <a:bodyPr/>
                    <a:lstStyle/>
                    <a:p>
                      <a:pPr algn="ctr"/>
                      <a:endParaRPr lang="ru-RU" sz="1600">
                        <a:latin typeface="Arial" pitchFamily="34" charset="0"/>
                        <a:cs typeface="Arial" pitchFamily="34" charset="0"/>
                      </a:endParaRPr>
                    </a:p>
                  </a:txBody>
                  <a:tcPr/>
                </a:tc>
                <a:tc>
                  <a:txBody>
                    <a:bodyPr/>
                    <a:lstStyle/>
                    <a:p>
                      <a:pPr algn="ctr"/>
                      <a:endParaRPr lang="ru-RU" sz="1600" dirty="0">
                        <a:latin typeface="Arial" pitchFamily="34" charset="0"/>
                        <a:cs typeface="Arial" pitchFamily="34" charset="0"/>
                      </a:endParaRPr>
                    </a:p>
                  </a:txBody>
                  <a:tcPr/>
                </a:tc>
                <a:tc>
                  <a:txBody>
                    <a:bodyPr/>
                    <a:lstStyle/>
                    <a:p>
                      <a:pPr algn="ctr"/>
                      <a:endParaRPr lang="ru-RU" sz="1600">
                        <a:latin typeface="Arial" pitchFamily="34" charset="0"/>
                        <a:cs typeface="Arial" pitchFamily="34" charset="0"/>
                      </a:endParaRPr>
                    </a:p>
                  </a:txBody>
                  <a:tcPr/>
                </a:tc>
                <a:tc>
                  <a:txBody>
                    <a:bodyPr/>
                    <a:lstStyle/>
                    <a:p>
                      <a:pPr algn="ctr"/>
                      <a:endParaRPr lang="ru-RU" sz="1600">
                        <a:latin typeface="Arial" pitchFamily="34" charset="0"/>
                        <a:cs typeface="Arial" pitchFamily="34" charset="0"/>
                      </a:endParaRPr>
                    </a:p>
                  </a:txBody>
                  <a:tcPr/>
                </a:tc>
                <a:tc>
                  <a:txBody>
                    <a:bodyPr/>
                    <a:lstStyle/>
                    <a:p>
                      <a:pPr algn="ctr"/>
                      <a:endParaRPr lang="ru-RU" sz="1600" dirty="0">
                        <a:latin typeface="Arial" pitchFamily="34" charset="0"/>
                        <a:cs typeface="Arial" pitchFamily="34" charset="0"/>
                      </a:endParaRPr>
                    </a:p>
                  </a:txBody>
                  <a:tcPr/>
                </a:tc>
              </a:tr>
            </a:tbl>
          </a:graphicData>
        </a:graphic>
      </p:graphicFrame>
      <p:sp>
        <p:nvSpPr>
          <p:cNvPr id="5" name="Прямоугольник 4"/>
          <p:cNvSpPr/>
          <p:nvPr/>
        </p:nvSpPr>
        <p:spPr>
          <a:xfrm>
            <a:off x="467544" y="4143380"/>
            <a:ext cx="8208912" cy="1338828"/>
          </a:xfrm>
          <a:prstGeom prst="rect">
            <a:avLst/>
          </a:prstGeom>
        </p:spPr>
        <p:txBody>
          <a:bodyPr wrap="square">
            <a:spAutoFit/>
          </a:bodyPr>
          <a:lstStyle/>
          <a:p>
            <a:pPr algn="just">
              <a:lnSpc>
                <a:spcPct val="150000"/>
              </a:lnSpc>
            </a:pPr>
            <a:r>
              <a:rPr lang="ru-RU" dirty="0" smtClean="0">
                <a:latin typeface="Arial" pitchFamily="34" charset="0"/>
                <a:cs typeface="Arial" pitchFamily="34" charset="0"/>
              </a:rPr>
              <a:t>(Для начинающих руководителей в пособии: автор К.Ю. Белая «От сентября до сентября: календарный план работы руководителя и воспитателя детского сада».- М.: Школьная Пресса, 2007, 2010.)</a:t>
            </a:r>
            <a:endParaRPr lang="ru-RU" dirty="0">
              <a:latin typeface="Arial" pitchFamily="34" charset="0"/>
              <a:cs typeface="Arial" pitchFamily="34" charset="0"/>
            </a:endParaRPr>
          </a:p>
        </p:txBody>
      </p:sp>
    </p:spTree>
    <p:extLst>
      <p:ext uri="{BB962C8B-B14F-4D97-AF65-F5344CB8AC3E}">
        <p14:creationId xmlns:p14="http://schemas.microsoft.com/office/powerpoint/2010/main" val="3196401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solidFill>
            <a:schemeClr val="accent6">
              <a:lumMod val="40000"/>
              <a:lumOff val="60000"/>
            </a:schemeClr>
          </a:solidFill>
        </p:spPr>
        <p:txBody>
          <a:bodyPr>
            <a:normAutofit fontScale="90000"/>
          </a:bodyPr>
          <a:lstStyle/>
          <a:p>
            <a:r>
              <a:rPr lang="ru-RU" sz="3200" b="1" dirty="0">
                <a:latin typeface="Arial" pitchFamily="34" charset="0"/>
                <a:cs typeface="Arial" pitchFamily="34" charset="0"/>
              </a:rPr>
              <a:t>Текущее планирование работы руководителя, старшего воспитателя </a:t>
            </a:r>
            <a:r>
              <a:rPr lang="ru-RU" sz="3200" b="1" dirty="0" smtClean="0">
                <a:latin typeface="Arial" pitchFamily="34" charset="0"/>
                <a:cs typeface="Arial" pitchFamily="34" charset="0"/>
              </a:rPr>
              <a:t>ДОО</a:t>
            </a:r>
            <a:r>
              <a:rPr lang="ru-RU" sz="3600" dirty="0"/>
              <a:t/>
            </a:r>
            <a:br>
              <a:rPr lang="ru-RU" sz="3600" dirty="0"/>
            </a:br>
            <a:endParaRPr lang="ru-RU" sz="3200" dirty="0"/>
          </a:p>
        </p:txBody>
      </p:sp>
      <p:sp>
        <p:nvSpPr>
          <p:cNvPr id="3" name="Содержимое 2"/>
          <p:cNvSpPr>
            <a:spLocks noGrp="1"/>
          </p:cNvSpPr>
          <p:nvPr>
            <p:ph idx="1"/>
          </p:nvPr>
        </p:nvSpPr>
        <p:spPr>
          <a:xfrm>
            <a:off x="395536" y="1600200"/>
            <a:ext cx="8291264" cy="5069160"/>
          </a:xfrm>
        </p:spPr>
        <p:txBody>
          <a:bodyPr>
            <a:normAutofit fontScale="85000" lnSpcReduction="20000"/>
          </a:bodyPr>
          <a:lstStyle/>
          <a:p>
            <a:r>
              <a:rPr lang="ru-RU" dirty="0"/>
              <a:t>Старший воспитатель, как и каждый педагог, планирует свою работу на основе годового плана ДОО. План методической работы с кадрами является обязательным документом по номенклатуре дел, за который отвечает старший воспитатель ДОО.</a:t>
            </a:r>
          </a:p>
          <a:p>
            <a:r>
              <a:rPr lang="ru-RU" dirty="0"/>
              <a:t>Многие используют в своей работе «Технологическую карту методической работы», которая помогает планомерно распределить мероприятия по основным направлениям деятельности и обеспечить плановость их выполнения. Технологическая карта рассматривается как одна из эффективных форм планирования методической работы. </a:t>
            </a:r>
          </a:p>
          <a:p>
            <a:endParaRPr lang="ru-RU" dirty="0"/>
          </a:p>
        </p:txBody>
      </p:sp>
    </p:spTree>
    <p:extLst>
      <p:ext uri="{BB962C8B-B14F-4D97-AF65-F5344CB8AC3E}">
        <p14:creationId xmlns:p14="http://schemas.microsoft.com/office/powerpoint/2010/main" val="2689457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solidFill>
            <a:srgbClr val="FCD5B5"/>
          </a:solidFill>
        </p:spPr>
        <p:txBody>
          <a:bodyPr>
            <a:normAutofit fontScale="90000"/>
          </a:bodyPr>
          <a:lstStyle/>
          <a:p>
            <a:r>
              <a:rPr lang="ru-RU" sz="3200" b="1" dirty="0">
                <a:latin typeface="Arial" pitchFamily="34" charset="0"/>
                <a:cs typeface="Arial" pitchFamily="34" charset="0"/>
              </a:rPr>
              <a:t>Текущее планирование работы руководителя, старшего воспитателя </a:t>
            </a:r>
            <a:r>
              <a:rPr lang="ru-RU" sz="3200" b="1" dirty="0" smtClean="0">
                <a:latin typeface="Arial" pitchFamily="34" charset="0"/>
                <a:cs typeface="Arial" pitchFamily="34" charset="0"/>
              </a:rPr>
              <a:t>ДОО</a:t>
            </a:r>
            <a:r>
              <a:rPr lang="ru-RU" sz="3600" dirty="0"/>
              <a:t/>
            </a:r>
            <a:br>
              <a:rPr lang="ru-RU" sz="3600" dirty="0"/>
            </a:br>
            <a:endParaRPr lang="ru-RU" sz="3200" dirty="0"/>
          </a:p>
        </p:txBody>
      </p:sp>
      <p:sp>
        <p:nvSpPr>
          <p:cNvPr id="3" name="Содержимое 2"/>
          <p:cNvSpPr>
            <a:spLocks noGrp="1"/>
          </p:cNvSpPr>
          <p:nvPr>
            <p:ph idx="1"/>
          </p:nvPr>
        </p:nvSpPr>
        <p:spPr>
          <a:xfrm>
            <a:off x="323528" y="1600200"/>
            <a:ext cx="8363272" cy="5069160"/>
          </a:xfrm>
        </p:spPr>
        <p:txBody>
          <a:bodyPr>
            <a:normAutofit fontScale="85000" lnSpcReduction="20000"/>
          </a:bodyPr>
          <a:lstStyle/>
          <a:p>
            <a:r>
              <a:rPr lang="ru-RU" i="1" dirty="0"/>
              <a:t>Технологическая карта составляется на каждый месяц учебного года и может иметь следующие разделы:</a:t>
            </a:r>
            <a:endParaRPr lang="ru-RU" dirty="0"/>
          </a:p>
          <a:p>
            <a:pPr lvl="0"/>
            <a:r>
              <a:rPr lang="ru-RU" dirty="0"/>
              <a:t>Работа с кадрами;</a:t>
            </a:r>
          </a:p>
          <a:p>
            <a:pPr lvl="0"/>
            <a:r>
              <a:rPr lang="ru-RU" dirty="0"/>
              <a:t>Организационно-педагогические мероприятия;</a:t>
            </a:r>
          </a:p>
          <a:p>
            <a:pPr lvl="0"/>
            <a:r>
              <a:rPr lang="ru-RU" dirty="0"/>
              <a:t>Изучение состояния </a:t>
            </a:r>
            <a:r>
              <a:rPr lang="ru-RU" dirty="0" err="1"/>
              <a:t>воспитательно</a:t>
            </a:r>
            <a:r>
              <a:rPr lang="ru-RU" dirty="0"/>
              <a:t>-образовательного процесса; </a:t>
            </a:r>
          </a:p>
          <a:p>
            <a:pPr lvl="0"/>
            <a:r>
              <a:rPr lang="ru-RU" dirty="0"/>
              <a:t>Взаимодействие с родителями, школой и другими образовательными организациями.</a:t>
            </a:r>
          </a:p>
          <a:p>
            <a:r>
              <a:rPr lang="ru-RU" dirty="0"/>
              <a:t>Помимо перечисленных разделов можно включать дополнительно разделы, отражающие специфику работы организации или ее приоритетные направления </a:t>
            </a:r>
          </a:p>
        </p:txBody>
      </p:sp>
    </p:spTree>
    <p:extLst>
      <p:ext uri="{BB962C8B-B14F-4D97-AF65-F5344CB8AC3E}">
        <p14:creationId xmlns:p14="http://schemas.microsoft.com/office/powerpoint/2010/main" val="3232913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idx="4294967295"/>
          </p:nvPr>
        </p:nvSpPr>
        <p:spPr>
          <a:xfrm>
            <a:off x="0" y="0"/>
            <a:ext cx="9144000" cy="1143000"/>
          </a:xfrm>
          <a:solidFill>
            <a:srgbClr val="CCFFCC"/>
          </a:solidFill>
        </p:spPr>
        <p:txBody>
          <a:bodyPr>
            <a:normAutofit/>
          </a:bodyPr>
          <a:lstStyle/>
          <a:p>
            <a:r>
              <a:rPr lang="ru-RU" sz="3600" b="1" dirty="0" smtClean="0">
                <a:latin typeface="+mn-lt"/>
              </a:rPr>
              <a:t>Менеджмент.</a:t>
            </a:r>
            <a:r>
              <a:rPr lang="ru-RU" sz="3600" b="1" dirty="0" smtClean="0">
                <a:latin typeface="+mn-lt"/>
                <a:cs typeface="Arial" panose="020B0604020202020204" pitchFamily="34" charset="0"/>
              </a:rPr>
              <a:t> Стратегия образования</a:t>
            </a:r>
            <a:endParaRPr lang="ru-RU" sz="3600" b="1" dirty="0">
              <a:latin typeface="+mn-lt"/>
              <a:cs typeface="Arial" panose="020B0604020202020204" pitchFamily="34" charset="0"/>
            </a:endParaRPr>
          </a:p>
        </p:txBody>
      </p:sp>
      <p:sp>
        <p:nvSpPr>
          <p:cNvPr id="7171" name="Прямоугольник 5"/>
          <p:cNvSpPr>
            <a:spLocks noChangeArrowheads="1"/>
          </p:cNvSpPr>
          <p:nvPr/>
        </p:nvSpPr>
        <p:spPr bwMode="auto">
          <a:xfrm>
            <a:off x="387792" y="1680654"/>
            <a:ext cx="8227041" cy="4401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ru-RU" sz="2800" b="1" dirty="0" smtClean="0">
                <a:latin typeface="Calibri" charset="0"/>
              </a:rPr>
              <a:t>Обеспечение </a:t>
            </a:r>
            <a:r>
              <a:rPr lang="ru-RU" sz="2800" b="1" dirty="0">
                <a:latin typeface="Calibri" charset="0"/>
              </a:rPr>
              <a:t>качества </a:t>
            </a:r>
            <a:r>
              <a:rPr lang="ru-RU" sz="2800" dirty="0">
                <a:latin typeface="Calibri" charset="0"/>
              </a:rPr>
              <a:t>образования – </a:t>
            </a:r>
          </a:p>
          <a:p>
            <a:r>
              <a:rPr lang="ru-RU" sz="2800" dirty="0">
                <a:latin typeface="Calibri" charset="0"/>
              </a:rPr>
              <a:t>главная стратегическая установка в </a:t>
            </a:r>
          </a:p>
          <a:p>
            <a:r>
              <a:rPr lang="ru-RU" sz="2800" dirty="0">
                <a:latin typeface="Calibri" charset="0"/>
              </a:rPr>
              <a:t>реформировании системы образования; </a:t>
            </a:r>
          </a:p>
          <a:p>
            <a:endParaRPr lang="ru-RU" sz="2800" dirty="0">
              <a:latin typeface="Calibri" charset="0"/>
            </a:endParaRPr>
          </a:p>
          <a:p>
            <a:r>
              <a:rPr lang="ru-RU" sz="2800" dirty="0" smtClean="0">
                <a:latin typeface="Calibri" charset="0"/>
              </a:rPr>
              <a:t>Обеспечение </a:t>
            </a:r>
            <a:r>
              <a:rPr lang="ru-RU" sz="2800" b="1" dirty="0">
                <a:latin typeface="Calibri" charset="0"/>
              </a:rPr>
              <a:t>непрерывности </a:t>
            </a:r>
            <a:r>
              <a:rPr lang="ru-RU" sz="2800" dirty="0">
                <a:latin typeface="Calibri" charset="0"/>
              </a:rPr>
              <a:t>образования </a:t>
            </a:r>
          </a:p>
          <a:p>
            <a:r>
              <a:rPr lang="ru-RU" sz="2800" dirty="0">
                <a:latin typeface="Calibri" charset="0"/>
              </a:rPr>
              <a:t>– условие достижения качества; </a:t>
            </a:r>
          </a:p>
          <a:p>
            <a:endParaRPr lang="ru-RU" sz="2800" dirty="0">
              <a:latin typeface="Calibri" charset="0"/>
            </a:endParaRPr>
          </a:p>
          <a:p>
            <a:r>
              <a:rPr lang="ru-RU" sz="2800" b="1" dirty="0" smtClean="0">
                <a:latin typeface="Calibri" charset="0"/>
              </a:rPr>
              <a:t>Преемственность</a:t>
            </a:r>
            <a:r>
              <a:rPr lang="ru-RU" sz="2800" dirty="0" smtClean="0">
                <a:latin typeface="Calibri" charset="0"/>
              </a:rPr>
              <a:t> </a:t>
            </a:r>
            <a:r>
              <a:rPr lang="ru-RU" sz="2800" dirty="0">
                <a:latin typeface="Calibri" charset="0"/>
              </a:rPr>
              <a:t>между всеми звеньями </a:t>
            </a:r>
          </a:p>
          <a:p>
            <a:r>
              <a:rPr lang="ru-RU" sz="2800" dirty="0">
                <a:latin typeface="Calibri" charset="0"/>
              </a:rPr>
              <a:t>образования – основное средство </a:t>
            </a:r>
          </a:p>
          <a:p>
            <a:r>
              <a:rPr lang="ru-RU" sz="2800" dirty="0">
                <a:latin typeface="Calibri" charset="0"/>
              </a:rPr>
              <a:t>обеспечения непрерывности</a:t>
            </a:r>
          </a:p>
        </p:txBody>
      </p:sp>
    </p:spTree>
    <p:extLst>
      <p:ext uri="{BB962C8B-B14F-4D97-AF65-F5344CB8AC3E}">
        <p14:creationId xmlns:p14="http://schemas.microsoft.com/office/powerpoint/2010/main" val="831257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idx="4294967295"/>
          </p:nvPr>
        </p:nvSpPr>
        <p:spPr>
          <a:xfrm>
            <a:off x="0" y="14855"/>
            <a:ext cx="9144000" cy="1088231"/>
          </a:xfrm>
          <a:solidFill>
            <a:srgbClr val="CCFFCC"/>
          </a:solidFill>
        </p:spPr>
        <p:txBody>
          <a:bodyPr>
            <a:normAutofit/>
          </a:bodyPr>
          <a:lstStyle/>
          <a:p>
            <a:r>
              <a:rPr lang="ru-RU" sz="3200" dirty="0">
                <a:latin typeface="+mn-lt"/>
                <a:cs typeface="Arial" panose="020B0604020202020204" pitchFamily="34" charset="0"/>
              </a:rPr>
              <a:t>Ведущие принципы ФГОС — принципы преемственности и </a:t>
            </a:r>
            <a:r>
              <a:rPr lang="ru-RU" sz="3200" dirty="0" smtClean="0">
                <a:latin typeface="+mn-lt"/>
                <a:cs typeface="Arial" panose="020B0604020202020204" pitchFamily="34" charset="0"/>
              </a:rPr>
              <a:t>развития</a:t>
            </a:r>
            <a:endParaRPr lang="ru-RU" sz="3200" dirty="0">
              <a:latin typeface="+mn-lt"/>
              <a:cs typeface="Arial" panose="020B0604020202020204" pitchFamily="34" charset="0"/>
            </a:endParaRPr>
          </a:p>
        </p:txBody>
      </p:sp>
      <p:graphicFrame>
        <p:nvGraphicFramePr>
          <p:cNvPr id="5" name="Объект 4"/>
          <p:cNvGraphicFramePr>
            <a:graphicFrameLocks noGrp="1"/>
          </p:cNvGraphicFramePr>
          <p:nvPr>
            <p:ph idx="4294967295"/>
            <p:extLst>
              <p:ext uri="{D42A27DB-BD31-4B8C-83A1-F6EECF244321}">
                <p14:modId xmlns:p14="http://schemas.microsoft.com/office/powerpoint/2010/main" val="2535083043"/>
              </p:ext>
            </p:extLst>
          </p:nvPr>
        </p:nvGraphicFramePr>
        <p:xfrm>
          <a:off x="1162800" y="918000"/>
          <a:ext cx="7524000" cy="594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196" name="TextBox 5"/>
          <p:cNvSpPr txBox="1">
            <a:spLocks noChangeArrowheads="1"/>
          </p:cNvSpPr>
          <p:nvPr/>
        </p:nvSpPr>
        <p:spPr bwMode="auto">
          <a:xfrm>
            <a:off x="5364163" y="1628775"/>
            <a:ext cx="208756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Arial" charset="0"/>
              </a:defRPr>
            </a:lvl1pPr>
            <a:lvl2pPr marL="742950" indent="-285750">
              <a:defRPr>
                <a:solidFill>
                  <a:schemeClr val="tx1"/>
                </a:solidFill>
                <a:latin typeface="Calibri" charset="0"/>
                <a:ea typeface="Arial" charset="0"/>
              </a:defRPr>
            </a:lvl2pPr>
            <a:lvl3pPr marL="1143000" indent="-228600">
              <a:defRPr>
                <a:solidFill>
                  <a:schemeClr val="tx1"/>
                </a:solidFill>
                <a:latin typeface="Calibri" charset="0"/>
                <a:ea typeface="Arial" charset="0"/>
              </a:defRPr>
            </a:lvl3pPr>
            <a:lvl4pPr marL="1600200" indent="-228600">
              <a:defRPr>
                <a:solidFill>
                  <a:schemeClr val="tx1"/>
                </a:solidFill>
                <a:latin typeface="Calibri" charset="0"/>
                <a:ea typeface="Arial" charset="0"/>
              </a:defRPr>
            </a:lvl4pPr>
            <a:lvl5pPr marL="2057400" indent="-228600">
              <a:defRPr>
                <a:solidFill>
                  <a:schemeClr val="tx1"/>
                </a:solidFill>
                <a:latin typeface="Calibri" charset="0"/>
                <a:ea typeface="Arial" charset="0"/>
              </a:defRPr>
            </a:lvl5pPr>
            <a:lvl6pPr marL="2514600" indent="-228600" fontAlgn="base">
              <a:spcBef>
                <a:spcPct val="0"/>
              </a:spcBef>
              <a:spcAft>
                <a:spcPct val="0"/>
              </a:spcAft>
              <a:defRPr>
                <a:solidFill>
                  <a:schemeClr val="tx1"/>
                </a:solidFill>
                <a:latin typeface="Calibri" charset="0"/>
                <a:ea typeface="Arial" charset="0"/>
              </a:defRPr>
            </a:lvl6pPr>
            <a:lvl7pPr marL="2971800" indent="-228600" fontAlgn="base">
              <a:spcBef>
                <a:spcPct val="0"/>
              </a:spcBef>
              <a:spcAft>
                <a:spcPct val="0"/>
              </a:spcAft>
              <a:defRPr>
                <a:solidFill>
                  <a:schemeClr val="tx1"/>
                </a:solidFill>
                <a:latin typeface="Calibri" charset="0"/>
                <a:ea typeface="Arial" charset="0"/>
              </a:defRPr>
            </a:lvl7pPr>
            <a:lvl8pPr marL="3429000" indent="-228600" fontAlgn="base">
              <a:spcBef>
                <a:spcPct val="0"/>
              </a:spcBef>
              <a:spcAft>
                <a:spcPct val="0"/>
              </a:spcAft>
              <a:defRPr>
                <a:solidFill>
                  <a:schemeClr val="tx1"/>
                </a:solidFill>
                <a:latin typeface="Calibri" charset="0"/>
                <a:ea typeface="Arial" charset="0"/>
              </a:defRPr>
            </a:lvl8pPr>
            <a:lvl9pPr marL="3886200" indent="-228600" fontAlgn="base">
              <a:spcBef>
                <a:spcPct val="0"/>
              </a:spcBef>
              <a:spcAft>
                <a:spcPct val="0"/>
              </a:spcAft>
              <a:defRPr>
                <a:solidFill>
                  <a:schemeClr val="tx1"/>
                </a:solidFill>
                <a:latin typeface="Calibri" charset="0"/>
                <a:ea typeface="Arial" charset="0"/>
              </a:defRPr>
            </a:lvl9pPr>
          </a:lstStyle>
          <a:p>
            <a:endParaRPr lang="ru-RU"/>
          </a:p>
        </p:txBody>
      </p:sp>
      <p:sp>
        <p:nvSpPr>
          <p:cNvPr id="13317" name="TextBox 6"/>
          <p:cNvSpPr txBox="1">
            <a:spLocks noChangeArrowheads="1"/>
          </p:cNvSpPr>
          <p:nvPr/>
        </p:nvSpPr>
        <p:spPr bwMode="auto">
          <a:xfrm>
            <a:off x="6407944" y="863600"/>
            <a:ext cx="2376488"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Arial" charset="0"/>
              </a:defRPr>
            </a:lvl1pPr>
            <a:lvl2pPr marL="742950" indent="-285750">
              <a:defRPr>
                <a:solidFill>
                  <a:schemeClr val="tx1"/>
                </a:solidFill>
                <a:latin typeface="Calibri" charset="0"/>
                <a:ea typeface="Arial" charset="0"/>
              </a:defRPr>
            </a:lvl2pPr>
            <a:lvl3pPr marL="1143000" indent="-228600">
              <a:defRPr>
                <a:solidFill>
                  <a:schemeClr val="tx1"/>
                </a:solidFill>
                <a:latin typeface="Calibri" charset="0"/>
                <a:ea typeface="Arial" charset="0"/>
              </a:defRPr>
            </a:lvl3pPr>
            <a:lvl4pPr marL="1600200" indent="-228600">
              <a:defRPr>
                <a:solidFill>
                  <a:schemeClr val="tx1"/>
                </a:solidFill>
                <a:latin typeface="Calibri" charset="0"/>
                <a:ea typeface="Arial" charset="0"/>
              </a:defRPr>
            </a:lvl4pPr>
            <a:lvl5pPr marL="2057400" indent="-228600">
              <a:defRPr>
                <a:solidFill>
                  <a:schemeClr val="tx1"/>
                </a:solidFill>
                <a:latin typeface="Calibri" charset="0"/>
                <a:ea typeface="Arial" charset="0"/>
              </a:defRPr>
            </a:lvl5pPr>
            <a:lvl6pPr marL="2514600" indent="-228600" fontAlgn="base">
              <a:spcBef>
                <a:spcPct val="0"/>
              </a:spcBef>
              <a:spcAft>
                <a:spcPct val="0"/>
              </a:spcAft>
              <a:defRPr>
                <a:solidFill>
                  <a:schemeClr val="tx1"/>
                </a:solidFill>
                <a:latin typeface="Calibri" charset="0"/>
                <a:ea typeface="Arial" charset="0"/>
              </a:defRPr>
            </a:lvl6pPr>
            <a:lvl7pPr marL="2971800" indent="-228600" fontAlgn="base">
              <a:spcBef>
                <a:spcPct val="0"/>
              </a:spcBef>
              <a:spcAft>
                <a:spcPct val="0"/>
              </a:spcAft>
              <a:defRPr>
                <a:solidFill>
                  <a:schemeClr val="tx1"/>
                </a:solidFill>
                <a:latin typeface="Calibri" charset="0"/>
                <a:ea typeface="Arial" charset="0"/>
              </a:defRPr>
            </a:lvl7pPr>
            <a:lvl8pPr marL="3429000" indent="-228600" fontAlgn="base">
              <a:spcBef>
                <a:spcPct val="0"/>
              </a:spcBef>
              <a:spcAft>
                <a:spcPct val="0"/>
              </a:spcAft>
              <a:defRPr>
                <a:solidFill>
                  <a:schemeClr val="tx1"/>
                </a:solidFill>
                <a:latin typeface="Calibri" charset="0"/>
                <a:ea typeface="Arial" charset="0"/>
              </a:defRPr>
            </a:lvl8pPr>
            <a:lvl9pPr marL="3886200" indent="-228600" fontAlgn="base">
              <a:spcBef>
                <a:spcPct val="0"/>
              </a:spcBef>
              <a:spcAft>
                <a:spcPct val="0"/>
              </a:spcAft>
              <a:defRPr>
                <a:solidFill>
                  <a:schemeClr val="tx1"/>
                </a:solidFill>
                <a:latin typeface="Calibri" charset="0"/>
                <a:ea typeface="Arial" charset="0"/>
              </a:defRPr>
            </a:lvl9pPr>
          </a:lstStyle>
          <a:p>
            <a:r>
              <a:rPr lang="ru-RU" sz="4400" dirty="0"/>
              <a:t>ВУЗ</a:t>
            </a:r>
          </a:p>
        </p:txBody>
      </p:sp>
      <p:sp>
        <p:nvSpPr>
          <p:cNvPr id="6" name="Прямоугольник 5"/>
          <p:cNvSpPr/>
          <p:nvPr/>
        </p:nvSpPr>
        <p:spPr>
          <a:xfrm>
            <a:off x="275167" y="1998662"/>
            <a:ext cx="4567279" cy="2677656"/>
          </a:xfrm>
          <a:prstGeom prst="rect">
            <a:avLst/>
          </a:prstGeom>
        </p:spPr>
        <p:txBody>
          <a:bodyPr wrap="square">
            <a:spAutoFit/>
          </a:bodyPr>
          <a:lstStyle/>
          <a:p>
            <a:r>
              <a:rPr lang="ru-RU" sz="2400" dirty="0"/>
              <a:t>Интеграция, обобщение, осмысление новых знаний; </a:t>
            </a:r>
          </a:p>
          <a:p>
            <a:r>
              <a:rPr lang="ru-RU" sz="2400" dirty="0"/>
              <a:t>умение связать новые знания с жизненным опытом. </a:t>
            </a:r>
          </a:p>
          <a:p>
            <a:pPr>
              <a:buFont typeface="Wingdings 2" charset="0"/>
              <a:buNone/>
            </a:pPr>
            <a:r>
              <a:rPr lang="ru-RU" sz="2400" dirty="0"/>
              <a:t>Формирование у каждого ребенка умения учиться – учить СЕБЯ.</a:t>
            </a:r>
          </a:p>
        </p:txBody>
      </p:sp>
    </p:spTree>
    <p:extLst>
      <p:ext uri="{BB962C8B-B14F-4D97-AF65-F5344CB8AC3E}">
        <p14:creationId xmlns:p14="http://schemas.microsoft.com/office/powerpoint/2010/main" val="3672106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133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pPr>
              <a:defRPr/>
            </a:pPr>
            <a:r>
              <a:rPr kumimoji="0" lang="ru-RU" sz="3600" dirty="0" smtClean="0">
                <a:latin typeface="Cambria" charset="0"/>
                <a:cs typeface="+mj-cs"/>
              </a:rPr>
              <a:t>Психологические основы преемственности:</a:t>
            </a:r>
          </a:p>
        </p:txBody>
      </p:sp>
      <p:sp>
        <p:nvSpPr>
          <p:cNvPr id="5123" name="Rectangle 3"/>
          <p:cNvSpPr>
            <a:spLocks noGrp="1" noChangeArrowheads="1"/>
          </p:cNvSpPr>
          <p:nvPr>
            <p:ph type="body" idx="1"/>
          </p:nvPr>
        </p:nvSpPr>
        <p:spPr>
          <a:xfrm>
            <a:off x="457199" y="1916112"/>
            <a:ext cx="8517467" cy="4941887"/>
          </a:xfrm>
          <a:solidFill>
            <a:srgbClr val="E6E0EC"/>
          </a:solidFill>
        </p:spPr>
        <p:txBody>
          <a:bodyPr>
            <a:noAutofit/>
          </a:bodyPr>
          <a:lstStyle/>
          <a:p>
            <a:pPr>
              <a:lnSpc>
                <a:spcPct val="90000"/>
              </a:lnSpc>
              <a:defRPr/>
            </a:pPr>
            <a:r>
              <a:rPr kumimoji="0" lang="ru-RU" sz="2800" dirty="0" smtClean="0">
                <a:cs typeface="+mn-cs"/>
              </a:rPr>
              <a:t>Дошкольник и младший школьник переживают общий единый период детства</a:t>
            </a:r>
          </a:p>
          <a:p>
            <a:pPr>
              <a:lnSpc>
                <a:spcPct val="90000"/>
              </a:lnSpc>
              <a:defRPr/>
            </a:pPr>
            <a:r>
              <a:rPr kumimoji="0" lang="ru-RU" sz="2800" dirty="0" smtClean="0">
                <a:cs typeface="+mn-cs"/>
              </a:rPr>
              <a:t>Формирование психических качеств, необходимых школьнику, следует осуществлять не вопреки тем качествам, которые характерны для дошкольника, а на их основе (см.</a:t>
            </a:r>
            <a:r>
              <a:rPr lang="ru-RU" sz="2800" dirty="0"/>
              <a:t> </a:t>
            </a:r>
            <a:r>
              <a:rPr kumimoji="0" lang="ru-RU" sz="2800" dirty="0" smtClean="0">
                <a:cs typeface="+mn-cs"/>
              </a:rPr>
              <a:t>Характеристики)</a:t>
            </a:r>
          </a:p>
          <a:p>
            <a:pPr>
              <a:lnSpc>
                <a:spcPct val="90000"/>
              </a:lnSpc>
              <a:defRPr/>
            </a:pPr>
            <a:r>
              <a:rPr kumimoji="0" lang="ru-RU" sz="2800" dirty="0" smtClean="0">
                <a:cs typeface="+mn-cs"/>
              </a:rPr>
              <a:t>Сохранение детства как внутреннего состояния комфорта, защищенности, уверенности ребенка в своих силах</a:t>
            </a:r>
          </a:p>
          <a:p>
            <a:pPr>
              <a:lnSpc>
                <a:spcPct val="90000"/>
              </a:lnSpc>
              <a:defRPr/>
            </a:pPr>
            <a:r>
              <a:rPr kumimoji="0" lang="ru-RU" sz="2800" dirty="0" smtClean="0">
                <a:cs typeface="+mn-cs"/>
              </a:rPr>
              <a:t>Позиция субъекта деятельности, общения, познания</a:t>
            </a:r>
          </a:p>
        </p:txBody>
      </p:sp>
    </p:spTree>
    <p:extLst>
      <p:ext uri="{BB962C8B-B14F-4D97-AF65-F5344CB8AC3E}">
        <p14:creationId xmlns:p14="http://schemas.microsoft.com/office/powerpoint/2010/main" val="24327447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476250"/>
            <a:ext cx="7772400" cy="1584325"/>
          </a:xfrm>
          <a:solidFill>
            <a:schemeClr val="accent3">
              <a:lumMod val="60000"/>
              <a:lumOff val="40000"/>
            </a:schemeClr>
          </a:solidFill>
        </p:spPr>
        <p:txBody>
          <a:bodyPr>
            <a:noAutofit/>
          </a:bodyPr>
          <a:lstStyle/>
          <a:p>
            <a:pPr>
              <a:defRPr/>
            </a:pPr>
            <a:r>
              <a:rPr kumimoji="0" lang="ru-RU" sz="4000" b="1" dirty="0" smtClean="0">
                <a:latin typeface="Excess" charset="0"/>
                <a:cs typeface="+mj-cs"/>
              </a:rPr>
              <a:t>Психологическая теория стандартов</a:t>
            </a:r>
          </a:p>
        </p:txBody>
      </p:sp>
      <p:sp>
        <p:nvSpPr>
          <p:cNvPr id="2051" name="Rectangle 3"/>
          <p:cNvSpPr>
            <a:spLocks noGrp="1" noChangeArrowheads="1"/>
          </p:cNvSpPr>
          <p:nvPr>
            <p:ph type="subTitle" idx="1"/>
          </p:nvPr>
        </p:nvSpPr>
        <p:spPr>
          <a:xfrm>
            <a:off x="684213" y="2434167"/>
            <a:ext cx="7613120" cy="4085166"/>
          </a:xfrm>
        </p:spPr>
        <p:txBody>
          <a:bodyPr>
            <a:normAutofit fontScale="77500" lnSpcReduction="20000"/>
          </a:bodyPr>
          <a:lstStyle/>
          <a:p>
            <a:pPr>
              <a:defRPr/>
            </a:pPr>
            <a:r>
              <a:rPr kumimoji="0" lang="ru-RU" sz="4000" dirty="0" smtClean="0">
                <a:solidFill>
                  <a:srgbClr val="3E003E"/>
                </a:solidFill>
                <a:latin typeface="Arial" charset="0"/>
                <a:cs typeface="+mn-cs"/>
              </a:rPr>
              <a:t>ФГОС НОО: Системно-</a:t>
            </a:r>
            <a:r>
              <a:rPr kumimoji="0" lang="ru-RU" sz="4000" dirty="0" err="1" smtClean="0">
                <a:solidFill>
                  <a:srgbClr val="3E003E"/>
                </a:solidFill>
                <a:latin typeface="Arial" charset="0"/>
                <a:cs typeface="+mn-cs"/>
              </a:rPr>
              <a:t>деятельностный</a:t>
            </a:r>
            <a:r>
              <a:rPr kumimoji="0" lang="ru-RU" sz="4000" dirty="0" smtClean="0">
                <a:solidFill>
                  <a:srgbClr val="3E003E"/>
                </a:solidFill>
                <a:latin typeface="Arial" charset="0"/>
                <a:cs typeface="+mn-cs"/>
              </a:rPr>
              <a:t> подход, формирование универсальных учебных действий (УУД).</a:t>
            </a:r>
          </a:p>
          <a:p>
            <a:pPr algn="l">
              <a:defRPr/>
            </a:pPr>
            <a:endParaRPr lang="ru-RU" sz="4000" dirty="0" smtClean="0">
              <a:solidFill>
                <a:srgbClr val="3E003E"/>
              </a:solidFill>
              <a:latin typeface="Arial" charset="0"/>
            </a:endParaRPr>
          </a:p>
          <a:p>
            <a:pPr algn="l">
              <a:defRPr/>
            </a:pPr>
            <a:r>
              <a:rPr lang="ru-RU" sz="4000" dirty="0" smtClean="0">
                <a:solidFill>
                  <a:srgbClr val="3E003E"/>
                </a:solidFill>
                <a:latin typeface="Arial" charset="0"/>
              </a:rPr>
              <a:t>ФГОС ДО: Системно</a:t>
            </a:r>
            <a:r>
              <a:rPr lang="ru-RU" sz="4000" dirty="0">
                <a:solidFill>
                  <a:srgbClr val="3E003E"/>
                </a:solidFill>
                <a:latin typeface="Arial" charset="0"/>
              </a:rPr>
              <a:t>-</a:t>
            </a:r>
            <a:r>
              <a:rPr lang="ru-RU" sz="4000" dirty="0" err="1" smtClean="0">
                <a:solidFill>
                  <a:srgbClr val="3E003E"/>
                </a:solidFill>
                <a:latin typeface="Arial" charset="0"/>
              </a:rPr>
              <a:t>деятельностный</a:t>
            </a:r>
            <a:r>
              <a:rPr lang="ru-RU" sz="4000" dirty="0" smtClean="0">
                <a:solidFill>
                  <a:srgbClr val="3E003E"/>
                </a:solidFill>
                <a:latin typeface="Arial" charset="0"/>
              </a:rPr>
              <a:t> </a:t>
            </a:r>
            <a:r>
              <a:rPr lang="ru-RU" sz="4000" dirty="0">
                <a:solidFill>
                  <a:srgbClr val="3E003E"/>
                </a:solidFill>
                <a:latin typeface="Arial" charset="0"/>
              </a:rPr>
              <a:t>подход, формирование </a:t>
            </a:r>
            <a:r>
              <a:rPr lang="ru-RU" sz="4000" dirty="0" smtClean="0">
                <a:solidFill>
                  <a:srgbClr val="3E003E"/>
                </a:solidFill>
                <a:latin typeface="Arial" charset="0"/>
              </a:rPr>
              <a:t>предпосылок к  учебной деятельности на этапе завершения ребенком дошкольного образования.</a:t>
            </a:r>
            <a:endParaRPr lang="ru-RU" sz="4000" dirty="0">
              <a:solidFill>
                <a:srgbClr val="3E003E"/>
              </a:solidFill>
              <a:latin typeface="Arial" charset="0"/>
            </a:endParaRPr>
          </a:p>
          <a:p>
            <a:pPr algn="l">
              <a:defRPr/>
            </a:pPr>
            <a:endParaRPr kumimoji="0" lang="ru-RU" sz="4000" dirty="0" smtClean="0">
              <a:solidFill>
                <a:srgbClr val="3E003E"/>
              </a:solidFill>
              <a:latin typeface="Arial" charset="0"/>
              <a:cs typeface="+mn-cs"/>
            </a:endParaRPr>
          </a:p>
        </p:txBody>
      </p:sp>
    </p:spTree>
    <p:extLst>
      <p:ext uri="{BB962C8B-B14F-4D97-AF65-F5344CB8AC3E}">
        <p14:creationId xmlns:p14="http://schemas.microsoft.com/office/powerpoint/2010/main" val="321995308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solidFill>
            <a:srgbClr val="FFFF00"/>
          </a:solidFill>
        </p:spPr>
        <p:txBody>
          <a:bodyPr/>
          <a:lstStyle/>
          <a:p>
            <a:pPr>
              <a:defRPr/>
            </a:pPr>
            <a:r>
              <a:rPr kumimoji="0" lang="ru-RU" sz="3400" dirty="0" smtClean="0">
                <a:latin typeface="Cambria" charset="0"/>
                <a:cs typeface="+mj-cs"/>
              </a:rPr>
              <a:t>Системно – </a:t>
            </a:r>
            <a:r>
              <a:rPr kumimoji="0" lang="ru-RU" sz="3400" dirty="0" err="1" smtClean="0">
                <a:latin typeface="Cambria" charset="0"/>
                <a:cs typeface="+mj-cs"/>
              </a:rPr>
              <a:t>деятельностный</a:t>
            </a:r>
            <a:r>
              <a:rPr kumimoji="0" lang="ru-RU" sz="3400" dirty="0" smtClean="0">
                <a:latin typeface="Cambria" charset="0"/>
                <a:cs typeface="+mj-cs"/>
              </a:rPr>
              <a:t> подход</a:t>
            </a:r>
          </a:p>
        </p:txBody>
      </p:sp>
      <p:sp>
        <p:nvSpPr>
          <p:cNvPr id="6147" name="Rectangle 3"/>
          <p:cNvSpPr>
            <a:spLocks noGrp="1" noChangeArrowheads="1"/>
          </p:cNvSpPr>
          <p:nvPr>
            <p:ph type="body" idx="1"/>
          </p:nvPr>
        </p:nvSpPr>
        <p:spPr/>
        <p:txBody>
          <a:bodyPr/>
          <a:lstStyle/>
          <a:p>
            <a:pPr>
              <a:defRPr/>
            </a:pPr>
            <a:r>
              <a:rPr kumimoji="0" lang="ru-RU" sz="2600" dirty="0" smtClean="0">
                <a:latin typeface="Cambria" charset="0"/>
                <a:cs typeface="+mn-cs"/>
              </a:rPr>
              <a:t>Учёт индивидуальных, возрастных, психологических и физиологических особенностей обучающихся, роли и значения видов деятельности и форм общения для определения целей образования и воспитания, и путей их достижения</a:t>
            </a:r>
          </a:p>
          <a:p>
            <a:pPr>
              <a:defRPr/>
            </a:pPr>
            <a:r>
              <a:rPr kumimoji="0" lang="ru-RU" sz="2600" dirty="0" smtClean="0">
                <a:latin typeface="Cambria" charset="0"/>
                <a:cs typeface="+mn-cs"/>
              </a:rPr>
              <a:t>Создание основы для самостоятельного успешного усвоения обучающимся новых знаний, умений, компетенций, видов и способов деятельности</a:t>
            </a:r>
          </a:p>
        </p:txBody>
      </p:sp>
    </p:spTree>
    <p:extLst>
      <p:ext uri="{BB962C8B-B14F-4D97-AF65-F5344CB8AC3E}">
        <p14:creationId xmlns:p14="http://schemas.microsoft.com/office/powerpoint/2010/main" val="39990088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solidFill>
            <a:schemeClr val="accent5">
              <a:lumMod val="20000"/>
              <a:lumOff val="80000"/>
            </a:schemeClr>
          </a:solidFill>
        </p:spPr>
        <p:txBody>
          <a:bodyPr/>
          <a:lstStyle/>
          <a:p>
            <a:r>
              <a:rPr lang="ru-RU" sz="2800" dirty="0">
                <a:latin typeface="Geneva CY"/>
                <a:cs typeface="Geneva CY"/>
              </a:rPr>
              <a:t>Управление качеством организации педагогического процесса в </a:t>
            </a:r>
            <a:r>
              <a:rPr lang="ru-RU" sz="2800" dirty="0" smtClean="0">
                <a:latin typeface="Geneva CY"/>
                <a:cs typeface="Geneva CY"/>
              </a:rPr>
              <a:t>ДОО</a:t>
            </a:r>
            <a:r>
              <a:rPr lang="ru-RU" sz="2800" dirty="0" smtClean="0"/>
              <a:t>- </a:t>
            </a:r>
            <a:r>
              <a:rPr lang="ru-RU" sz="2800" dirty="0"/>
              <a:t>резюме:</a:t>
            </a:r>
            <a:endParaRPr lang="en-US" sz="2800" dirty="0">
              <a:latin typeface="Charcoal CY"/>
              <a:cs typeface="Charcoal CY"/>
            </a:endParaRPr>
          </a:p>
        </p:txBody>
      </p:sp>
      <p:sp>
        <p:nvSpPr>
          <p:cNvPr id="58371" name="Rectangle 3"/>
          <p:cNvSpPr>
            <a:spLocks noGrp="1" noChangeArrowheads="1"/>
          </p:cNvSpPr>
          <p:nvPr>
            <p:ph type="body" idx="1"/>
          </p:nvPr>
        </p:nvSpPr>
        <p:spPr>
          <a:xfrm>
            <a:off x="549275" y="1600201"/>
            <a:ext cx="8042276" cy="5073726"/>
          </a:xfrm>
        </p:spPr>
        <p:txBody>
          <a:bodyPr>
            <a:normAutofit fontScale="77500" lnSpcReduction="20000"/>
          </a:bodyPr>
          <a:lstStyle/>
          <a:p>
            <a:pPr marL="0" indent="0">
              <a:buNone/>
            </a:pPr>
            <a:r>
              <a:rPr lang="ru-RU" dirty="0"/>
              <a:t>1</a:t>
            </a:r>
            <a:r>
              <a:rPr lang="ru-RU" sz="3200" dirty="0"/>
              <a:t>. </a:t>
            </a:r>
            <a:r>
              <a:rPr lang="ru-RU" sz="3200" dirty="0">
                <a:latin typeface="Geneva CY"/>
                <a:cs typeface="Geneva CY"/>
              </a:rPr>
              <a:t>Содержание: </a:t>
            </a:r>
          </a:p>
          <a:p>
            <a:pPr lvl="1"/>
            <a:r>
              <a:rPr lang="ru-RU" sz="3200" dirty="0">
                <a:solidFill>
                  <a:schemeClr val="hlink"/>
                </a:solidFill>
                <a:latin typeface="Geneva CY"/>
                <a:cs typeface="Geneva CY"/>
              </a:rPr>
              <a:t>Образовательная </a:t>
            </a:r>
            <a:r>
              <a:rPr lang="ru-RU" sz="3200" dirty="0" smtClean="0">
                <a:solidFill>
                  <a:schemeClr val="hlink"/>
                </a:solidFill>
                <a:latin typeface="Geneva CY"/>
                <a:cs typeface="Geneva CY"/>
              </a:rPr>
              <a:t>программа</a:t>
            </a:r>
          </a:p>
          <a:p>
            <a:pPr lvl="1"/>
            <a:r>
              <a:rPr lang="ru-RU" sz="3200" dirty="0">
                <a:latin typeface="Geneva CY"/>
                <a:cs typeface="Geneva CY"/>
              </a:rPr>
              <a:t>Основное условие – </a:t>
            </a:r>
            <a:r>
              <a:rPr lang="ru-RU" sz="3200" dirty="0">
                <a:solidFill>
                  <a:schemeClr val="hlink"/>
                </a:solidFill>
                <a:latin typeface="Geneva CY"/>
                <a:cs typeface="Geneva CY"/>
              </a:rPr>
              <a:t>вариативность и разнообразие</a:t>
            </a:r>
            <a:r>
              <a:rPr lang="ru-RU" sz="3200" dirty="0">
                <a:latin typeface="Geneva CY"/>
                <a:cs typeface="Geneva CY"/>
              </a:rPr>
              <a:t> образовательных программ, педагогических технологий, материалов и средств деятельности</a:t>
            </a:r>
          </a:p>
          <a:p>
            <a:pPr marL="0" indent="0">
              <a:buNone/>
            </a:pPr>
            <a:r>
              <a:rPr lang="ru-RU" sz="3200" dirty="0" smtClean="0">
                <a:latin typeface="Geneva CY"/>
                <a:cs typeface="Geneva CY"/>
              </a:rPr>
              <a:t>2</a:t>
            </a:r>
            <a:r>
              <a:rPr lang="ru-RU" sz="3200" dirty="0">
                <a:latin typeface="Geneva CY"/>
                <a:cs typeface="Geneva CY"/>
              </a:rPr>
              <a:t>. Психолого-педагогические условия реализации программы</a:t>
            </a:r>
          </a:p>
          <a:p>
            <a:pPr lvl="1"/>
            <a:r>
              <a:rPr lang="ru-RU" sz="3200" dirty="0">
                <a:solidFill>
                  <a:schemeClr val="hlink"/>
                </a:solidFill>
                <a:latin typeface="Geneva CY"/>
                <a:cs typeface="Geneva CY"/>
              </a:rPr>
              <a:t>Взрослые (</a:t>
            </a:r>
            <a:r>
              <a:rPr lang="ru-RU" sz="3200" dirty="0" smtClean="0">
                <a:solidFill>
                  <a:schemeClr val="hlink"/>
                </a:solidFill>
                <a:latin typeface="Geneva CY"/>
                <a:cs typeface="Geneva CY"/>
              </a:rPr>
              <a:t>педагоги</a:t>
            </a:r>
            <a:r>
              <a:rPr lang="en-US" sz="3200" dirty="0" smtClean="0">
                <a:solidFill>
                  <a:schemeClr val="hlink"/>
                </a:solidFill>
                <a:latin typeface="Geneva CY"/>
                <a:cs typeface="Geneva CY"/>
              </a:rPr>
              <a:t> </a:t>
            </a:r>
            <a:r>
              <a:rPr lang="ru-RU" sz="3200" dirty="0" smtClean="0">
                <a:solidFill>
                  <a:schemeClr val="hlink"/>
                </a:solidFill>
                <a:latin typeface="Geneva CY"/>
                <a:cs typeface="Geneva CY"/>
              </a:rPr>
              <a:t>и родители)</a:t>
            </a:r>
            <a:endParaRPr lang="ru-RU" sz="3200" dirty="0">
              <a:solidFill>
                <a:schemeClr val="hlink"/>
              </a:solidFill>
              <a:latin typeface="Geneva CY"/>
              <a:cs typeface="Geneva CY"/>
            </a:endParaRPr>
          </a:p>
          <a:p>
            <a:pPr lvl="1"/>
            <a:r>
              <a:rPr lang="ru-RU" sz="3200" dirty="0">
                <a:solidFill>
                  <a:schemeClr val="hlink"/>
                </a:solidFill>
                <a:latin typeface="Geneva CY"/>
                <a:cs typeface="Geneva CY"/>
              </a:rPr>
              <a:t>Развивающая среда</a:t>
            </a:r>
          </a:p>
          <a:p>
            <a:r>
              <a:rPr lang="ru-RU" sz="3200" dirty="0">
                <a:latin typeface="Charcoal CY"/>
                <a:cs typeface="Charcoal CY"/>
              </a:rPr>
              <a:t>Качество дошкольного образования оценивается в процессе экспертизы </a:t>
            </a:r>
            <a:r>
              <a:rPr lang="ru-RU" sz="3200" dirty="0">
                <a:solidFill>
                  <a:schemeClr val="hlink"/>
                </a:solidFill>
                <a:latin typeface="Charcoal CY"/>
                <a:cs typeface="Charcoal CY"/>
              </a:rPr>
              <a:t>психолого-педагогических условий </a:t>
            </a:r>
            <a:r>
              <a:rPr lang="ru-RU" sz="3200" dirty="0">
                <a:latin typeface="Charcoal CY"/>
                <a:cs typeface="Charcoal CY"/>
              </a:rPr>
              <a:t>реализации образовательных программ</a:t>
            </a:r>
            <a:endParaRPr lang="en-US" sz="3200" dirty="0">
              <a:latin typeface="Charcoal CY"/>
              <a:cs typeface="Charcoal CY"/>
            </a:endParaRPr>
          </a:p>
          <a:p>
            <a:endParaRPr lang="en-US" dirty="0"/>
          </a:p>
        </p:txBody>
      </p:sp>
    </p:spTree>
    <p:extLst>
      <p:ext uri="{BB962C8B-B14F-4D97-AF65-F5344CB8AC3E}">
        <p14:creationId xmlns:p14="http://schemas.microsoft.com/office/powerpoint/2010/main" val="3612054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457200" y="258285"/>
            <a:ext cx="8100058" cy="1341916"/>
          </a:xfrm>
          <a:solidFill>
            <a:srgbClr val="DBEEF4"/>
          </a:solidFill>
        </p:spPr>
        <p:txBody>
          <a:bodyPr>
            <a:normAutofit/>
          </a:bodyPr>
          <a:lstStyle/>
          <a:p>
            <a:r>
              <a:rPr lang="ru-RU" sz="3600" dirty="0" smtClean="0">
                <a:latin typeface="Charcoal CY"/>
                <a:cs typeface="Charcoal CY"/>
              </a:rPr>
              <a:t>От </a:t>
            </a:r>
            <a:r>
              <a:rPr lang="ru-RU" sz="3600" dirty="0">
                <a:latin typeface="Charcoal CY"/>
                <a:cs typeface="Charcoal CY"/>
              </a:rPr>
              <a:t>чего же зависит качество работы </a:t>
            </a:r>
            <a:r>
              <a:rPr lang="ru-RU" sz="3600" dirty="0" smtClean="0">
                <a:latin typeface="Charcoal CY"/>
                <a:cs typeface="Charcoal CY"/>
              </a:rPr>
              <a:t>ДОО</a:t>
            </a:r>
            <a:endParaRPr lang="ru-RU" sz="3600" dirty="0">
              <a:latin typeface="Charcoal CY"/>
              <a:cs typeface="Charcoal CY"/>
            </a:endParaRPr>
          </a:p>
        </p:txBody>
      </p:sp>
      <p:sp>
        <p:nvSpPr>
          <p:cNvPr id="3" name="Содержимое 2"/>
          <p:cNvSpPr>
            <a:spLocks noGrp="1"/>
          </p:cNvSpPr>
          <p:nvPr>
            <p:ph idx="1"/>
          </p:nvPr>
        </p:nvSpPr>
        <p:spPr>
          <a:xfrm>
            <a:off x="457200" y="1934307"/>
            <a:ext cx="8393722" cy="4669691"/>
          </a:xfrm>
          <a:solidFill>
            <a:schemeClr val="accent4">
              <a:lumMod val="20000"/>
              <a:lumOff val="80000"/>
            </a:schemeClr>
          </a:solidFill>
        </p:spPr>
        <p:txBody>
          <a:bodyPr>
            <a:normAutofit/>
          </a:bodyPr>
          <a:lstStyle/>
          <a:p>
            <a:pPr lvl="0"/>
            <a:r>
              <a:rPr lang="ru-RU" dirty="0" smtClean="0">
                <a:latin typeface="Geneva CY"/>
                <a:cs typeface="Geneva CY"/>
              </a:rPr>
              <a:t>От </a:t>
            </a:r>
            <a:r>
              <a:rPr lang="ru-RU" dirty="0">
                <a:latin typeface="Geneva CY"/>
                <a:cs typeface="Geneva CY"/>
              </a:rPr>
              <a:t>качества работы воспитателя.</a:t>
            </a:r>
          </a:p>
          <a:p>
            <a:pPr lvl="0"/>
            <a:r>
              <a:rPr lang="ru-RU" dirty="0">
                <a:latin typeface="Geneva CY"/>
                <a:cs typeface="Geneva CY"/>
              </a:rPr>
              <a:t>Сложившихся в педагогическом коллективе отношений.</a:t>
            </a:r>
          </a:p>
          <a:p>
            <a:pPr lvl="0"/>
            <a:r>
              <a:rPr lang="ru-RU" dirty="0">
                <a:latin typeface="Geneva CY"/>
                <a:cs typeface="Geneva CY"/>
              </a:rPr>
              <a:t>Условий, созданных руководителем для творческого поиска новых методов и форм работы с детьми.</a:t>
            </a:r>
          </a:p>
          <a:p>
            <a:r>
              <a:rPr lang="ru-RU" dirty="0">
                <a:latin typeface="Geneva CY"/>
                <a:cs typeface="Geneva CY"/>
              </a:rPr>
              <a:t>Объективной оценки результатов деятельности каждого </a:t>
            </a:r>
            <a:r>
              <a:rPr lang="ru-RU" dirty="0" smtClean="0">
                <a:latin typeface="Geneva CY"/>
                <a:cs typeface="Geneva CY"/>
              </a:rPr>
              <a:t>сотрудника </a:t>
            </a:r>
            <a:endParaRPr lang="ru-RU" dirty="0">
              <a:latin typeface="Geneva CY"/>
              <a:cs typeface="Geneva CY"/>
            </a:endParaRPr>
          </a:p>
        </p:txBody>
      </p:sp>
    </p:spTree>
    <p:extLst>
      <p:ext uri="{BB962C8B-B14F-4D97-AF65-F5344CB8AC3E}">
        <p14:creationId xmlns:p14="http://schemas.microsoft.com/office/powerpoint/2010/main" val="423761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solidFill>
            <a:srgbClr val="FDEADA"/>
          </a:solidFill>
        </p:spPr>
        <p:txBody>
          <a:bodyPr>
            <a:noAutofit/>
          </a:bodyPr>
          <a:lstStyle/>
          <a:p>
            <a:r>
              <a:rPr lang="ru-RU" sz="3600" dirty="0" smtClean="0"/>
              <a:t/>
            </a:r>
            <a:br>
              <a:rPr lang="ru-RU" sz="3600" dirty="0" smtClean="0"/>
            </a:br>
            <a:r>
              <a:rPr lang="ru-RU" sz="3600" dirty="0" smtClean="0"/>
              <a:t>Основы </a:t>
            </a:r>
            <a:r>
              <a:rPr lang="ru-RU" sz="3600" dirty="0"/>
              <a:t>современного педагогического менеджмента</a:t>
            </a:r>
            <a:br>
              <a:rPr lang="ru-RU" sz="3600" dirty="0"/>
            </a:br>
            <a:endParaRPr lang="ru-RU" sz="3600" dirty="0"/>
          </a:p>
        </p:txBody>
      </p:sp>
      <p:sp>
        <p:nvSpPr>
          <p:cNvPr id="3" name="Содержимое 2"/>
          <p:cNvSpPr>
            <a:spLocks noGrp="1"/>
          </p:cNvSpPr>
          <p:nvPr>
            <p:ph idx="1"/>
          </p:nvPr>
        </p:nvSpPr>
        <p:spPr>
          <a:xfrm>
            <a:off x="241890" y="1600200"/>
            <a:ext cx="8708093" cy="5071359"/>
          </a:xfrm>
          <a:solidFill>
            <a:schemeClr val="accent4">
              <a:lumMod val="20000"/>
              <a:lumOff val="80000"/>
            </a:schemeClr>
          </a:solidFill>
        </p:spPr>
        <p:txBody>
          <a:bodyPr>
            <a:normAutofit/>
          </a:bodyPr>
          <a:lstStyle/>
          <a:p>
            <a:r>
              <a:rPr lang="ru-RU" dirty="0"/>
              <a:t> В отличие от теории  управления, </a:t>
            </a:r>
            <a:r>
              <a:rPr lang="ru-RU" dirty="0" smtClean="0"/>
              <a:t> </a:t>
            </a:r>
            <a:r>
              <a:rPr lang="ru-RU" dirty="0"/>
              <a:t>современный менеджмент  не  может  </a:t>
            </a:r>
            <a:r>
              <a:rPr lang="ru-RU" dirty="0" smtClean="0"/>
              <a:t>быть представлен  </a:t>
            </a:r>
            <a:r>
              <a:rPr lang="ru-RU" dirty="0"/>
              <a:t>в  виде  четко  сформулированных  правил,  </a:t>
            </a:r>
            <a:r>
              <a:rPr lang="ru-RU" dirty="0" smtClean="0"/>
              <a:t>рецептов деятельности</a:t>
            </a:r>
            <a:r>
              <a:rPr lang="ru-RU" dirty="0"/>
              <a:t>. </a:t>
            </a:r>
          </a:p>
          <a:p>
            <a:r>
              <a:rPr lang="ru-RU" dirty="0" smtClean="0"/>
              <a:t>  </a:t>
            </a:r>
            <a:r>
              <a:rPr lang="ru-RU" dirty="0"/>
              <a:t>М</a:t>
            </a:r>
            <a:r>
              <a:rPr lang="ru-RU" dirty="0" smtClean="0"/>
              <a:t>ы живем </a:t>
            </a:r>
            <a:r>
              <a:rPr lang="ru-RU" dirty="0"/>
              <a:t>в очень  сложном  и  быстро  меняющемся  мире,  в  </a:t>
            </a:r>
            <a:r>
              <a:rPr lang="ru-RU" dirty="0" smtClean="0"/>
              <a:t>котором подвержены </a:t>
            </a:r>
            <a:r>
              <a:rPr lang="ru-RU" dirty="0"/>
              <a:t>изменениям даже сами закономерности, по которым  </a:t>
            </a:r>
            <a:r>
              <a:rPr lang="ru-RU" dirty="0" smtClean="0"/>
              <a:t>этот мир </a:t>
            </a:r>
            <a:r>
              <a:rPr lang="ru-RU" dirty="0"/>
              <a:t>существует и развивается. </a:t>
            </a:r>
          </a:p>
        </p:txBody>
      </p:sp>
    </p:spTree>
    <p:extLst>
      <p:ext uri="{BB962C8B-B14F-4D97-AF65-F5344CB8AC3E}">
        <p14:creationId xmlns:p14="http://schemas.microsoft.com/office/powerpoint/2010/main" val="336649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solidFill>
            <a:schemeClr val="accent6">
              <a:lumMod val="20000"/>
              <a:lumOff val="80000"/>
            </a:schemeClr>
          </a:solidFill>
        </p:spPr>
        <p:txBody>
          <a:bodyPr>
            <a:normAutofit fontScale="90000"/>
          </a:bodyPr>
          <a:lstStyle/>
          <a:p>
            <a:r>
              <a:rPr lang="ru-RU" dirty="0"/>
              <a:t> </a:t>
            </a:r>
            <a:r>
              <a:rPr lang="ru-RU" sz="3100" dirty="0">
                <a:latin typeface="Charcoal CY"/>
                <a:cs typeface="Charcoal CY"/>
              </a:rPr>
              <a:t>два подхода к управлению </a:t>
            </a:r>
            <a:r>
              <a:rPr lang="ru-RU" sz="3100" dirty="0" smtClean="0">
                <a:latin typeface="Charcoal CY"/>
                <a:cs typeface="Charcoal CY"/>
              </a:rPr>
              <a:t>качеством дошкольного образования</a:t>
            </a:r>
            <a:endParaRPr lang="ru-RU" sz="3100" dirty="0">
              <a:latin typeface="Charcoal CY"/>
              <a:cs typeface="Charcoal CY"/>
            </a:endParaRPr>
          </a:p>
        </p:txBody>
      </p:sp>
      <p:sp>
        <p:nvSpPr>
          <p:cNvPr id="3" name="Содержимое 2"/>
          <p:cNvSpPr>
            <a:spLocks noGrp="1"/>
          </p:cNvSpPr>
          <p:nvPr>
            <p:ph idx="1"/>
          </p:nvPr>
        </p:nvSpPr>
        <p:spPr>
          <a:solidFill>
            <a:schemeClr val="accent4">
              <a:lumMod val="20000"/>
              <a:lumOff val="80000"/>
            </a:schemeClr>
          </a:solidFill>
        </p:spPr>
        <p:txBody>
          <a:bodyPr>
            <a:normAutofit fontScale="92500" lnSpcReduction="20000"/>
          </a:bodyPr>
          <a:lstStyle/>
          <a:p>
            <a:pPr marL="0" indent="0">
              <a:buNone/>
            </a:pPr>
            <a:endParaRPr lang="ru-RU" dirty="0"/>
          </a:p>
          <a:p>
            <a:pPr marL="0" lvl="0" indent="0">
              <a:buNone/>
            </a:pPr>
            <a:r>
              <a:rPr lang="ru-RU" dirty="0" smtClean="0">
                <a:latin typeface="Geneva CY"/>
                <a:cs typeface="Geneva CY"/>
              </a:rPr>
              <a:t>1. через </a:t>
            </a:r>
            <a:r>
              <a:rPr lang="ru-RU" dirty="0">
                <a:latin typeface="Geneva CY"/>
                <a:cs typeface="Geneva CY"/>
              </a:rPr>
              <a:t>процессуальные компоненты педагогической системы, т.е.</a:t>
            </a:r>
            <a:br>
              <a:rPr lang="ru-RU" dirty="0">
                <a:latin typeface="Geneva CY"/>
                <a:cs typeface="Geneva CY"/>
              </a:rPr>
            </a:br>
            <a:r>
              <a:rPr lang="ru-RU" dirty="0">
                <a:latin typeface="Geneva CY"/>
                <a:cs typeface="Geneva CY"/>
              </a:rPr>
              <a:t>уровень организации всех составляющих педагогического </a:t>
            </a:r>
            <a:r>
              <a:rPr lang="ru-RU" dirty="0" smtClean="0">
                <a:latin typeface="Geneva CY"/>
                <a:cs typeface="Geneva CY"/>
              </a:rPr>
              <a:t>процесса.</a:t>
            </a:r>
          </a:p>
          <a:p>
            <a:pPr marL="0" lvl="0" indent="0">
              <a:buNone/>
            </a:pPr>
            <a:endParaRPr lang="ru-RU" dirty="0">
              <a:latin typeface="Geneva CY"/>
              <a:cs typeface="Geneva CY"/>
            </a:endParaRPr>
          </a:p>
          <a:p>
            <a:pPr marL="0" lvl="0" indent="0">
              <a:buNone/>
            </a:pPr>
            <a:r>
              <a:rPr lang="ru-RU" dirty="0" smtClean="0">
                <a:latin typeface="Geneva CY"/>
                <a:cs typeface="Geneva CY"/>
              </a:rPr>
              <a:t>2. через </a:t>
            </a:r>
            <a:r>
              <a:rPr lang="ru-RU" dirty="0">
                <a:latin typeface="Geneva CY"/>
                <a:cs typeface="Geneva CY"/>
              </a:rPr>
              <a:t>личностные, субъективные аспекты в системе </a:t>
            </a:r>
            <a:r>
              <a:rPr lang="ru-RU" dirty="0" smtClean="0">
                <a:latin typeface="Geneva CY"/>
                <a:cs typeface="Geneva CY"/>
              </a:rPr>
              <a:t>управления</a:t>
            </a:r>
            <a:r>
              <a:rPr lang="ru-RU" dirty="0">
                <a:latin typeface="Geneva CY"/>
                <a:cs typeface="Geneva CY"/>
              </a:rPr>
              <a:t>: взаимоотношения между участниками педагогического </a:t>
            </a:r>
            <a:r>
              <a:rPr lang="ru-RU" dirty="0" smtClean="0">
                <a:latin typeface="Geneva CY"/>
                <a:cs typeface="Geneva CY"/>
              </a:rPr>
              <a:t>процесса</a:t>
            </a:r>
            <a:r>
              <a:rPr lang="ru-RU" dirty="0">
                <a:latin typeface="Geneva CY"/>
                <a:cs typeface="Geneva CY"/>
              </a:rPr>
              <a:t>, состояние морально-психологического климата в учреждении.</a:t>
            </a:r>
          </a:p>
          <a:p>
            <a:endParaRPr lang="ru-RU" dirty="0"/>
          </a:p>
        </p:txBody>
      </p:sp>
    </p:spTree>
    <p:extLst>
      <p:ext uri="{BB962C8B-B14F-4D97-AF65-F5344CB8AC3E}">
        <p14:creationId xmlns:p14="http://schemas.microsoft.com/office/powerpoint/2010/main" val="11048366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549275" y="175845"/>
            <a:ext cx="8042276" cy="1016001"/>
          </a:xfrm>
          <a:solidFill>
            <a:schemeClr val="accent6">
              <a:lumMod val="20000"/>
              <a:lumOff val="80000"/>
            </a:schemeClr>
          </a:solidFill>
        </p:spPr>
        <p:txBody>
          <a:bodyPr>
            <a:normAutofit fontScale="90000"/>
          </a:bodyPr>
          <a:lstStyle/>
          <a:p>
            <a:r>
              <a:rPr lang="ru-RU" sz="2800" b="1" dirty="0">
                <a:latin typeface="Geneva CY"/>
                <a:cs typeface="Geneva CY"/>
              </a:rPr>
              <a:t>1. компонент  в управления качеством - содержание педагогического процесса</a:t>
            </a:r>
            <a:r>
              <a:rPr lang="ru-RU" sz="2800" dirty="0">
                <a:latin typeface="Geneva CY"/>
                <a:cs typeface="Geneva CY"/>
              </a:rPr>
              <a:t/>
            </a:r>
            <a:br>
              <a:rPr lang="ru-RU" sz="2800" dirty="0">
                <a:latin typeface="Geneva CY"/>
                <a:cs typeface="Geneva CY"/>
              </a:rPr>
            </a:br>
            <a:endParaRPr lang="ru-RU" sz="2800" dirty="0"/>
          </a:p>
        </p:txBody>
      </p:sp>
      <p:sp>
        <p:nvSpPr>
          <p:cNvPr id="3" name="Содержимое 2"/>
          <p:cNvSpPr>
            <a:spLocks noGrp="1"/>
          </p:cNvSpPr>
          <p:nvPr>
            <p:ph idx="1"/>
          </p:nvPr>
        </p:nvSpPr>
        <p:spPr>
          <a:xfrm>
            <a:off x="273538" y="1447355"/>
            <a:ext cx="8518770" cy="5215260"/>
          </a:xfrm>
          <a:solidFill>
            <a:schemeClr val="accent4">
              <a:lumMod val="20000"/>
              <a:lumOff val="80000"/>
            </a:schemeClr>
          </a:solidFill>
        </p:spPr>
        <p:txBody>
          <a:bodyPr>
            <a:noAutofit/>
          </a:bodyPr>
          <a:lstStyle/>
          <a:p>
            <a:pPr marL="0" indent="0">
              <a:lnSpc>
                <a:spcPct val="130000"/>
              </a:lnSpc>
              <a:buNone/>
            </a:pPr>
            <a:r>
              <a:rPr lang="ru-RU" sz="2000" b="1" dirty="0" smtClean="0">
                <a:latin typeface="Arial" pitchFamily="34" charset="0"/>
                <a:cs typeface="Arial" pitchFamily="34" charset="0"/>
              </a:rPr>
              <a:t>Содержание педагогического процесса  связано с Планированием, которое мы рассматриваем  </a:t>
            </a:r>
            <a:r>
              <a:rPr lang="ru-RU" sz="2000" b="1" dirty="0">
                <a:latin typeface="Arial" pitchFamily="34" charset="0"/>
                <a:cs typeface="Arial" pitchFamily="34" charset="0"/>
              </a:rPr>
              <a:t>как </a:t>
            </a:r>
            <a:r>
              <a:rPr lang="ru-RU" sz="2000" b="1" dirty="0" smtClean="0">
                <a:latin typeface="Arial" pitchFamily="34" charset="0"/>
                <a:cs typeface="Arial" pitchFamily="34" charset="0"/>
              </a:rPr>
              <a:t>функцию управления </a:t>
            </a:r>
            <a:r>
              <a:rPr lang="ru-RU" sz="2000" b="1" dirty="0">
                <a:latin typeface="Arial" pitchFamily="34" charset="0"/>
                <a:cs typeface="Arial" pitchFamily="34" charset="0"/>
              </a:rPr>
              <a:t>качеством дошкольного образования</a:t>
            </a:r>
            <a:r>
              <a:rPr lang="ru-RU" sz="2000" dirty="0"/>
              <a:t/>
            </a:r>
            <a:br>
              <a:rPr lang="ru-RU" sz="2000" dirty="0"/>
            </a:br>
            <a:r>
              <a:rPr lang="ru-RU" sz="2000" dirty="0" smtClean="0"/>
              <a:t> </a:t>
            </a:r>
            <a:r>
              <a:rPr lang="ru-RU" sz="2000" dirty="0" smtClean="0">
                <a:latin typeface="Geneva CY"/>
                <a:cs typeface="Geneva CY"/>
              </a:rPr>
              <a:t>В </a:t>
            </a:r>
            <a:r>
              <a:rPr lang="ru-RU" sz="2000" dirty="0">
                <a:latin typeface="Geneva CY"/>
                <a:cs typeface="Geneva CY"/>
              </a:rPr>
              <a:t>трех  важных документах </a:t>
            </a:r>
            <a:r>
              <a:rPr lang="ru-RU" sz="2000" dirty="0" smtClean="0">
                <a:latin typeface="Geneva CY"/>
                <a:cs typeface="Geneva CY"/>
              </a:rPr>
              <a:t>ДОО </a:t>
            </a:r>
            <a:r>
              <a:rPr lang="ru-RU" sz="2000" dirty="0">
                <a:latin typeface="Geneva CY"/>
                <a:cs typeface="Geneva CY"/>
              </a:rPr>
              <a:t>(</a:t>
            </a:r>
            <a:r>
              <a:rPr lang="ru-RU" sz="2000" b="1" dirty="0">
                <a:latin typeface="Charcoal CY"/>
                <a:cs typeface="Charcoal CY"/>
              </a:rPr>
              <a:t>программа развития </a:t>
            </a:r>
            <a:r>
              <a:rPr lang="ru-RU" sz="2000" b="1" dirty="0" smtClean="0">
                <a:latin typeface="Charcoal CY"/>
                <a:cs typeface="Charcoal CY"/>
              </a:rPr>
              <a:t>ДОО, </a:t>
            </a:r>
            <a:r>
              <a:rPr lang="ru-RU" sz="2000" b="1" dirty="0">
                <a:latin typeface="Charcoal CY"/>
                <a:cs typeface="Charcoal CY"/>
              </a:rPr>
              <a:t>образовательная программа, годовой план работы</a:t>
            </a:r>
            <a:r>
              <a:rPr lang="ru-RU" sz="2000" b="1" dirty="0">
                <a:latin typeface="Geneva CY"/>
                <a:cs typeface="Geneva CY"/>
              </a:rPr>
              <a:t>) </a:t>
            </a:r>
            <a:r>
              <a:rPr lang="ru-RU" sz="2000" dirty="0">
                <a:latin typeface="Geneva CY"/>
                <a:cs typeface="Geneva CY"/>
              </a:rPr>
              <a:t>определены ключевые цели и задачи для всего педагогического коллектива</a:t>
            </a:r>
            <a:r>
              <a:rPr lang="ru-RU" sz="2000" dirty="0" smtClean="0">
                <a:latin typeface="Geneva CY"/>
                <a:cs typeface="Geneva CY"/>
              </a:rPr>
              <a:t>.</a:t>
            </a:r>
            <a:r>
              <a:rPr lang="ru-RU" sz="2000" dirty="0"/>
              <a:t> </a:t>
            </a:r>
            <a:r>
              <a:rPr lang="ru-RU" sz="2000" dirty="0">
                <a:latin typeface="Geneva CY"/>
                <a:cs typeface="Geneva CY"/>
              </a:rPr>
              <a:t>Эти документы </a:t>
            </a:r>
            <a:r>
              <a:rPr lang="ru-RU" sz="2000" dirty="0" smtClean="0">
                <a:latin typeface="Geneva CY"/>
                <a:cs typeface="Geneva CY"/>
              </a:rPr>
              <a:t>связаны </a:t>
            </a:r>
            <a:r>
              <a:rPr lang="ru-RU" sz="2000" dirty="0">
                <a:latin typeface="Geneva CY"/>
                <a:cs typeface="Geneva CY"/>
              </a:rPr>
              <a:t>целями, задачами </a:t>
            </a:r>
            <a:r>
              <a:rPr lang="ru-RU" sz="2000" dirty="0" smtClean="0">
                <a:latin typeface="Geneva CY"/>
                <a:cs typeface="Geneva CY"/>
              </a:rPr>
              <a:t>и </a:t>
            </a:r>
            <a:r>
              <a:rPr lang="ru-RU" sz="2000" dirty="0">
                <a:latin typeface="Geneva CY"/>
                <a:cs typeface="Geneva CY"/>
              </a:rPr>
              <a:t>основными мероприятиями</a:t>
            </a:r>
            <a:r>
              <a:rPr lang="ru-RU" sz="2000" dirty="0" smtClean="0">
                <a:latin typeface="Geneva CY"/>
                <a:cs typeface="Geneva CY"/>
              </a:rPr>
              <a:t>.</a:t>
            </a:r>
          </a:p>
          <a:p>
            <a:pPr marL="0" indent="0">
              <a:buNone/>
            </a:pPr>
            <a:r>
              <a:rPr lang="ru-RU" sz="2000" b="1" dirty="0" smtClean="0">
                <a:latin typeface="Charcoal CY"/>
                <a:cs typeface="Charcoal CY"/>
              </a:rPr>
              <a:t>Воспитатель  </a:t>
            </a:r>
            <a:r>
              <a:rPr lang="ru-RU" sz="2000" b="1" dirty="0">
                <a:latin typeface="Charcoal CY"/>
                <a:cs typeface="Charcoal CY"/>
              </a:rPr>
              <a:t>самостоятельно </a:t>
            </a:r>
            <a:r>
              <a:rPr lang="ru-RU" sz="2000" b="1" dirty="0" smtClean="0">
                <a:latin typeface="Charcoal CY"/>
                <a:cs typeface="Charcoal CY"/>
              </a:rPr>
              <a:t> планирует свою работу </a:t>
            </a:r>
            <a:r>
              <a:rPr lang="ru-RU" sz="2000" b="1" dirty="0">
                <a:latin typeface="Charcoal CY"/>
                <a:cs typeface="Charcoal CY"/>
              </a:rPr>
              <a:t>с </a:t>
            </a:r>
            <a:r>
              <a:rPr lang="ru-RU" sz="2000" b="1" dirty="0" smtClean="0">
                <a:latin typeface="Charcoal CY"/>
                <a:cs typeface="Charcoal CY"/>
              </a:rPr>
              <a:t>детьми. </a:t>
            </a:r>
            <a:r>
              <a:rPr lang="ru-RU" sz="2000" dirty="0">
                <a:latin typeface="Geneva CY"/>
                <a:cs typeface="Geneva CY"/>
              </a:rPr>
              <a:t>Обратная связь от ребенка педагогу – основа планирования в образовательном </a:t>
            </a:r>
            <a:r>
              <a:rPr lang="ru-RU" sz="2000" dirty="0" smtClean="0">
                <a:latin typeface="Geneva CY"/>
                <a:cs typeface="Geneva CY"/>
              </a:rPr>
              <a:t>процессе</a:t>
            </a:r>
            <a:endParaRPr lang="ru-RU" sz="2000" dirty="0">
              <a:latin typeface="Charcoal CY"/>
              <a:cs typeface="Charcoal CY"/>
            </a:endParaRPr>
          </a:p>
          <a:p>
            <a:pPr marL="0" indent="0">
              <a:buNone/>
            </a:pPr>
            <a:r>
              <a:rPr lang="ru-RU" sz="2000" dirty="0">
                <a:latin typeface="Charcoal CY"/>
                <a:cs typeface="Charcoal CY"/>
              </a:rPr>
              <a:t>Выбор формы </a:t>
            </a:r>
            <a:r>
              <a:rPr lang="ru-RU" sz="2000" dirty="0" smtClean="0">
                <a:latin typeface="Charcoal CY"/>
                <a:cs typeface="Charcoal CY"/>
              </a:rPr>
              <a:t>плана </a:t>
            </a:r>
            <a:r>
              <a:rPr lang="ru-RU" sz="2000" dirty="0">
                <a:latin typeface="Charcoal CY"/>
                <a:cs typeface="Charcoal CY"/>
              </a:rPr>
              <a:t>крайне важен не только чтобы он был  удобным для воспитателя, но  и эффективным для организации образовательного процесса. </a:t>
            </a:r>
          </a:p>
          <a:p>
            <a:pPr marL="0" indent="0">
              <a:buNone/>
            </a:pPr>
            <a:endParaRPr lang="ru-RU" sz="1600" dirty="0">
              <a:latin typeface="Geneva CY"/>
              <a:cs typeface="Geneva CY"/>
            </a:endParaRPr>
          </a:p>
          <a:p>
            <a:endParaRPr lang="ru-RU" sz="1600" dirty="0">
              <a:latin typeface="Geneva CY"/>
              <a:cs typeface="Geneva CY"/>
            </a:endParaRPr>
          </a:p>
        </p:txBody>
      </p:sp>
    </p:spTree>
    <p:extLst>
      <p:ext uri="{BB962C8B-B14F-4D97-AF65-F5344CB8AC3E}">
        <p14:creationId xmlns:p14="http://schemas.microsoft.com/office/powerpoint/2010/main" val="25264981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457622" y="107575"/>
            <a:ext cx="8042276" cy="1817247"/>
          </a:xfrm>
          <a:solidFill>
            <a:schemeClr val="accent6">
              <a:lumMod val="20000"/>
              <a:lumOff val="80000"/>
            </a:schemeClr>
          </a:solidFill>
        </p:spPr>
        <p:txBody>
          <a:bodyPr>
            <a:normAutofit fontScale="90000"/>
          </a:bodyPr>
          <a:lstStyle/>
          <a:p>
            <a:r>
              <a:rPr lang="ru-RU" sz="2400" b="1" dirty="0">
                <a:latin typeface="Charcoal CY"/>
                <a:cs typeface="Charcoal CY"/>
              </a:rPr>
              <a:t>2 компонент  в управления качеством – Взаимоотношения между участниками педагогического процесса ( </a:t>
            </a:r>
            <a:r>
              <a:rPr lang="ru-RU" sz="1800" b="1" dirty="0">
                <a:latin typeface="Charcoal CY"/>
                <a:cs typeface="Charcoal CY"/>
              </a:rPr>
              <a:t>дети, педагоги, </a:t>
            </a:r>
            <a:r>
              <a:rPr lang="ru-RU" sz="1800" b="1" dirty="0" smtClean="0">
                <a:latin typeface="Charcoal CY"/>
                <a:cs typeface="Charcoal CY"/>
              </a:rPr>
              <a:t>родители</a:t>
            </a:r>
            <a:r>
              <a:rPr lang="ru-RU" sz="2400" b="1" dirty="0" smtClean="0">
                <a:latin typeface="Charcoal CY"/>
                <a:cs typeface="Charcoal CY"/>
              </a:rPr>
              <a:t>).</a:t>
            </a:r>
            <a:r>
              <a:rPr lang="ru-RU" sz="2400" dirty="0" smtClean="0">
                <a:latin typeface="Charcoal CY"/>
                <a:cs typeface="Charcoal CY"/>
              </a:rPr>
              <a:t> </a:t>
            </a:r>
            <a:r>
              <a:rPr lang="ru-RU" sz="2400" b="1" dirty="0">
                <a:latin typeface="Charcoal CY"/>
                <a:cs typeface="Charcoal CY"/>
              </a:rPr>
              <a:t>Состояние морально- психологического климата в учреждении</a:t>
            </a:r>
            <a:r>
              <a:rPr lang="ru-RU" sz="2400" dirty="0">
                <a:latin typeface="Charcoal CY"/>
                <a:cs typeface="Charcoal CY"/>
              </a:rPr>
              <a:t> </a:t>
            </a:r>
          </a:p>
        </p:txBody>
      </p:sp>
      <p:sp>
        <p:nvSpPr>
          <p:cNvPr id="3" name="Содержимое 2"/>
          <p:cNvSpPr>
            <a:spLocks noGrp="1"/>
          </p:cNvSpPr>
          <p:nvPr>
            <p:ph idx="1"/>
          </p:nvPr>
        </p:nvSpPr>
        <p:spPr>
          <a:xfrm>
            <a:off x="457622" y="2325076"/>
            <a:ext cx="8295609" cy="4298461"/>
          </a:xfrm>
          <a:solidFill>
            <a:schemeClr val="accent4">
              <a:lumMod val="20000"/>
              <a:lumOff val="80000"/>
            </a:schemeClr>
          </a:solidFill>
        </p:spPr>
        <p:txBody>
          <a:bodyPr>
            <a:normAutofit fontScale="77500" lnSpcReduction="20000"/>
          </a:bodyPr>
          <a:lstStyle/>
          <a:p>
            <a:r>
              <a:rPr lang="ru-RU" dirty="0">
                <a:cs typeface="Geneva CY"/>
              </a:rPr>
              <a:t>Профессиональное взаимодействия педагогов с детьми </a:t>
            </a:r>
          </a:p>
          <a:p>
            <a:r>
              <a:rPr lang="ru-RU" dirty="0" smtClean="0">
                <a:cs typeface="Geneva CY"/>
              </a:rPr>
              <a:t>Психологическое </a:t>
            </a:r>
            <a:r>
              <a:rPr lang="ru-RU" dirty="0">
                <a:cs typeface="Geneva CY"/>
              </a:rPr>
              <a:t>сопровождение образовательного процесса </a:t>
            </a:r>
          </a:p>
          <a:p>
            <a:r>
              <a:rPr lang="ru-RU" dirty="0" smtClean="0">
                <a:cs typeface="Geneva CY"/>
              </a:rPr>
              <a:t>Четкая организация взаимодействия специалистов </a:t>
            </a:r>
          </a:p>
          <a:p>
            <a:r>
              <a:rPr lang="ru-RU" dirty="0" smtClean="0">
                <a:cs typeface="Geneva CY"/>
              </a:rPr>
              <a:t>Формирование и развитие инновационных процессов в ДОУ</a:t>
            </a:r>
          </a:p>
          <a:p>
            <a:r>
              <a:rPr lang="ru-RU" dirty="0" smtClean="0">
                <a:cs typeface="Geneva CY"/>
              </a:rPr>
              <a:t>Создание эффективных механизмов социального партнерства с семьями воспитанников</a:t>
            </a:r>
          </a:p>
          <a:p>
            <a:r>
              <a:rPr lang="ru-RU" dirty="0" smtClean="0">
                <a:cs typeface="Geneva CY"/>
              </a:rPr>
              <a:t>Активное взаимодействие с различными социальными институтами: учреждениями культуры, спорта и т.д.</a:t>
            </a:r>
          </a:p>
          <a:p>
            <a:r>
              <a:rPr lang="ru-RU" dirty="0"/>
              <a:t>Сетевая форма реализации образовательных программ </a:t>
            </a:r>
            <a:br>
              <a:rPr lang="ru-RU" dirty="0"/>
            </a:br>
            <a:endParaRPr lang="ru-RU" dirty="0" smtClean="0">
              <a:cs typeface="Geneva CY"/>
            </a:endParaRPr>
          </a:p>
          <a:p>
            <a:endParaRPr lang="ru-RU" dirty="0"/>
          </a:p>
        </p:txBody>
      </p:sp>
    </p:spTree>
    <p:extLst>
      <p:ext uri="{BB962C8B-B14F-4D97-AF65-F5344CB8AC3E}">
        <p14:creationId xmlns:p14="http://schemas.microsoft.com/office/powerpoint/2010/main" val="16040039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227473" y="97692"/>
            <a:ext cx="8719855" cy="1055077"/>
          </a:xfrm>
          <a:solidFill>
            <a:srgbClr val="FDEADA"/>
          </a:solidFill>
        </p:spPr>
        <p:txBody>
          <a:bodyPr>
            <a:normAutofit fontScale="90000"/>
          </a:bodyPr>
          <a:lstStyle/>
          <a:p>
            <a:r>
              <a:rPr lang="ru-RU" sz="4000" dirty="0" smtClean="0"/>
              <a:t/>
            </a:r>
            <a:br>
              <a:rPr lang="ru-RU" sz="4000" dirty="0" smtClean="0"/>
            </a:br>
            <a:r>
              <a:rPr lang="ru-RU" sz="4000" dirty="0" smtClean="0"/>
              <a:t>Сетевая </a:t>
            </a:r>
            <a:r>
              <a:rPr lang="ru-RU" sz="4000" dirty="0"/>
              <a:t>форма реализации образовательных программ </a:t>
            </a:r>
            <a:r>
              <a:rPr lang="ru-RU" dirty="0"/>
              <a:t/>
            </a:r>
            <a:br>
              <a:rPr lang="ru-RU" dirty="0"/>
            </a:br>
            <a:endParaRPr lang="ru-RU" dirty="0"/>
          </a:p>
        </p:txBody>
      </p:sp>
      <p:sp>
        <p:nvSpPr>
          <p:cNvPr id="3" name="Содержимое 2"/>
          <p:cNvSpPr>
            <a:spLocks noGrp="1"/>
          </p:cNvSpPr>
          <p:nvPr>
            <p:ph idx="1"/>
          </p:nvPr>
        </p:nvSpPr>
        <p:spPr>
          <a:xfrm>
            <a:off x="227473" y="1367692"/>
            <a:ext cx="8719855" cy="5305469"/>
          </a:xfrm>
          <a:solidFill>
            <a:srgbClr val="E6E0EC"/>
          </a:solidFill>
        </p:spPr>
        <p:txBody>
          <a:bodyPr>
            <a:normAutofit fontScale="85000" lnSpcReduction="10000"/>
          </a:bodyPr>
          <a:lstStyle/>
          <a:p>
            <a:r>
              <a:rPr lang="ru-RU" sz="2400" dirty="0"/>
              <a:t>В ст. 2 Федерального закона «Об образовании в Российской Федерации» дано определения образовательных программ, а в ч. 1 ст. 13 говорится о двух формах реализации образовательных программ: самостоятельной и посредством сетевых форм.</a:t>
            </a:r>
          </a:p>
          <a:p>
            <a:r>
              <a:rPr lang="ru-RU" sz="2400" dirty="0"/>
              <a:t>В настоящее время в сфере дошкольного образования сетевой форме придается большое значение и в реализации образовательных программ могут участвовать следующие организации:</a:t>
            </a:r>
          </a:p>
          <a:p>
            <a:r>
              <a:rPr lang="ru-RU" sz="2400" dirty="0"/>
              <a:t>— организации, осуществляющие образовательную деятельность;</a:t>
            </a:r>
          </a:p>
          <a:p>
            <a:r>
              <a:rPr lang="ru-RU" sz="2400" dirty="0"/>
              <a:t>— научные организации;</a:t>
            </a:r>
          </a:p>
          <a:p>
            <a:r>
              <a:rPr lang="ru-RU" sz="2400" dirty="0"/>
              <a:t>—  медицинские организации;</a:t>
            </a:r>
          </a:p>
          <a:p>
            <a:r>
              <a:rPr lang="ru-RU" sz="2400" dirty="0"/>
              <a:t>— организации культуры;</a:t>
            </a:r>
          </a:p>
          <a:p>
            <a:r>
              <a:rPr lang="ru-RU" sz="2400" dirty="0"/>
              <a:t>— физкультурно-спортивные организации;</a:t>
            </a:r>
          </a:p>
          <a:p>
            <a:r>
              <a:rPr lang="ru-RU" sz="2400" dirty="0"/>
              <a:t>— иные организации, обладающие ресурсами, необходимыми для осуществления обучения, </a:t>
            </a:r>
            <a:endParaRPr lang="ru-RU" sz="2400" dirty="0" smtClean="0"/>
          </a:p>
          <a:p>
            <a:pPr marL="0" indent="0">
              <a:buNone/>
            </a:pPr>
            <a:r>
              <a:rPr lang="ru-RU" sz="2400" smtClean="0"/>
              <a:t>Смотрите </a:t>
            </a:r>
            <a:r>
              <a:rPr lang="ru-RU" sz="2400" dirty="0" err="1"/>
              <a:t>гл.Инновации</a:t>
            </a:r>
            <a:r>
              <a:rPr lang="ru-RU" sz="2400" dirty="0"/>
              <a:t> и сетевая форма реализации образовательных программ ДОО в книге Белая К.Ю. Организация инновационной деятельности в ДОО. М.: ТЦ Сфера, 2017</a:t>
            </a:r>
            <a:endParaRPr lang="ru-RU" sz="2400" dirty="0"/>
          </a:p>
        </p:txBody>
      </p:sp>
    </p:spTree>
    <p:extLst>
      <p:ext uri="{BB962C8B-B14F-4D97-AF65-F5344CB8AC3E}">
        <p14:creationId xmlns:p14="http://schemas.microsoft.com/office/powerpoint/2010/main" val="23896919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Заголовок 1"/>
          <p:cNvSpPr>
            <a:spLocks noGrp="1"/>
          </p:cNvSpPr>
          <p:nvPr>
            <p:ph type="title"/>
          </p:nvPr>
        </p:nvSpPr>
        <p:spPr>
          <a:xfrm>
            <a:off x="1371600" y="2072169"/>
            <a:ext cx="6363123" cy="2250849"/>
          </a:xfrm>
        </p:spPr>
        <p:txBody>
          <a:bodyPr>
            <a:normAutofit/>
          </a:bodyPr>
          <a:lstStyle/>
          <a:p>
            <a:pPr algn="ctr"/>
            <a:r>
              <a:rPr kumimoji="0" lang="ru-RU" sz="4000" b="1" dirty="0" smtClean="0">
                <a:latin typeface="+mn-lt"/>
                <a:cs typeface="Arial" panose="020B0604020202020204" pitchFamily="34" charset="0"/>
              </a:rPr>
              <a:t>Спасибо за внимание !</a:t>
            </a:r>
            <a:endParaRPr kumimoji="0" lang="ru-RU" dirty="0">
              <a:latin typeface="Lucida Grande CY"/>
              <a:cs typeface="Lucida Grande CY"/>
            </a:endParaRPr>
          </a:p>
        </p:txBody>
      </p:sp>
    </p:spTree>
    <p:extLst>
      <p:ext uri="{BB962C8B-B14F-4D97-AF65-F5344CB8AC3E}">
        <p14:creationId xmlns:p14="http://schemas.microsoft.com/office/powerpoint/2010/main" val="1075015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282207" y="0"/>
            <a:ext cx="8404593" cy="1108567"/>
          </a:xfrm>
          <a:solidFill>
            <a:schemeClr val="accent6">
              <a:lumMod val="20000"/>
              <a:lumOff val="80000"/>
            </a:schemeClr>
          </a:solidFill>
        </p:spPr>
        <p:txBody>
          <a:bodyPr>
            <a:normAutofit fontScale="90000"/>
          </a:bodyPr>
          <a:lstStyle/>
          <a:p>
            <a:r>
              <a:rPr lang="ru-RU" dirty="0" smtClean="0"/>
              <a:t/>
            </a:r>
            <a:br>
              <a:rPr lang="ru-RU" dirty="0" smtClean="0"/>
            </a:br>
            <a:r>
              <a:rPr lang="ru-RU" sz="3600" dirty="0" smtClean="0"/>
              <a:t>Основы </a:t>
            </a:r>
            <a:r>
              <a:rPr lang="ru-RU" sz="3600" dirty="0"/>
              <a:t>современного педагогического менеджмента</a:t>
            </a:r>
            <a:r>
              <a:rPr lang="ru-RU" dirty="0"/>
              <a:t/>
            </a:r>
            <a:br>
              <a:rPr lang="ru-RU" dirty="0"/>
            </a:br>
            <a:endParaRPr lang="ru-RU" dirty="0"/>
          </a:p>
        </p:txBody>
      </p:sp>
      <p:sp>
        <p:nvSpPr>
          <p:cNvPr id="3" name="Содержимое 2"/>
          <p:cNvSpPr>
            <a:spLocks noGrp="1"/>
          </p:cNvSpPr>
          <p:nvPr>
            <p:ph idx="1"/>
          </p:nvPr>
        </p:nvSpPr>
        <p:spPr>
          <a:xfrm>
            <a:off x="282207" y="1310125"/>
            <a:ext cx="8546829" cy="5300967"/>
          </a:xfrm>
          <a:solidFill>
            <a:schemeClr val="accent4">
              <a:lumMod val="20000"/>
              <a:lumOff val="80000"/>
            </a:schemeClr>
          </a:solidFill>
        </p:spPr>
        <p:txBody>
          <a:bodyPr>
            <a:noAutofit/>
          </a:bodyPr>
          <a:lstStyle/>
          <a:p>
            <a:r>
              <a:rPr lang="ru-RU" sz="2800" dirty="0"/>
              <a:t>С</a:t>
            </a:r>
            <a:r>
              <a:rPr lang="ru-RU" sz="2800" dirty="0" smtClean="0"/>
              <a:t>овременный  </a:t>
            </a:r>
            <a:r>
              <a:rPr lang="ru-RU" sz="2800" dirty="0"/>
              <a:t>менеджмент  </a:t>
            </a:r>
            <a:r>
              <a:rPr lang="ru-RU" sz="2800" dirty="0" smtClean="0"/>
              <a:t>это скорее </a:t>
            </a:r>
            <a:r>
              <a:rPr lang="ru-RU" sz="2800" dirty="0"/>
              <a:t>система наиболее  общих  </a:t>
            </a:r>
            <a:r>
              <a:rPr lang="ru-RU" sz="2800" dirty="0" smtClean="0"/>
              <a:t>представлений  об  организациях, новая   </a:t>
            </a:r>
            <a:r>
              <a:rPr lang="ru-RU" sz="2800" dirty="0"/>
              <a:t>"управленческая   философия",   </a:t>
            </a:r>
            <a:r>
              <a:rPr lang="ru-RU" sz="2800" dirty="0" smtClean="0"/>
              <a:t>но не   </a:t>
            </a:r>
            <a:r>
              <a:rPr lang="ru-RU" sz="2800" dirty="0"/>
              <a:t>свод    </a:t>
            </a:r>
            <a:r>
              <a:rPr lang="ru-RU" sz="2800" dirty="0" smtClean="0"/>
              <a:t>готовых рекомендаций</a:t>
            </a:r>
            <a:r>
              <a:rPr lang="ru-RU" sz="2800" dirty="0"/>
              <a:t>. </a:t>
            </a:r>
            <a:endParaRPr lang="ru-RU" sz="2800" dirty="0" smtClean="0"/>
          </a:p>
          <a:p>
            <a:r>
              <a:rPr lang="ru-RU" sz="2800" dirty="0" smtClean="0"/>
              <a:t> Управление предполагает  </a:t>
            </a:r>
            <a:r>
              <a:rPr lang="ru-RU" sz="2800" dirty="0"/>
              <a:t>выбор  действий,   их   комбинирование,   </a:t>
            </a:r>
            <a:r>
              <a:rPr lang="ru-RU" sz="2800" dirty="0" smtClean="0"/>
              <a:t>фиксацию последовательности</a:t>
            </a:r>
            <a:r>
              <a:rPr lang="ru-RU" sz="2800" dirty="0"/>
              <a:t>, корректировку по промежуточным  результатам</a:t>
            </a:r>
            <a:r>
              <a:rPr lang="ru-RU" sz="2800" dirty="0" smtClean="0"/>
              <a:t>, оценку </a:t>
            </a:r>
            <a:r>
              <a:rPr lang="ru-RU" sz="2800" dirty="0"/>
              <a:t>по окончательным итогам и т. д</a:t>
            </a:r>
            <a:r>
              <a:rPr lang="ru-RU" sz="2800" dirty="0" smtClean="0"/>
              <a:t>.</a:t>
            </a:r>
          </a:p>
          <a:p>
            <a:r>
              <a:rPr lang="ru-RU" sz="2800" dirty="0"/>
              <a:t> Основные    инструменты    менеджмента    —     </a:t>
            </a:r>
            <a:r>
              <a:rPr lang="ru-RU" sz="2800" dirty="0" smtClean="0"/>
              <a:t>предвидение, планирование</a:t>
            </a:r>
            <a:r>
              <a:rPr lang="ru-RU" sz="2800" dirty="0"/>
              <a:t>, организация, контроль, координация, активизация  </a:t>
            </a:r>
            <a:r>
              <a:rPr lang="ru-RU" sz="2800" dirty="0" smtClean="0"/>
              <a:t>и мотивирование    </a:t>
            </a:r>
            <a:r>
              <a:rPr lang="ru-RU" sz="2800" dirty="0"/>
              <a:t>людей. </a:t>
            </a:r>
            <a:r>
              <a:rPr lang="ru-RU" sz="2800" dirty="0" smtClean="0"/>
              <a:t> </a:t>
            </a:r>
            <a:endParaRPr lang="ru-RU" sz="2800" dirty="0"/>
          </a:p>
        </p:txBody>
      </p:sp>
    </p:spTree>
    <p:extLst>
      <p:ext uri="{BB962C8B-B14F-4D97-AF65-F5344CB8AC3E}">
        <p14:creationId xmlns:p14="http://schemas.microsoft.com/office/powerpoint/2010/main" val="1365536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solidFill>
            <a:srgbClr val="E6B9B8"/>
          </a:solidFill>
        </p:spPr>
        <p:txBody>
          <a:bodyPr>
            <a:normAutofit/>
          </a:bodyPr>
          <a:lstStyle/>
          <a:p>
            <a:r>
              <a:rPr lang="ru-RU" sz="3200" b="1" dirty="0">
                <a:ln w="1905"/>
                <a:solidFill>
                  <a:srgbClr val="0D0D0D"/>
                </a:solidFill>
                <a:effectLst>
                  <a:innerShdw blurRad="69850" dist="43180" dir="5400000">
                    <a:srgbClr val="000000">
                      <a:alpha val="65000"/>
                    </a:srgbClr>
                  </a:innerShdw>
                </a:effectLst>
              </a:rPr>
              <a:t>Дошкольная образовательная организация: управление в современных условиях</a:t>
            </a:r>
            <a:r>
              <a:rPr lang="en-US" sz="3200" b="1" dirty="0">
                <a:ln w="1905"/>
                <a:solidFill>
                  <a:srgbClr val="0D0D0D"/>
                </a:solidFill>
                <a:effectLst>
                  <a:innerShdw blurRad="69850" dist="43180" dir="5400000">
                    <a:srgbClr val="000000">
                      <a:alpha val="65000"/>
                    </a:srgbClr>
                  </a:innerShdw>
                </a:effectLst>
              </a:rPr>
              <a:t> </a:t>
            </a:r>
            <a:endParaRPr lang="ru-RU" sz="3200" dirty="0">
              <a:solidFill>
                <a:srgbClr val="0D0D0D"/>
              </a:solidFill>
            </a:endParaRPr>
          </a:p>
        </p:txBody>
      </p:sp>
      <p:sp>
        <p:nvSpPr>
          <p:cNvPr id="3" name="Содержимое 2"/>
          <p:cNvSpPr>
            <a:spLocks noGrp="1"/>
          </p:cNvSpPr>
          <p:nvPr>
            <p:ph idx="1"/>
          </p:nvPr>
        </p:nvSpPr>
        <p:spPr>
          <a:xfrm>
            <a:off x="0" y="1600200"/>
            <a:ext cx="9144000" cy="5023338"/>
          </a:xfrm>
          <a:solidFill>
            <a:schemeClr val="accent4">
              <a:lumMod val="20000"/>
              <a:lumOff val="80000"/>
            </a:schemeClr>
          </a:solidFill>
        </p:spPr>
        <p:txBody>
          <a:bodyPr>
            <a:normAutofit/>
          </a:bodyPr>
          <a:lstStyle/>
          <a:p>
            <a:r>
              <a:rPr lang="ru-RU" dirty="0"/>
              <a:t>Наука управления возникла, как только появились условия организации группы людей для решения общей задачи. Как всякая наука она развивается и совершенствуется во времени. </a:t>
            </a:r>
            <a:endParaRPr lang="ru-RU" dirty="0" smtClean="0"/>
          </a:p>
          <a:p>
            <a:r>
              <a:rPr lang="ru-RU" dirty="0"/>
              <a:t>П</a:t>
            </a:r>
            <a:r>
              <a:rPr lang="ru-RU" dirty="0" smtClean="0"/>
              <a:t>онятие </a:t>
            </a:r>
            <a:r>
              <a:rPr lang="ru-RU" dirty="0"/>
              <a:t>«управление по результатам» можно определить как систему управления и развития, с помощью которой достигаются результаты, которые определены и согласованы всеми членами организации.</a:t>
            </a:r>
          </a:p>
          <a:p>
            <a:endParaRPr lang="ru-RU" dirty="0"/>
          </a:p>
        </p:txBody>
      </p:sp>
    </p:spTree>
    <p:extLst>
      <p:ext uri="{BB962C8B-B14F-4D97-AF65-F5344CB8AC3E}">
        <p14:creationId xmlns:p14="http://schemas.microsoft.com/office/powerpoint/2010/main" val="3563195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457200" y="136769"/>
            <a:ext cx="8229600" cy="781539"/>
          </a:xfrm>
          <a:solidFill>
            <a:schemeClr val="accent2">
              <a:lumMod val="20000"/>
              <a:lumOff val="80000"/>
            </a:schemeClr>
          </a:solidFill>
        </p:spPr>
        <p:txBody>
          <a:bodyPr>
            <a:normAutofit fontScale="90000"/>
          </a:bodyPr>
          <a:lstStyle/>
          <a:p>
            <a:r>
              <a:rPr lang="ru-RU" b="1" dirty="0"/>
              <a:t>Уровни управления ДОО</a:t>
            </a:r>
            <a:r>
              <a:rPr lang="ru-RU" dirty="0"/>
              <a:t/>
            </a:r>
            <a:br>
              <a:rPr lang="ru-RU" dirty="0"/>
            </a:br>
            <a:endParaRPr lang="ru-RU" dirty="0"/>
          </a:p>
        </p:txBody>
      </p:sp>
      <p:sp>
        <p:nvSpPr>
          <p:cNvPr id="3" name="Содержимое 2"/>
          <p:cNvSpPr>
            <a:spLocks noGrp="1"/>
          </p:cNvSpPr>
          <p:nvPr>
            <p:ph idx="1"/>
          </p:nvPr>
        </p:nvSpPr>
        <p:spPr>
          <a:xfrm>
            <a:off x="156308" y="1055078"/>
            <a:ext cx="8979877" cy="5520470"/>
          </a:xfrm>
          <a:solidFill>
            <a:srgbClr val="E6E0EC"/>
          </a:solidFill>
        </p:spPr>
        <p:txBody>
          <a:bodyPr/>
          <a:lstStyle/>
          <a:p>
            <a:r>
              <a:rPr lang="ru-RU" b="1" cap="all" dirty="0"/>
              <a:t>Первый уровень</a:t>
            </a:r>
            <a:r>
              <a:rPr lang="ru-RU" b="1" dirty="0"/>
              <a:t> определяется умением руководителя видеть миссию деятельности дошкольной </a:t>
            </a:r>
            <a:r>
              <a:rPr lang="ru-RU" b="1" dirty="0" smtClean="0"/>
              <a:t>образовательной </a:t>
            </a:r>
            <a:r>
              <a:rPr lang="ru-RU" b="1" dirty="0"/>
              <a:t>организации. </a:t>
            </a:r>
            <a:r>
              <a:rPr lang="ru-RU" dirty="0"/>
              <a:t>Социальная характеристика любой организации включает цели и стратегию.</a:t>
            </a:r>
          </a:p>
          <a:p>
            <a:r>
              <a:rPr lang="ru-RU" b="1" cap="all" dirty="0"/>
              <a:t>Второй уровень</a:t>
            </a:r>
            <a:r>
              <a:rPr lang="ru-RU" b="1" dirty="0"/>
              <a:t> предлагает рассматривать результат с точки зрения качества услуг</a:t>
            </a:r>
            <a:r>
              <a:rPr lang="ru-RU" dirty="0"/>
              <a:t>.</a:t>
            </a:r>
          </a:p>
          <a:p>
            <a:r>
              <a:rPr lang="ru-RU" b="1" cap="all" dirty="0"/>
              <a:t>Третий уровень</a:t>
            </a:r>
            <a:r>
              <a:rPr lang="ru-RU" b="1" dirty="0"/>
              <a:t> управления по результатам предполагает рассматривать результат с позиций потребителей</a:t>
            </a:r>
            <a:r>
              <a:rPr lang="ru-RU" dirty="0"/>
              <a:t>.</a:t>
            </a:r>
          </a:p>
          <a:p>
            <a:endParaRPr lang="ru-RU" dirty="0"/>
          </a:p>
        </p:txBody>
      </p:sp>
    </p:spTree>
    <p:extLst>
      <p:ext uri="{BB962C8B-B14F-4D97-AF65-F5344CB8AC3E}">
        <p14:creationId xmlns:p14="http://schemas.microsoft.com/office/powerpoint/2010/main" val="1755589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sz="3600" dirty="0"/>
              <a:t>Основы современного педагогического менеджмента</a:t>
            </a:r>
          </a:p>
        </p:txBody>
      </p:sp>
      <p:sp>
        <p:nvSpPr>
          <p:cNvPr id="3" name="Содержимое 2"/>
          <p:cNvSpPr>
            <a:spLocks noGrp="1"/>
          </p:cNvSpPr>
          <p:nvPr>
            <p:ph idx="1"/>
          </p:nvPr>
        </p:nvSpPr>
        <p:spPr>
          <a:xfrm>
            <a:off x="153005" y="1600200"/>
            <a:ext cx="8813125" cy="5257800"/>
          </a:xfrm>
        </p:spPr>
        <p:txBody>
          <a:bodyPr>
            <a:normAutofit fontScale="85000" lnSpcReduction="10000"/>
          </a:bodyPr>
          <a:lstStyle/>
          <a:p>
            <a:r>
              <a:rPr lang="ru-RU" b="1" dirty="0"/>
              <a:t>Цель организации</a:t>
            </a:r>
            <a:r>
              <a:rPr lang="ru-RU" dirty="0"/>
              <a:t> – это конкретный образ желаемого (ожидаемого) результата, которого организация реально может достичь к четко определенному моменту времени. (</a:t>
            </a:r>
            <a:r>
              <a:rPr lang="ru-RU" i="1" dirty="0"/>
              <a:t>Поташник М.М., Моисеев </a:t>
            </a:r>
            <a:r>
              <a:rPr lang="ru-RU" i="1" dirty="0" smtClean="0"/>
              <a:t>А.М)</a:t>
            </a:r>
            <a:endParaRPr lang="ru-RU" b="1" dirty="0" smtClean="0"/>
          </a:p>
          <a:p>
            <a:r>
              <a:rPr lang="ru-RU" b="1" dirty="0" smtClean="0"/>
              <a:t>Стратегия </a:t>
            </a:r>
            <a:r>
              <a:rPr lang="ru-RU" b="1" dirty="0"/>
              <a:t>организации</a:t>
            </a:r>
            <a:r>
              <a:rPr lang="ru-RU" dirty="0"/>
              <a:t> – это базовые ориентиры, куда движется организация, какие средства использует. Какие ресурсы и куда тратятся, на что мобилизуются люди. В интегрированном виде цели и стратегия представлены миссией организации. </a:t>
            </a:r>
            <a:endParaRPr lang="ru-RU" dirty="0" smtClean="0"/>
          </a:p>
          <a:p>
            <a:r>
              <a:rPr lang="ru-RU" b="1" dirty="0" smtClean="0"/>
              <a:t>Миссия организации</a:t>
            </a:r>
            <a:r>
              <a:rPr lang="ru-RU" dirty="0" smtClean="0"/>
              <a:t> </a:t>
            </a:r>
            <a:r>
              <a:rPr lang="ru-RU" dirty="0"/>
              <a:t>-</a:t>
            </a:r>
            <a:r>
              <a:rPr lang="ru-RU" dirty="0" smtClean="0"/>
              <a:t> ее предназначение, то есть то, ради чего она существует, каковы ее отличия от окружающих организаций.</a:t>
            </a:r>
            <a:r>
              <a:rPr lang="ru-RU" dirty="0" smtClean="0">
                <a:effectLst/>
              </a:rPr>
              <a:t> </a:t>
            </a:r>
            <a:endParaRPr lang="ru-RU" dirty="0" smtClean="0"/>
          </a:p>
          <a:p>
            <a:endParaRPr lang="ru-RU" dirty="0"/>
          </a:p>
          <a:p>
            <a:endParaRPr lang="ru-RU" dirty="0"/>
          </a:p>
        </p:txBody>
      </p:sp>
    </p:spTree>
    <p:extLst>
      <p:ext uri="{BB962C8B-B14F-4D97-AF65-F5344CB8AC3E}">
        <p14:creationId xmlns:p14="http://schemas.microsoft.com/office/powerpoint/2010/main" val="1291683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457200" y="274638"/>
            <a:ext cx="8229600" cy="90732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ru-RU" sz="3600" b="1" dirty="0" smtClean="0"/>
              <a:t/>
            </a:r>
            <a:br>
              <a:rPr lang="ru-RU" sz="3600" b="1" dirty="0" smtClean="0"/>
            </a:br>
            <a:r>
              <a:rPr lang="ru-RU" sz="3600" b="1" dirty="0" smtClean="0"/>
              <a:t>Функции </a:t>
            </a:r>
            <a:r>
              <a:rPr lang="ru-RU" sz="3600" b="1" dirty="0"/>
              <a:t>управления, их взаимосвязь</a:t>
            </a:r>
            <a:r>
              <a:rPr lang="ru-RU" sz="3600" dirty="0"/>
              <a:t/>
            </a:r>
            <a:br>
              <a:rPr lang="ru-RU" sz="3600" dirty="0"/>
            </a:br>
            <a:r>
              <a:rPr lang="ru-RU" sz="3600" dirty="0"/>
              <a:t> </a:t>
            </a:r>
            <a:br>
              <a:rPr lang="ru-RU" sz="3600" dirty="0"/>
            </a:br>
            <a:endParaRPr lang="ru-RU" sz="3600" dirty="0"/>
          </a:p>
        </p:txBody>
      </p:sp>
      <p:sp>
        <p:nvSpPr>
          <p:cNvPr id="3" name="Содержимое 2"/>
          <p:cNvSpPr>
            <a:spLocks noGrp="1"/>
          </p:cNvSpPr>
          <p:nvPr>
            <p:ph idx="1"/>
          </p:nvPr>
        </p:nvSpPr>
        <p:spPr>
          <a:xfrm>
            <a:off x="210244" y="1181959"/>
            <a:ext cx="8715464" cy="5468758"/>
          </a:xfrm>
        </p:spPr>
        <p:txBody>
          <a:bodyPr>
            <a:normAutofit fontScale="85000" lnSpcReduction="20000"/>
          </a:bodyPr>
          <a:lstStyle/>
          <a:p>
            <a:r>
              <a:rPr lang="ru-RU" dirty="0" smtClean="0">
                <a:effectLst/>
              </a:rPr>
              <a:t>Мотивационно- целевая</a:t>
            </a:r>
          </a:p>
          <a:p>
            <a:r>
              <a:rPr lang="ru-RU" dirty="0" smtClean="0"/>
              <a:t>Информационно-аналитическая</a:t>
            </a:r>
          </a:p>
          <a:p>
            <a:r>
              <a:rPr lang="ru-RU" dirty="0" smtClean="0">
                <a:effectLst/>
              </a:rPr>
              <a:t> </a:t>
            </a:r>
            <a:r>
              <a:rPr lang="ru-RU" dirty="0"/>
              <a:t>Планово-</a:t>
            </a:r>
            <a:r>
              <a:rPr lang="ru-RU" dirty="0" smtClean="0">
                <a:effectLst/>
              </a:rPr>
              <a:t> </a:t>
            </a:r>
            <a:r>
              <a:rPr lang="ru-RU" dirty="0"/>
              <a:t>прогностическая</a:t>
            </a:r>
            <a:r>
              <a:rPr lang="ru-RU" dirty="0" smtClean="0">
                <a:effectLst/>
              </a:rPr>
              <a:t> </a:t>
            </a:r>
          </a:p>
          <a:p>
            <a:r>
              <a:rPr lang="ru-RU" dirty="0"/>
              <a:t>О</a:t>
            </a:r>
            <a:r>
              <a:rPr lang="ru-RU" dirty="0" smtClean="0"/>
              <a:t>рганизационно</a:t>
            </a:r>
            <a:r>
              <a:rPr lang="ru-RU" dirty="0" smtClean="0">
                <a:effectLst/>
              </a:rPr>
              <a:t> - </a:t>
            </a:r>
            <a:r>
              <a:rPr lang="ru-RU" dirty="0"/>
              <a:t>исполнительская</a:t>
            </a:r>
            <a:r>
              <a:rPr lang="ru-RU" dirty="0" smtClean="0">
                <a:effectLst/>
              </a:rPr>
              <a:t> </a:t>
            </a:r>
          </a:p>
          <a:p>
            <a:r>
              <a:rPr lang="ru-RU" dirty="0" err="1"/>
              <a:t>Контрольно</a:t>
            </a:r>
            <a:r>
              <a:rPr lang="ru-RU" dirty="0" smtClean="0">
                <a:effectLst/>
              </a:rPr>
              <a:t> -</a:t>
            </a:r>
            <a:r>
              <a:rPr lang="ru-RU" dirty="0"/>
              <a:t>диагностическая</a:t>
            </a:r>
            <a:r>
              <a:rPr lang="ru-RU" dirty="0" smtClean="0">
                <a:effectLst/>
              </a:rPr>
              <a:t> </a:t>
            </a:r>
          </a:p>
          <a:p>
            <a:r>
              <a:rPr lang="ru-RU" dirty="0" smtClean="0"/>
              <a:t>Регулятивно- </a:t>
            </a:r>
            <a:r>
              <a:rPr lang="ru-RU" dirty="0"/>
              <a:t>коррекционная</a:t>
            </a:r>
            <a:r>
              <a:rPr lang="ru-RU" dirty="0" smtClean="0">
                <a:effectLst/>
              </a:rPr>
              <a:t>  </a:t>
            </a:r>
          </a:p>
          <a:p>
            <a:r>
              <a:rPr lang="ru-RU" dirty="0"/>
              <a:t>Применяя метод наложения на обобщенный состав функций, выделяемых специалистами общественной науки (и сопоставляя их с составом принятых в менеджменте, можно отметить в составе наличие общих функций (постановка </a:t>
            </a:r>
            <a:r>
              <a:rPr lang="ru-RU" b="1" dirty="0"/>
              <a:t>цели, планирование, организация, контроль</a:t>
            </a:r>
            <a:r>
              <a:rPr lang="ru-RU" dirty="0"/>
              <a:t>) и функций, которые специфичны, например, регулирование, мотивация, стимулирование.</a:t>
            </a:r>
          </a:p>
          <a:p>
            <a:endParaRPr lang="ru-RU" dirty="0"/>
          </a:p>
        </p:txBody>
      </p:sp>
    </p:spTree>
    <p:extLst>
      <p:ext uri="{BB962C8B-B14F-4D97-AF65-F5344CB8AC3E}">
        <p14:creationId xmlns:p14="http://schemas.microsoft.com/office/powerpoint/2010/main" val="254167694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289</TotalTime>
  <Words>2468</Words>
  <Application>Microsoft Office PowerPoint</Application>
  <PresentationFormat>Экран (4:3)</PresentationFormat>
  <Paragraphs>214</Paragraphs>
  <Slides>44</Slides>
  <Notes>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44</vt:i4>
      </vt:variant>
    </vt:vector>
  </HeadingPairs>
  <TitlesOfParts>
    <vt:vector size="53" baseType="lpstr">
      <vt:lpstr>Arial</vt:lpstr>
      <vt:lpstr>Calibri</vt:lpstr>
      <vt:lpstr>Cambria</vt:lpstr>
      <vt:lpstr>Charcoal CY</vt:lpstr>
      <vt:lpstr>Excess</vt:lpstr>
      <vt:lpstr>Geneva CY</vt:lpstr>
      <vt:lpstr>Lucida Grande CY</vt:lpstr>
      <vt:lpstr>Wingdings 2</vt:lpstr>
      <vt:lpstr>Тема Office</vt:lpstr>
      <vt:lpstr>Cовременный  менеджмент - новая   "управленческая   философия" </vt:lpstr>
      <vt:lpstr> Основы современного педагогического менеджмента </vt:lpstr>
      <vt:lpstr> Основы современного педагогического менеджмента </vt:lpstr>
      <vt:lpstr> Основы современного педагогического менеджмента </vt:lpstr>
      <vt:lpstr> Основы современного педагогического менеджмента </vt:lpstr>
      <vt:lpstr>Дошкольная образовательная организация: управление в современных условиях </vt:lpstr>
      <vt:lpstr>Уровни управления ДОО </vt:lpstr>
      <vt:lpstr>Основы современного педагогического менеджмента</vt:lpstr>
      <vt:lpstr> Функции управления, их взаимосвязь   </vt:lpstr>
      <vt:lpstr>  Функции управления, их взаимосвязь   </vt:lpstr>
      <vt:lpstr>Информационно-аналитическое обеспечение управления </vt:lpstr>
      <vt:lpstr> Информационно-аналитическое обеспечение управления </vt:lpstr>
      <vt:lpstr>Анализ результатов</vt:lpstr>
      <vt:lpstr> Стиль, методы  и формы работы с кадрами </vt:lpstr>
      <vt:lpstr>Стиль руководства </vt:lpstr>
      <vt:lpstr>Методы управления </vt:lpstr>
      <vt:lpstr>Методы управления </vt:lpstr>
      <vt:lpstr>Методы управления </vt:lpstr>
      <vt:lpstr>Методы управления </vt:lpstr>
      <vt:lpstr>Методы управления </vt:lpstr>
      <vt:lpstr>Методы управления </vt:lpstr>
      <vt:lpstr>Управляющий совет - форма государственно-общественного управления  образовательными организациями </vt:lpstr>
      <vt:lpstr>Управляющий совет</vt:lpstr>
      <vt:lpstr>Планово-прогностическая функция в целостной системе управления ДОО</vt:lpstr>
      <vt:lpstr>Методика разработки программы развития ДОО</vt:lpstr>
      <vt:lpstr>Образовательная программа  ДОО</vt:lpstr>
      <vt:lpstr>Образовательная программа  ДОО</vt:lpstr>
      <vt:lpstr>Годовой план ДОО</vt:lpstr>
      <vt:lpstr>Варианты оформления годового плана ДОО</vt:lpstr>
      <vt:lpstr>Варианты оформления годового плана ДОО</vt:lpstr>
      <vt:lpstr>Текущее планирование работы руководителя, старшего воспитателя ДОО </vt:lpstr>
      <vt:lpstr>Текущее планирование работы руководителя, старшего воспитателя ДОО </vt:lpstr>
      <vt:lpstr>Менеджмент. Стратегия образования</vt:lpstr>
      <vt:lpstr>Ведущие принципы ФГОС — принципы преемственности и развития</vt:lpstr>
      <vt:lpstr>Психологические основы преемственности:</vt:lpstr>
      <vt:lpstr>Психологическая теория стандартов</vt:lpstr>
      <vt:lpstr>Системно – деятельностный подход</vt:lpstr>
      <vt:lpstr>Управление качеством организации педагогического процесса в ДОО- резюме:</vt:lpstr>
      <vt:lpstr>От чего же зависит качество работы ДОО</vt:lpstr>
      <vt:lpstr> два подхода к управлению качеством дошкольного образования</vt:lpstr>
      <vt:lpstr>1. компонент  в управления качеством - содержание педагогического процесса </vt:lpstr>
      <vt:lpstr>2 компонент  в управления качеством – Взаимоотношения между участниками педагогического процесса ( дети, педагоги, родители). Состояние морально- психологического климата в учреждении </vt:lpstr>
      <vt:lpstr> Сетевая форма реализации образовательных программ  </vt:lpstr>
      <vt:lpstr>Спасибо за внимание !</vt:lpstr>
    </vt:vector>
  </TitlesOfParts>
  <Company>k.belaya@yandex.ru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«Современное управление ДОО». </dc:title>
  <dc:creator>Ксения Белая</dc:creator>
  <cp:lastModifiedBy>SuperVisor</cp:lastModifiedBy>
  <cp:revision>26</cp:revision>
  <dcterms:created xsi:type="dcterms:W3CDTF">2015-05-19T15:03:45Z</dcterms:created>
  <dcterms:modified xsi:type="dcterms:W3CDTF">2018-02-07T06:53:02Z</dcterms:modified>
</cp:coreProperties>
</file>