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359" r:id="rId4"/>
    <p:sldId id="334" r:id="rId5"/>
    <p:sldId id="335" r:id="rId6"/>
    <p:sldId id="336" r:id="rId7"/>
    <p:sldId id="354" r:id="rId8"/>
    <p:sldId id="337" r:id="rId9"/>
    <p:sldId id="355" r:id="rId10"/>
    <p:sldId id="283" r:id="rId11"/>
    <p:sldId id="279" r:id="rId12"/>
    <p:sldId id="308" r:id="rId13"/>
    <p:sldId id="285" r:id="rId14"/>
    <p:sldId id="306" r:id="rId15"/>
    <p:sldId id="287" r:id="rId16"/>
    <p:sldId id="338" r:id="rId17"/>
    <p:sldId id="339" r:id="rId18"/>
    <p:sldId id="340" r:id="rId19"/>
    <p:sldId id="341" r:id="rId20"/>
    <p:sldId id="342" r:id="rId21"/>
    <p:sldId id="288" r:id="rId22"/>
    <p:sldId id="281" r:id="rId23"/>
    <p:sldId id="357" r:id="rId24"/>
    <p:sldId id="358" r:id="rId25"/>
    <p:sldId id="343" r:id="rId26"/>
    <p:sldId id="294" r:id="rId27"/>
    <p:sldId id="344" r:id="rId28"/>
    <p:sldId id="345" r:id="rId29"/>
    <p:sldId id="296" r:id="rId30"/>
    <p:sldId id="356" r:id="rId3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9900CC"/>
    <a:srgbClr val="3366FF"/>
    <a:srgbClr val="FF0066"/>
    <a:srgbClr val="00FFFF"/>
    <a:srgbClr val="66FF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35" autoAdjust="0"/>
    <p:restoredTop sz="94660"/>
  </p:normalViewPr>
  <p:slideViewPr>
    <p:cSldViewPr>
      <p:cViewPr varScale="1">
        <p:scale>
          <a:sx n="102" d="100"/>
          <a:sy n="102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9E7A01-3738-4F8B-BD9A-F27742C2EC6F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83E2D7-7708-44E3-A12D-C0B3809EA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A6A3A6-D7AE-4B49-8301-D1DCEB748A2F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1843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300393-6D1C-4A56-9B71-9869F5D5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CC20DB-7AF9-4508-95C0-B5FF09091A93}" type="datetime1">
              <a:rPr lang="ru-RU" smtClean="0"/>
              <a:pPr/>
              <a:t>24.05.2016</a:t>
            </a:fld>
            <a:endParaRPr lang="ru-RU" smtClean="0"/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3BCE0-F5F0-4FD9-8F8D-69F9E4C88C5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5" name="Дата 3"/>
          <p:cNvSpPr txBox="1">
            <a:spLocks noGrp="1"/>
          </p:cNvSpPr>
          <p:nvPr/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2DBA04-83F9-423D-801D-1478AD9363CF}" type="datetime1">
              <a:rPr lang="ru-RU" altLang="ru-RU" sz="1200"/>
              <a:pPr algn="r"/>
              <a:t>24.05.2016</a:t>
            </a:fld>
            <a:endParaRPr lang="ru-RU" altLang="ru-RU" sz="1200"/>
          </a:p>
        </p:txBody>
      </p:sp>
      <p:sp>
        <p:nvSpPr>
          <p:cNvPr id="28676" name="Номер слайда 4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5F7CFA-D9A5-49D4-A825-70964794124B}" type="slidenum">
              <a:rPr lang="ru-RU" altLang="ru-RU" sz="1200"/>
              <a:pPr algn="r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7BC6-4095-48D6-A767-31040E4B53AC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E379-9E88-45FE-AA01-ACE829E86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D2A3-0924-4F75-96C2-0F524C9B44A0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7001-3428-400A-8A11-CB6414572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6C0D-B2AE-4611-AA8E-64BA5C8BDD06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B160-A2D7-409A-8AD8-2C4294BA9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DA69-DBCE-4F12-99F8-292F051619C3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2BCA-2952-422F-B639-2A53472190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7CAA-EA4A-452C-8063-71E077F65D09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A124-E6A0-472B-96D6-337538051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97338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97338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7D97-2FF5-4E7F-B1BE-6DEE442520D1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A688-C8EB-464B-93A0-946E04BA7C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CE44-F13D-45C5-9E6A-2E2485FCBA88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E996-E149-4939-9312-B59C9AE697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57A7-733A-4556-B913-524AD0AF832A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D96A-DCFC-47F1-937A-F4B77E5B51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95DA-D7D0-4CC6-A0AD-2B2E4FD9D146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5D7B-7A0B-4B41-B1F8-07428C8B6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570E-34B4-46AF-AEDA-091EA7A59F13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BA87-05CF-4FA3-9988-36A89C0440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3BC8-DA74-4F75-B9D5-70BE917B11A5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E773-390A-417D-A0FF-F8FB0D39E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8EFD-8B90-4857-9066-E6A6C0D3F8FC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AFC9-A5BF-491E-8B87-4DADB612A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D066-D043-4C60-BAF4-19DB233B634B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6583-1D0C-4705-A96D-8AEE0977EB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8DFF-CB40-4FA9-AB5A-876196DA56D4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70DF-5845-4F88-BED9-4607F5794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6E70-CE7F-4833-9502-A1B209516CFF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E6E2-A267-4A0E-8477-4709640D34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90805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3015-304F-49E8-89F5-85765D9780FE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AE7E-A1CE-40A6-BDBF-1A44CE70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63B75-1CA0-4545-BADE-92051073C779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6195AB-BF63-46B8-B210-63E557BE1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BEC990-390C-4E56-8685-A8934F3396CC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73A22-4A48-4D46-A84E-29A734D13FB5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475"/>
            <a:ext cx="7772400" cy="10810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/>
            </a:r>
            <a:br>
              <a:rPr lang="ru-RU" sz="3600" b="1" smtClean="0">
                <a:latin typeface="Arial" charset="0"/>
                <a:cs typeface="Arial" charset="0"/>
              </a:rPr>
            </a:br>
            <a:r>
              <a:rPr lang="ru-RU" sz="3600" b="1" smtClean="0">
                <a:latin typeface="Arial" charset="0"/>
                <a:cs typeface="Arial" charset="0"/>
              </a:rPr>
              <a:t>Гендерное воспитание детей дошкольного возраста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3600" smtClean="0">
              <a:latin typeface="Arial" charset="0"/>
              <a:cs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33825"/>
            <a:ext cx="6005513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300" smtClean="0">
                <a:latin typeface="Arial" charset="0"/>
                <a:cs typeface="Arial" charset="0"/>
              </a:rPr>
              <a:t>Коломийченко Людмила Владимировна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 smtClean="0">
                <a:latin typeface="Arial" charset="0"/>
                <a:cs typeface="Arial" charset="0"/>
              </a:rPr>
              <a:t> д.п.н., профессор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 smtClean="0">
                <a:latin typeface="Arial" charset="0"/>
                <a:cs typeface="Arial" charset="0"/>
              </a:rPr>
              <a:t>зав. кафедрой дошкольной педагогики и психологии,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 smtClean="0">
                <a:latin typeface="Arial" charset="0"/>
                <a:cs typeface="Arial" charset="0"/>
              </a:rPr>
              <a:t> зав. лабораторией социального развития, руководитель научной школы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E-mail</a:t>
            </a:r>
            <a:r>
              <a:rPr lang="ru-RU" sz="2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lvk_pspu@rambler.ru</a:t>
            </a:r>
            <a:endParaRPr lang="ru-RU" sz="23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485" name="Picture 7" descr="Коломийченко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57563"/>
            <a:ext cx="25384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E34E-3FB9-470A-BE60-A206966E0076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Arial" charset="0"/>
                <a:cs typeface="Arial" charset="0"/>
              </a:rPr>
              <a:t>Гендерное воспитание -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2700000" scaled="1"/>
          </a:gradFill>
        </p:spPr>
        <p:txBody>
          <a:bodyPr/>
          <a:lstStyle/>
          <a:p>
            <a:pPr marL="263525" indent="0" eaLnBrk="1" hangingPunct="1">
              <a:lnSpc>
                <a:spcPct val="90000"/>
              </a:lnSpc>
              <a:buFont typeface="Arial" charset="0"/>
              <a:buNone/>
            </a:pPr>
            <a:endParaRPr lang="en-US" sz="800" smtClean="0">
              <a:latin typeface="Calibri" pitchFamily="34" charset="0"/>
              <a:cs typeface="Arial" charset="0"/>
            </a:endParaRPr>
          </a:p>
          <a:p>
            <a:pPr marL="263525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целенаправленный, содержательно наполненный, технологически выстроенный, результативно диагностируемый процесс взаимодействия педагога с детьми, способствующий освоению ими ценностей</a:t>
            </a: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 гендерной культуры</a:t>
            </a:r>
            <a:r>
              <a:rPr lang="ru-RU" sz="36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, их интериоризации в разных видах деятельности и культуротворчеству</a:t>
            </a:r>
            <a:r>
              <a:rPr lang="ru-RU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E4EBE-9396-4902-A921-622CD023824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/>
        </p:nvGraphicFramePr>
        <p:xfrm>
          <a:off x="0" y="1471613"/>
          <a:ext cx="9144000" cy="5386387"/>
        </p:xfrm>
        <a:graphic>
          <a:graphicData uri="http://schemas.openxmlformats.org/drawingml/2006/table">
            <a:tbl>
              <a:tblPr/>
              <a:tblGrid>
                <a:gridCol w="2268538"/>
                <a:gridCol w="6875462"/>
              </a:tblGrid>
              <a:tr h="143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Компоненты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педагогического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процесса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/>
                        </a:gs>
                        <a:gs pos="50000">
                          <a:srgbClr val="8BFFFF"/>
                        </a:gs>
                        <a:gs pos="100000">
                          <a:srgbClr val="66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Основополагающие идеи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гендерного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воспитания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/>
                        </a:gs>
                        <a:gs pos="50000">
                          <a:srgbClr val="8BFFFF"/>
                        </a:gs>
                        <a:gs pos="100000">
                          <a:srgbClr val="66FFFF"/>
                        </a:gs>
                      </a:gsLst>
                      <a:lin ang="5400000" scaled="1"/>
                    </a:gradFill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Программно-целевой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доступность разных элементов гендерной культуры; последовательность и концентричность в построении содержания; интеграция гендерной культуры с другими видами социальной культуры (нравственно-этической, национальной, правовой и др.)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Технологический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субъектность; диалогичность; активность и самоактуализация личности; учет половых и национальных особенностей детей; индивидуальная комфортность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Контрольно-оценочный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психологическая комфортность; профессиональная и социокультурная компетентность диагностов; объективная определенность основных параметров гендерной социализации;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максимальный учет всех социокультурных влияний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795338"/>
            <a:ext cx="903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DEDEDD"/>
                </a:solidFill>
                <a:latin typeface="Tahoma" pitchFamily="34" charset="0"/>
              </a:rPr>
              <a:t>Основные принципы гендерного воспитания</a:t>
            </a:r>
            <a:r>
              <a:rPr lang="ru-RU" sz="2800" b="1">
                <a:latin typeface="Tahoma" pitchFamily="34" charset="0"/>
              </a:rPr>
              <a:t> </a:t>
            </a:r>
          </a:p>
          <a:p>
            <a:pPr algn="ctr"/>
            <a:endParaRPr lang="ru-RU" sz="28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69996-5D0A-4797-B2A6-88E791204087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1143000"/>
          </a:xfrm>
        </p:spPr>
        <p:txBody>
          <a:bodyPr/>
          <a:lstStyle/>
          <a:p>
            <a:r>
              <a:rPr lang="ru-RU" sz="4400" b="1" smtClean="0">
                <a:latin typeface="Arial" charset="0"/>
                <a:cs typeface="Arial" charset="0"/>
              </a:rPr>
              <a:t>Цель гендерного воспитания -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lin ang="2700000" scaled="1"/>
          </a:gradFill>
        </p:spPr>
        <p:txBody>
          <a:bodyPr/>
          <a:lstStyle/>
          <a:p>
            <a:pPr marL="179388" indent="0">
              <a:lnSpc>
                <a:spcPct val="90000"/>
              </a:lnSpc>
              <a:buFont typeface="Arial" charset="0"/>
              <a:buNone/>
            </a:pPr>
            <a:endParaRPr lang="en-US" sz="800" smtClean="0">
              <a:latin typeface="Calibri" pitchFamily="34" charset="0"/>
              <a:cs typeface="Arial" charset="0"/>
            </a:endParaRPr>
          </a:p>
          <a:p>
            <a:pPr marL="179388" indent="0">
              <a:lnSpc>
                <a:spcPct val="90000"/>
              </a:lnSpc>
              <a:buFont typeface="Arial" charset="0"/>
              <a:buNone/>
            </a:pPr>
            <a:r>
              <a:rPr lang="ru-RU" sz="4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формирование базиса </a:t>
            </a:r>
            <a:r>
              <a:rPr lang="ru-RU" sz="4800" smtClean="0">
                <a:solidFill>
                  <a:schemeClr val="tx1"/>
                </a:solidFill>
                <a:latin typeface="Arial" charset="0"/>
                <a:cs typeface="Arial" charset="0"/>
              </a:rPr>
              <a:t>гендерной</a:t>
            </a:r>
            <a:r>
              <a:rPr lang="ru-RU" sz="4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культуры, проявляющейся в </a:t>
            </a:r>
            <a:r>
              <a:rPr lang="ru-RU" sz="4800" smtClean="0">
                <a:solidFill>
                  <a:schemeClr val="tx1"/>
                </a:solidFill>
                <a:latin typeface="Arial" charset="0"/>
                <a:cs typeface="Arial" charset="0"/>
              </a:rPr>
              <a:t>адекватной полоролевой идентификации и толерантном отношении к представителям своего и противоположного пола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8755F-8867-4AA3-80B1-A4E9E9BB86DF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56663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Содержание гендерного воспитания -</a:t>
            </a: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34819" name="Freeform 3"/>
          <p:cNvSpPr>
            <a:spLocks noEditPoints="1"/>
          </p:cNvSpPr>
          <p:nvPr/>
        </p:nvSpPr>
        <p:spPr bwMode="gray">
          <a:xfrm flipH="1">
            <a:off x="5867400" y="2727325"/>
            <a:ext cx="3168650" cy="30067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CFCDF7"/>
              </a:gs>
              <a:gs pos="100000">
                <a:srgbClr val="8580EA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95288" y="2025650"/>
            <a:ext cx="5327650" cy="4832350"/>
            <a:chOff x="528" y="1084"/>
            <a:chExt cx="2590" cy="2468"/>
          </a:xfrm>
        </p:grpSpPr>
        <p:sp>
          <p:nvSpPr>
            <p:cNvPr id="34823" name="AutoShape 5"/>
            <p:cNvSpPr>
              <a:spLocks noChangeArrowheads="1"/>
            </p:cNvSpPr>
            <p:nvPr/>
          </p:nvSpPr>
          <p:spPr bwMode="auto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/>
                <a:t>Интересы и </a:t>
              </a:r>
              <a:endParaRPr lang="en-US" sz="2000" b="1"/>
            </a:p>
            <a:p>
              <a:pPr algn="ctr" eaLnBrk="0" hangingPunct="0"/>
              <a:r>
                <a:rPr lang="ru-RU" sz="2000" b="1"/>
                <a:t>потребности</a:t>
              </a:r>
              <a:endParaRPr lang="en-US" sz="2000" b="1"/>
            </a:p>
          </p:txBody>
        </p:sp>
        <p:sp>
          <p:nvSpPr>
            <p:cNvPr id="34824" name="AutoShape 6"/>
            <p:cNvSpPr>
              <a:spLocks noChangeArrowheads="1"/>
            </p:cNvSpPr>
            <p:nvPr/>
          </p:nvSpPr>
          <p:spPr bwMode="auto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/>
                <a:t>Нормы  </a:t>
              </a:r>
            </a:p>
            <a:p>
              <a:pPr algn="ctr" eaLnBrk="0" hangingPunct="0"/>
              <a:r>
                <a:rPr lang="ru-RU" sz="2000" b="1"/>
                <a:t>поведения</a:t>
              </a:r>
              <a:endParaRPr lang="en-US" sz="2000" b="1"/>
            </a:p>
          </p:txBody>
        </p:sp>
        <p:sp>
          <p:nvSpPr>
            <p:cNvPr id="34825" name="AutoShape 7"/>
            <p:cNvSpPr>
              <a:spLocks noChangeArrowheads="1"/>
            </p:cNvSpPr>
            <p:nvPr/>
          </p:nvSpPr>
          <p:spPr bwMode="auto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/>
                <a:t>Труд</a:t>
              </a:r>
              <a:endParaRPr lang="en-US" sz="2000" b="1"/>
            </a:p>
          </p:txBody>
        </p:sp>
        <p:sp>
          <p:nvSpPr>
            <p:cNvPr id="34826" name="AutoShape 8"/>
            <p:cNvSpPr>
              <a:spLocks noChangeArrowheads="1"/>
            </p:cNvSpPr>
            <p:nvPr/>
          </p:nvSpPr>
          <p:spPr bwMode="auto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400" b="1"/>
                <a:t>Гендерная </a:t>
              </a:r>
            </a:p>
            <a:p>
              <a:pPr algn="ctr" eaLnBrk="0" hangingPunct="0"/>
              <a:r>
                <a:rPr lang="ru-RU" sz="2400" b="1"/>
                <a:t>культура</a:t>
              </a:r>
              <a:endParaRPr lang="en-US" sz="2400" b="1"/>
            </a:p>
          </p:txBody>
        </p:sp>
        <p:sp>
          <p:nvSpPr>
            <p:cNvPr id="34827" name="AutoShape 9"/>
            <p:cNvSpPr>
              <a:spLocks noChangeArrowheads="1"/>
            </p:cNvSpPr>
            <p:nvPr/>
          </p:nvSpPr>
          <p:spPr bwMode="auto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/>
                <a:t>Достижения</a:t>
              </a:r>
              <a:endParaRPr lang="en-US" sz="2000" b="1"/>
            </a:p>
          </p:txBody>
        </p:sp>
        <p:sp>
          <p:nvSpPr>
            <p:cNvPr id="34828" name="AutoShape 10"/>
            <p:cNvSpPr>
              <a:spLocks noChangeArrowheads="1"/>
            </p:cNvSpPr>
            <p:nvPr/>
          </p:nvSpPr>
          <p:spPr bwMode="auto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/>
                <a:t>Спорт и</a:t>
              </a:r>
            </a:p>
            <a:p>
              <a:pPr algn="ctr" eaLnBrk="0" hangingPunct="0"/>
              <a:r>
                <a:rPr lang="ru-RU" sz="2000" b="1"/>
                <a:t>отдых</a:t>
              </a:r>
              <a:endParaRPr lang="en-US" sz="2000" b="1"/>
            </a:p>
          </p:txBody>
        </p:sp>
        <p:sp>
          <p:nvSpPr>
            <p:cNvPr id="34829" name="AutoShape 11"/>
            <p:cNvSpPr>
              <a:spLocks noChangeArrowheads="1"/>
            </p:cNvSpPr>
            <p:nvPr/>
          </p:nvSpPr>
          <p:spPr bwMode="auto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78" lon="20999978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/>
                <a:t>Социальные</a:t>
              </a:r>
            </a:p>
            <a:p>
              <a:pPr algn="ctr" eaLnBrk="0" hangingPunct="0"/>
              <a:r>
                <a:rPr lang="ru-RU" sz="2000" b="1"/>
                <a:t>функции</a:t>
              </a:r>
              <a:endParaRPr lang="en-US" sz="2000" b="1"/>
            </a:p>
          </p:txBody>
        </p:sp>
      </p:grp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5364163" y="1989138"/>
            <a:ext cx="2592387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/>
              <a:t>элементы гендерной культуры</a:t>
            </a:r>
            <a:r>
              <a:rPr lang="en-US" sz="1800"/>
              <a:t> </a:t>
            </a:r>
            <a:endParaRPr lang="en-U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12D4-9C06-40B3-9E0F-9F16C4E277A8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79388" y="836613"/>
            <a:ext cx="8856662" cy="719137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Содержание гендерного воспитания в программе «Дорогою добра»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0" y="1844675"/>
            <a:ext cx="9144000" cy="5013325"/>
          </a:xfr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2700000" scaled="1"/>
          </a:gradFill>
        </p:spPr>
        <p:txBody>
          <a:bodyPr/>
          <a:lstStyle/>
          <a:p>
            <a:pPr marL="442913" indent="-263525" algn="ctr">
              <a:lnSpc>
                <a:spcPct val="90000"/>
              </a:lnSpc>
              <a:buFont typeface="Arial" charset="0"/>
              <a:buNone/>
            </a:pPr>
            <a:endParaRPr lang="en-US" sz="800" i="1" smtClean="0">
              <a:latin typeface="Calibri" pitchFamily="34" charset="0"/>
              <a:cs typeface="Arial" charset="0"/>
            </a:endParaRPr>
          </a:p>
          <a:p>
            <a:pPr marL="442913" indent="-263525" algn="ctr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Раздел «Человек среди людей»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«Я – человек: я – мальчик, я – девочка»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«Мужчины и женщины»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«Моя семья»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«Детский сад – мой второй дом»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Показатели развития</a:t>
            </a:r>
          </a:p>
          <a:p>
            <a:pPr marL="442913" indent="-263525" algn="ctr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Раздел «Человек в культуре»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«Русская традиционная культура»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«Культура других народов»</a:t>
            </a:r>
          </a:p>
          <a:p>
            <a:pPr marL="442913" indent="-263525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Показатели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BF5A9-667D-49A2-B50D-658A56632394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96300" cy="1143000"/>
          </a:xfrm>
        </p:spPr>
        <p:txBody>
          <a:bodyPr anchorCtr="1"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Технология гендерного воспитания</a:t>
            </a: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gray">
          <a:xfrm>
            <a:off x="179388" y="3644900"/>
            <a:ext cx="2592387" cy="3024188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chemeClr val="bg1"/>
              </a:gs>
              <a:gs pos="100000">
                <a:srgbClr val="3BB6C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BB6CF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gray">
          <a:xfrm>
            <a:off x="3059113" y="3644900"/>
            <a:ext cx="2736850" cy="3024188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chemeClr val="bg1"/>
              </a:gs>
              <a:gs pos="100000">
                <a:srgbClr val="5DA4EB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4EB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gray">
          <a:xfrm>
            <a:off x="6084888" y="3644900"/>
            <a:ext cx="2735262" cy="3024188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chemeClr val="bg1"/>
              </a:gs>
              <a:gs pos="100000">
                <a:srgbClr val="3366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CC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6870" name="Freeform 7"/>
          <p:cNvSpPr>
            <a:spLocks/>
          </p:cNvSpPr>
          <p:nvPr/>
        </p:nvSpPr>
        <p:spPr bwMode="gray">
          <a:xfrm rot="1332565">
            <a:off x="2268538" y="2781300"/>
            <a:ext cx="1223962" cy="93980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4DBDD3">
                  <a:alpha val="32001"/>
                </a:srgbClr>
              </a:gs>
              <a:gs pos="100000">
                <a:srgbClr val="3BB6CF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36871" name="Freeform 8"/>
          <p:cNvSpPr>
            <a:spLocks/>
          </p:cNvSpPr>
          <p:nvPr/>
        </p:nvSpPr>
        <p:spPr bwMode="gray">
          <a:xfrm rot="1754271">
            <a:off x="5648325" y="2654300"/>
            <a:ext cx="933450" cy="115411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6CACED">
                  <a:alpha val="32001"/>
                </a:srgbClr>
              </a:gs>
              <a:gs pos="100000">
                <a:srgbClr val="5DA4EB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gray">
          <a:xfrm>
            <a:off x="1001713" y="2311400"/>
            <a:ext cx="1746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Add Your Title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gray">
          <a:xfrm>
            <a:off x="250825" y="3789363"/>
            <a:ext cx="2592388" cy="222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/>
              <a:t>Приобщение</a:t>
            </a:r>
          </a:p>
          <a:p>
            <a:pPr algn="ctr" eaLnBrk="0" hangingPunct="0"/>
            <a:r>
              <a:rPr lang="ru-RU" sz="2800" b="1"/>
              <a:t>к разным видам гендерной культуры</a:t>
            </a:r>
            <a:endParaRPr lang="en-US" sz="2800" b="1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gray">
          <a:xfrm>
            <a:off x="2916238" y="3789363"/>
            <a:ext cx="3024187" cy="167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b="1"/>
              <a:t>Интериоризация ценностей гендерной культуры</a:t>
            </a:r>
            <a:endParaRPr lang="en-US" sz="2600" b="1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gray">
          <a:xfrm>
            <a:off x="6011863" y="3644900"/>
            <a:ext cx="2781300" cy="287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b="1"/>
              <a:t>Создание новых артефактов гендерной культуры в творческой деятельности</a:t>
            </a:r>
            <a:endParaRPr lang="en-US" sz="2600" b="1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gray">
          <a:xfrm>
            <a:off x="6489700" y="2311400"/>
            <a:ext cx="158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dd Your Title</a:t>
            </a:r>
          </a:p>
        </p:txBody>
      </p:sp>
      <p:sp>
        <p:nvSpPr>
          <p:cNvPr id="36877" name="Rectangle 17"/>
          <p:cNvSpPr>
            <a:spLocks noChangeArrowheads="1"/>
          </p:cNvSpPr>
          <p:nvPr/>
        </p:nvSpPr>
        <p:spPr bwMode="auto">
          <a:xfrm>
            <a:off x="4375150" y="2368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Y</a:t>
            </a: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36878" name="Rectangle 18"/>
          <p:cNvSpPr>
            <a:spLocks noChangeArrowheads="1"/>
          </p:cNvSpPr>
          <p:nvPr/>
        </p:nvSpPr>
        <p:spPr bwMode="auto">
          <a:xfrm>
            <a:off x="250825" y="1844675"/>
            <a:ext cx="8137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/>
              <a:t>совокупность алгоритмически выстроенной системы средств, методов и форм организации взаимодействия педагогов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0" y="549275"/>
            <a:ext cx="9036050" cy="1143000"/>
          </a:xfrm>
        </p:spPr>
        <p:txBody>
          <a:bodyPr/>
          <a:lstStyle/>
          <a:p>
            <a:r>
              <a:rPr lang="ru-RU" sz="3400" b="1" i="1" smtClean="0">
                <a:latin typeface="Arial" charset="0"/>
                <a:cs typeface="Arial" charset="0"/>
              </a:rPr>
              <a:t>Тема:</a:t>
            </a:r>
            <a:r>
              <a:rPr lang="en-US" sz="3400" b="1" i="1" smtClean="0">
                <a:latin typeface="Arial" charset="0"/>
                <a:cs typeface="Arial" charset="0"/>
              </a:rPr>
              <a:t> </a:t>
            </a:r>
            <a:r>
              <a:rPr lang="ru-RU" sz="3400" b="1" i="1" smtClean="0">
                <a:latin typeface="Arial" charset="0"/>
                <a:cs typeface="Arial" charset="0"/>
              </a:rPr>
              <a:t>«Достоинство и благородство»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lin ang="2700000" scaled="1"/>
          </a:gradFill>
        </p:spPr>
        <p:txBody>
          <a:bodyPr/>
          <a:lstStyle/>
          <a:p>
            <a:pPr indent="-163513" defTabSz="631825">
              <a:lnSpc>
                <a:spcPct val="80000"/>
              </a:lnSpc>
            </a:pPr>
            <a:endParaRPr lang="en-US" sz="800" b="1" smtClean="0"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</a:pPr>
            <a:r>
              <a:rPr lang="ru-RU" sz="15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Познавательная деятельность:</a:t>
            </a: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занятие «О достоинстве и благородстве»;</a:t>
            </a: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рассматривание иллюстраций на тему «Разные поступки»</a:t>
            </a:r>
            <a:endParaRPr lang="ru-RU" sz="15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</a:pPr>
            <a:r>
              <a:rPr lang="ru-RU" sz="15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Речевая деятельность:</a:t>
            </a: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беседы-диалоги: «Учись проявлять благородство», «Учись проверять свои поступки», «Так и не так», «За вранье не хвалят», «Поговорим по душам»;</a:t>
            </a: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составление творческих рассказов на тему «Благородный поступок»;</a:t>
            </a: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чтение произведений художественной литературы: С.Маршак «Рассказ о неизвестном герое», А.Пушкин «Сказка о царе Салтане», С.Аксаков «Аленький цветочек», Г.-Х.Андерсен «Стойкий оловянный солдатик»;</a:t>
            </a: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рассматривание картины В.Васнецова «Иван-царевич на Сером волке»</a:t>
            </a:r>
            <a:endParaRPr lang="ru-RU" sz="15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</a:pPr>
            <a:r>
              <a:rPr lang="ru-RU" sz="15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Музыкальная деятельность:</a:t>
            </a: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слушание музыки М.Глинки «Руслан и Людмила», составление характеристики музыкальных образов героев</a:t>
            </a:r>
            <a:endParaRPr lang="ru-RU" sz="15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</a:pPr>
            <a:r>
              <a:rPr lang="ru-RU" sz="15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Театрализованная деятельность:</a:t>
            </a: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постановка спектаклей по сказкам «Аленький цветочек», «Снежная королева»</a:t>
            </a:r>
            <a:endParaRPr lang="ru-RU" sz="15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</a:pPr>
            <a:r>
              <a:rPr lang="ru-RU" sz="15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Трудовая деятельность:</a:t>
            </a: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- художественный дизайн: изготовление элементов оформления для групповой комнаты, игрового уголка </a:t>
            </a:r>
            <a:endParaRPr lang="ru-RU" sz="15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</a:pPr>
            <a:r>
              <a:rPr lang="ru-RU" sz="15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Игровая деятельность:</a:t>
            </a: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сюжетно-ролевая игра «Семья», «Магазин», «Путешествие»;</a:t>
            </a:r>
          </a:p>
          <a:p>
            <a:pPr indent="-163513" defTabSz="631825"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solidFill>
                  <a:schemeClr val="tx1"/>
                </a:solidFill>
                <a:latin typeface="Arial" charset="0"/>
                <a:cs typeface="Arial" charset="0"/>
              </a:rPr>
              <a:t>      - дидактические игры «Правильно – неправильно», «Как поступить?»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107950" y="549275"/>
            <a:ext cx="8928100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Средства гендерного воспитания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marL="631825" indent="-452438">
              <a:lnSpc>
                <a:spcPct val="90000"/>
              </a:lnSpc>
            </a:pPr>
            <a:endParaRPr lang="en-US" sz="800" smtClean="0">
              <a:latin typeface="Arial" charset="0"/>
              <a:cs typeface="Arial" charset="0"/>
            </a:endParaRPr>
          </a:p>
          <a:p>
            <a:pPr marL="631825" indent="-452438"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изобразительное искусство (портрет, семейно-бытовой, батальный жанр);</a:t>
            </a:r>
          </a:p>
          <a:p>
            <a:pPr marL="631825" indent="-452438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художественная литература (народные сказки, авторские произведения);</a:t>
            </a:r>
          </a:p>
          <a:p>
            <a:pPr marL="631825" indent="-452438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q"/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технические средства (мультипликационные и видеофильмы, электронные игры);</a:t>
            </a:r>
          </a:p>
          <a:p>
            <a:pPr marL="631825" indent="-452438">
              <a:lnSpc>
                <a:spcPct val="90000"/>
              </a:lnSpc>
              <a:buClr>
                <a:srgbClr val="9933FF"/>
              </a:buClr>
              <a:buFont typeface="Wingdings" pitchFamily="2" charset="2"/>
              <a:buChar char="q"/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различные виды деятельности, включающие взаимоотношения между детьми разного пола</a:t>
            </a:r>
          </a:p>
          <a:p>
            <a:pPr marL="631825" indent="-452438">
              <a:lnSpc>
                <a:spcPct val="90000"/>
              </a:lnSpc>
            </a:pPr>
            <a:endParaRPr lang="ru-RU" sz="30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567737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Методы гендерного воспитания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marL="631825" indent="-452438"/>
            <a:endParaRPr lang="en-US" sz="800" smtClean="0">
              <a:latin typeface="Arial" charset="0"/>
              <a:cs typeface="Arial" charset="0"/>
            </a:endParaRPr>
          </a:p>
          <a:p>
            <a:pPr marL="631825" indent="-452438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3500" smtClean="0">
                <a:solidFill>
                  <a:schemeClr val="tx1"/>
                </a:solidFill>
                <a:latin typeface="Arial" charset="0"/>
                <a:cs typeface="Arial" charset="0"/>
              </a:rPr>
              <a:t>формирования полоролевого сознания;</a:t>
            </a:r>
          </a:p>
          <a:p>
            <a:pPr marL="631825" indent="-452438">
              <a:buClr>
                <a:srgbClr val="00FF99"/>
              </a:buClr>
              <a:buFont typeface="Wingdings" pitchFamily="2" charset="2"/>
              <a:buChar char="v"/>
            </a:pPr>
            <a:r>
              <a:rPr lang="ru-RU" sz="3500" smtClean="0">
                <a:solidFill>
                  <a:schemeClr val="tx1"/>
                </a:solidFill>
                <a:latin typeface="Arial" charset="0"/>
                <a:cs typeface="Arial" charset="0"/>
              </a:rPr>
              <a:t>развития потребностей и интересов к сфере взаимоотношений между людьми разного пола;</a:t>
            </a:r>
          </a:p>
          <a:p>
            <a:pPr marL="631825" indent="-452438">
              <a:buClr>
                <a:srgbClr val="D60093"/>
              </a:buClr>
              <a:buFont typeface="Wingdings" pitchFamily="2" charset="2"/>
              <a:buChar char="v"/>
            </a:pPr>
            <a:r>
              <a:rPr lang="ru-RU" sz="3500" smtClean="0">
                <a:solidFill>
                  <a:schemeClr val="tx1"/>
                </a:solidFill>
                <a:latin typeface="Arial" charset="0"/>
                <a:cs typeface="Arial" charset="0"/>
              </a:rPr>
              <a:t>становления поведения, адекватного половой роли и нормативам взаимодействия между людьми разного пола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Формы организации гендерного воспитания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marL="536575" indent="-357188"/>
            <a:endParaRPr lang="en-US" sz="8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36575" indent="-357188">
              <a:buClr>
                <a:srgbClr val="66FF33"/>
              </a:buClr>
              <a:buFont typeface="Wingdings" pitchFamily="2" charset="2"/>
              <a:buChar char="§"/>
            </a:pP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разные виды игр;</a:t>
            </a:r>
          </a:p>
          <a:p>
            <a:pPr marL="536575" indent="-357188"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специально организованное взаимодействие в повседневных и проблемных ситуациях;</a:t>
            </a:r>
          </a:p>
          <a:p>
            <a:pPr marL="536575" indent="-357188">
              <a:buClr>
                <a:srgbClr val="FF0066"/>
              </a:buClr>
              <a:buFont typeface="Wingdings" pitchFamily="2" charset="2"/>
              <a:buChar char="§"/>
            </a:pP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тренинги;</a:t>
            </a:r>
          </a:p>
          <a:p>
            <a:pPr marL="536575" indent="-357188">
              <a:buClr>
                <a:srgbClr val="3366FF"/>
              </a:buClr>
              <a:buFont typeface="Wingdings" pitchFamily="2" charset="2"/>
              <a:buChar char="§"/>
            </a:pP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клубы по интересам;</a:t>
            </a:r>
          </a:p>
          <a:p>
            <a:pPr marL="536575" indent="-357188">
              <a:buClr>
                <a:srgbClr val="9900CC"/>
              </a:buClr>
              <a:buFont typeface="Wingdings" pitchFamily="2" charset="2"/>
              <a:buChar char="§"/>
            </a:pP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33905-D19C-4B68-B4FA-3A645501889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96300" cy="1143000"/>
          </a:xfrm>
        </p:spPr>
        <p:txBody>
          <a:bodyPr anchorCtr="1"/>
          <a:lstStyle/>
          <a:p>
            <a:pPr eaLnBrk="1" hangingPunct="1"/>
            <a:r>
              <a:rPr lang="ru-RU" sz="2600" b="1" smtClean="0">
                <a:latin typeface="Arial" charset="0"/>
                <a:cs typeface="Arial" charset="0"/>
              </a:rPr>
              <a:t>Разделы воспитания, способствующие решению задач социально-коммуникативного развития</a:t>
            </a:r>
            <a:endParaRPr lang="en-US" sz="2600" b="1" smtClean="0">
              <a:latin typeface="Arial" charset="0"/>
              <a:cs typeface="Arial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gray">
          <a:xfrm>
            <a:off x="651214" y="2104337"/>
            <a:ext cx="4242710" cy="4376527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66667"/>
                  <a:invGamma/>
                  <a:alpha val="12000"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66667"/>
                  <a:invGamma/>
                  <a:alpha val="12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gray">
          <a:xfrm>
            <a:off x="989013" y="2452688"/>
            <a:ext cx="3541712" cy="3652837"/>
          </a:xfrm>
          <a:prstGeom prst="ellipse">
            <a:avLst/>
          </a:prstGeom>
          <a:gradFill rotWithShape="1">
            <a:gsLst>
              <a:gs pos="0">
                <a:srgbClr val="41D592"/>
              </a:gs>
              <a:gs pos="100000">
                <a:srgbClr val="29875D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gray">
          <a:xfrm>
            <a:off x="3568700" y="2112963"/>
            <a:ext cx="4186238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/>
              <a:t>Гендерное</a:t>
            </a:r>
            <a:endParaRPr lang="en-US" sz="2000" b="1"/>
          </a:p>
        </p:txBody>
      </p:sp>
      <p:sp>
        <p:nvSpPr>
          <p:cNvPr id="22536" name="AutoShape 6"/>
          <p:cNvSpPr>
            <a:spLocks noChangeArrowheads="1"/>
          </p:cNvSpPr>
          <p:nvPr/>
        </p:nvSpPr>
        <p:spPr bwMode="gray">
          <a:xfrm>
            <a:off x="4127500" y="2771775"/>
            <a:ext cx="390525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/>
              <a:t>Нравственно-этическое</a:t>
            </a:r>
            <a:endParaRPr lang="en-US" sz="2000" b="1"/>
          </a:p>
        </p:txBody>
      </p:sp>
      <p:sp>
        <p:nvSpPr>
          <p:cNvPr id="22537" name="AutoShape 7"/>
          <p:cNvSpPr>
            <a:spLocks noChangeArrowheads="1"/>
          </p:cNvSpPr>
          <p:nvPr/>
        </p:nvSpPr>
        <p:spPr bwMode="gray">
          <a:xfrm>
            <a:off x="4356100" y="3500438"/>
            <a:ext cx="3903663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/>
              <a:t>Патриотическое</a:t>
            </a:r>
            <a:endParaRPr lang="en-US" sz="2000" b="1"/>
          </a:p>
        </p:txBody>
      </p:sp>
      <p:sp>
        <p:nvSpPr>
          <p:cNvPr id="22538" name="AutoShape 8"/>
          <p:cNvSpPr>
            <a:spLocks noChangeArrowheads="1"/>
          </p:cNvSpPr>
          <p:nvPr/>
        </p:nvSpPr>
        <p:spPr bwMode="gray">
          <a:xfrm>
            <a:off x="4446588" y="4249738"/>
            <a:ext cx="3905250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/>
              <a:t>Интернациональное</a:t>
            </a:r>
            <a:endParaRPr lang="en-US" sz="2000" b="1"/>
          </a:p>
        </p:txBody>
      </p:sp>
      <p:sp>
        <p:nvSpPr>
          <p:cNvPr id="22539" name="AutoShape 9"/>
          <p:cNvSpPr>
            <a:spLocks noChangeArrowheads="1"/>
          </p:cNvSpPr>
          <p:nvPr/>
        </p:nvSpPr>
        <p:spPr bwMode="gray">
          <a:xfrm>
            <a:off x="4206875" y="4989513"/>
            <a:ext cx="3905250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/>
              <a:t>Правовое</a:t>
            </a:r>
            <a:endParaRPr lang="en-US" sz="2000" b="1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gray">
          <a:xfrm>
            <a:off x="971550" y="3573463"/>
            <a:ext cx="3455988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Социально-коммуникативное развитие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41" name="AutoShape 9"/>
          <p:cNvSpPr>
            <a:spLocks noChangeArrowheads="1"/>
          </p:cNvSpPr>
          <p:nvPr/>
        </p:nvSpPr>
        <p:spPr bwMode="gray">
          <a:xfrm>
            <a:off x="3729038" y="5730875"/>
            <a:ext cx="4143375" cy="5699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/>
              <a:t>Религиоведческое </a:t>
            </a:r>
          </a:p>
          <a:p>
            <a:pPr algn="ctr" eaLnBrk="0" hangingPunct="0"/>
            <a:r>
              <a:rPr lang="ru-RU" sz="2000" b="1"/>
              <a:t>просвещение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Условия эффективного решения задач гендерного воспитания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marL="536575" indent="-357188">
              <a:lnSpc>
                <a:spcPct val="80000"/>
              </a:lnSpc>
            </a:pPr>
            <a:endParaRPr lang="en-US" sz="800" smtClean="0">
              <a:latin typeface="Arial" charset="0"/>
              <a:cs typeface="Arial" charset="0"/>
            </a:endParaRPr>
          </a:p>
          <a:p>
            <a:pPr marL="536575" indent="-357188"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Ш"/>
            </a:pPr>
            <a:r>
              <a:rPr lang="ru-RU" sz="3100" smtClean="0">
                <a:solidFill>
                  <a:schemeClr val="tx1"/>
                </a:solidFill>
                <a:latin typeface="Arial" charset="0"/>
                <a:cs typeface="Arial" charset="0"/>
              </a:rPr>
              <a:t>грамотное программно-целевое, технологическое, дидактическое и диагностическое сопровождение педагогического процесса;</a:t>
            </a:r>
          </a:p>
          <a:p>
            <a:pPr marL="536575" indent="-357188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Ш"/>
            </a:pPr>
            <a:r>
              <a:rPr lang="ru-RU" sz="3100" smtClean="0">
                <a:solidFill>
                  <a:schemeClr val="tx1"/>
                </a:solidFill>
                <a:latin typeface="Arial" charset="0"/>
                <a:cs typeface="Arial" charset="0"/>
              </a:rPr>
              <a:t>взаимодействие ДОО с семьей, начальной школой, установление социального партнерства с различными культурно-просветительскими, оздоровительными и образовательными организациями;</a:t>
            </a:r>
          </a:p>
          <a:p>
            <a:pPr marL="536575" indent="-357188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Ш"/>
            </a:pPr>
            <a:r>
              <a:rPr lang="ru-RU" sz="3100" smtClean="0">
                <a:solidFill>
                  <a:schemeClr val="tx1"/>
                </a:solidFill>
                <a:latin typeface="Arial" charset="0"/>
                <a:cs typeface="Arial" charset="0"/>
              </a:rPr>
              <a:t>наличие целесообразной предметной, пространственной, социальной образовательной среды</a:t>
            </a:r>
            <a:endParaRPr lang="ru-RU" sz="31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536575" indent="-357188">
              <a:lnSpc>
                <a:spcPct val="80000"/>
              </a:lnSpc>
            </a:pPr>
            <a:endParaRPr lang="ru-RU" sz="20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A3231-13A2-4377-9C00-5EF36ECCFE15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79388" y="620713"/>
            <a:ext cx="8856662" cy="1071562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Результат гендерного воспитания</a:t>
            </a:r>
            <a:endParaRPr lang="en-US" sz="3600" b="1" smtClean="0">
              <a:latin typeface="Arial" charset="0"/>
              <a:cs typeface="Arial" charset="0"/>
            </a:endParaRPr>
          </a:p>
        </p:txBody>
      </p:sp>
      <p:grpSp>
        <p:nvGrpSpPr>
          <p:cNvPr id="43011" name="Group 16"/>
          <p:cNvGrpSpPr>
            <a:grpSpLocks/>
          </p:cNvGrpSpPr>
          <p:nvPr/>
        </p:nvGrpSpPr>
        <p:grpSpPr bwMode="auto">
          <a:xfrm>
            <a:off x="1619250" y="1989138"/>
            <a:ext cx="5967413" cy="4581525"/>
            <a:chOff x="1020" y="1253"/>
            <a:chExt cx="3759" cy="2886"/>
          </a:xfrm>
        </p:grpSpPr>
        <p:sp>
          <p:nvSpPr>
            <p:cNvPr id="34822" name="AutoShape 6"/>
            <p:cNvSpPr>
              <a:spLocks noChangeArrowheads="1"/>
            </p:cNvSpPr>
            <p:nvPr/>
          </p:nvSpPr>
          <p:spPr bwMode="gray">
            <a:xfrm rot="-5400000">
              <a:off x="2514" y="-241"/>
              <a:ext cx="772" cy="3759"/>
            </a:xfrm>
            <a:prstGeom prst="upArrow">
              <a:avLst>
                <a:gd name="adj1" fmla="val 63898"/>
                <a:gd name="adj2" fmla="val 84917"/>
              </a:avLst>
            </a:prstGeom>
            <a:gradFill rotWithShape="1">
              <a:gsLst>
                <a:gs pos="0">
                  <a:srgbClr val="6FC5E3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gray">
            <a:xfrm>
              <a:off x="1808" y="1455"/>
              <a:ext cx="266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Когнитивная сфера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14" name="Line 8"/>
            <p:cNvSpPr>
              <a:spLocks noChangeShapeType="1"/>
            </p:cNvSpPr>
            <p:nvPr/>
          </p:nvSpPr>
          <p:spPr bwMode="gray">
            <a:xfrm>
              <a:off x="3626" y="1658"/>
              <a:ext cx="1153" cy="0"/>
            </a:xfrm>
            <a:prstGeom prst="line">
              <a:avLst/>
            </a:prstGeom>
            <a:noFill/>
            <a:ln w="2857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gray">
            <a:xfrm rot="-5400000">
              <a:off x="2301" y="834"/>
              <a:ext cx="1131" cy="3600"/>
            </a:xfrm>
            <a:prstGeom prst="upArrow">
              <a:avLst>
                <a:gd name="adj1" fmla="val 63898"/>
                <a:gd name="adj2" fmla="val 55511"/>
              </a:avLst>
            </a:prstGeom>
            <a:gradFill rotWithShape="1">
              <a:gsLst>
                <a:gs pos="0">
                  <a:srgbClr val="88CE58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gray">
            <a:xfrm>
              <a:off x="1773" y="2329"/>
              <a:ext cx="2303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Эмоционально-</a:t>
              </a:r>
            </a:p>
            <a:p>
              <a:pPr eaLnBrk="0" hangingPunct="0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чувственная сфера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17" name="Line 12"/>
            <p:cNvSpPr>
              <a:spLocks noChangeShapeType="1"/>
            </p:cNvSpPr>
            <p:nvPr/>
          </p:nvSpPr>
          <p:spPr bwMode="gray">
            <a:xfrm>
              <a:off x="3562" y="2607"/>
              <a:ext cx="1104" cy="0"/>
            </a:xfrm>
            <a:prstGeom prst="line">
              <a:avLst/>
            </a:prstGeom>
            <a:noFill/>
            <a:ln w="2857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0" name="AutoShape 14"/>
            <p:cNvSpPr>
              <a:spLocks noChangeArrowheads="1"/>
            </p:cNvSpPr>
            <p:nvPr/>
          </p:nvSpPr>
          <p:spPr bwMode="gray">
            <a:xfrm rot="-5400000">
              <a:off x="2421" y="1894"/>
              <a:ext cx="890" cy="3600"/>
            </a:xfrm>
            <a:prstGeom prst="upArrow">
              <a:avLst>
                <a:gd name="adj1" fmla="val 63898"/>
                <a:gd name="adj2" fmla="val 70543"/>
              </a:avLst>
            </a:prstGeom>
            <a:gradFill rotWithShape="1">
              <a:gsLst>
                <a:gs pos="0">
                  <a:srgbClr val="D6C33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gray">
            <a:xfrm>
              <a:off x="1773" y="3453"/>
              <a:ext cx="27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Поведенческая сфера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20" name="Line 16"/>
            <p:cNvSpPr>
              <a:spLocks noChangeShapeType="1"/>
            </p:cNvSpPr>
            <p:nvPr/>
          </p:nvSpPr>
          <p:spPr bwMode="gray">
            <a:xfrm>
              <a:off x="3562" y="3672"/>
              <a:ext cx="1104" cy="0"/>
            </a:xfrm>
            <a:prstGeom prst="line">
              <a:avLst/>
            </a:prstGeom>
            <a:noFill/>
            <a:ln w="2857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B7E4E-A580-41A1-885D-FA9B28ECA28A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5762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Arial" charset="0"/>
                <a:cs typeface="Arial" charset="0"/>
              </a:rPr>
              <a:t>Основные параметры диагностики</a:t>
            </a:r>
            <a:br>
              <a:rPr lang="ru-RU" sz="2400" b="1" smtClean="0">
                <a:latin typeface="Arial" charset="0"/>
                <a:cs typeface="Arial" charset="0"/>
              </a:rPr>
            </a:br>
            <a:r>
              <a:rPr lang="ru-RU" sz="2400" b="1" smtClean="0">
                <a:latin typeface="Arial" charset="0"/>
                <a:cs typeface="Arial" charset="0"/>
              </a:rPr>
              <a:t>результатов гендерного воспитания</a:t>
            </a:r>
          </a:p>
        </p:txBody>
      </p:sp>
      <p:graphicFrame>
        <p:nvGraphicFramePr>
          <p:cNvPr id="45092" name="Group 36"/>
          <p:cNvGraphicFramePr>
            <a:graphicFrameLocks noGrp="1"/>
          </p:cNvGraphicFramePr>
          <p:nvPr>
            <p:ph idx="1"/>
          </p:nvPr>
        </p:nvGraphicFramePr>
        <p:xfrm>
          <a:off x="0" y="1773238"/>
          <a:ext cx="9144000" cy="5111750"/>
        </p:xfrm>
        <a:graphic>
          <a:graphicData uri="http://schemas.openxmlformats.org/drawingml/2006/table">
            <a:tbl>
              <a:tblPr/>
              <a:tblGrid>
                <a:gridCol w="5140325"/>
                <a:gridCol w="40036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 оценки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Когнитивная сфера: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знания программы, представленные в разном качестве (первоначальные, дифференцированные или обобщенные представления – понятия)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и глубина усвоенной по программе информации, способность к аргументированию, осознанность знаний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Эмоционально-чувственная сфера: 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интерес к различным элементам гендерной культуры, эмпатийные переживания, направленность социальных эмоций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Устойчивость или нестабильность, ситуативность проявления интересов и потребностей, адекватность эмоциональных проявлений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Поведенческая сфера: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конкретные способы поведения адекватные собственной половой роли во взаимодействии с людьми своего и противоположного пола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Устойчивость поведенческих реакций, самостоятельность, инициированность, креативность их проявлений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00-0000536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1844675"/>
            <a:ext cx="3346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 descr="00-0000536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1844675"/>
            <a:ext cx="334486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2"/>
          <p:cNvSpPr>
            <a:spLocks/>
          </p:cNvSpPr>
          <p:nvPr/>
        </p:nvSpPr>
        <p:spPr bwMode="auto">
          <a:xfrm>
            <a:off x="755650" y="549275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DEDEDD"/>
                </a:solidFill>
                <a:cs typeface="Arial" charset="0"/>
              </a:rPr>
              <a:t>Источники информации в области гендерного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pic>
        <p:nvPicPr>
          <p:cNvPr id="46083" name="Picture 4" descr="00-0000536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1844675"/>
            <a:ext cx="33480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00-0000536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88" y="1844675"/>
            <a:ext cx="334486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2"/>
          <p:cNvSpPr>
            <a:spLocks/>
          </p:cNvSpPr>
          <p:nvPr/>
        </p:nvSpPr>
        <p:spPr bwMode="auto">
          <a:xfrm>
            <a:off x="611188" y="549275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DEDEDD"/>
                </a:solidFill>
                <a:cs typeface="Arial" charset="0"/>
              </a:rPr>
              <a:t>Источники информации в области гендерного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07375" cy="1143000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Источники информации в области гендерного воспитания</a:t>
            </a:r>
          </a:p>
        </p:txBody>
      </p:sp>
      <p:pic>
        <p:nvPicPr>
          <p:cNvPr id="47106" name="Picture 5" descr="Книги - 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1844675"/>
            <a:ext cx="3476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Книги - 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1844675"/>
            <a:ext cx="3557587" cy="5013325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D0EAE7-F40B-412D-8A55-0344A1D56CC9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9FB4-B660-4BA7-AA42-EDC9C78E2B78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48131" name="Picture 3" descr="ЛВК10"/>
          <p:cNvPicPr>
            <a:picLocks noChangeAspect="1" noChangeArrowheads="1"/>
          </p:cNvPicPr>
          <p:nvPr/>
        </p:nvPicPr>
        <p:blipFill>
          <a:blip r:embed="rId2"/>
          <a:srcRect l="3377" t="2357" r="1350" b="943"/>
          <a:stretch>
            <a:fillRect/>
          </a:stretch>
        </p:blipFill>
        <p:spPr bwMode="auto">
          <a:xfrm>
            <a:off x="755650" y="1844675"/>
            <a:ext cx="344646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ЛВК13"/>
          <p:cNvPicPr>
            <a:picLocks noChangeAspect="1" noChangeArrowheads="1"/>
          </p:cNvPicPr>
          <p:nvPr/>
        </p:nvPicPr>
        <p:blipFill>
          <a:blip r:embed="rId3"/>
          <a:srcRect l="2776" t="2359" b="1888"/>
          <a:stretch>
            <a:fillRect/>
          </a:stretch>
        </p:blipFill>
        <p:spPr bwMode="auto">
          <a:xfrm>
            <a:off x="4787900" y="1844675"/>
            <a:ext cx="35814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2"/>
          <p:cNvSpPr>
            <a:spLocks/>
          </p:cNvSpPr>
          <p:nvPr/>
        </p:nvSpPr>
        <p:spPr bwMode="auto">
          <a:xfrm>
            <a:off x="611188" y="620713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DEDEDD"/>
                </a:solidFill>
                <a:cs typeface="Arial" charset="0"/>
              </a:rPr>
              <a:t>Источники информации в области гендерного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Григ2"/>
          <p:cNvPicPr>
            <a:picLocks noChangeAspect="1" noChangeArrowheads="1"/>
          </p:cNvPicPr>
          <p:nvPr/>
        </p:nvPicPr>
        <p:blipFill>
          <a:blip r:embed="rId2"/>
          <a:srcRect l="4643" t="6665"/>
          <a:stretch>
            <a:fillRect/>
          </a:stretch>
        </p:blipFill>
        <p:spPr bwMode="auto">
          <a:xfrm>
            <a:off x="107950" y="836613"/>
            <a:ext cx="44164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3" descr="григ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1726" y="835524"/>
            <a:ext cx="4253499" cy="60154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ГРИГОР"/>
          <p:cNvPicPr>
            <a:picLocks noChangeAspect="1" noChangeArrowheads="1"/>
          </p:cNvPicPr>
          <p:nvPr/>
        </p:nvPicPr>
        <p:blipFill>
          <a:blip r:embed="rId2"/>
          <a:srcRect t="1901" r="12399" b="7127"/>
          <a:stretch>
            <a:fillRect/>
          </a:stretch>
        </p:blipFill>
        <p:spPr bwMode="auto">
          <a:xfrm>
            <a:off x="250825" y="692150"/>
            <a:ext cx="41687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Григ3"/>
          <p:cNvPicPr>
            <a:picLocks noChangeAspect="1" noChangeArrowheads="1"/>
          </p:cNvPicPr>
          <p:nvPr/>
        </p:nvPicPr>
        <p:blipFill>
          <a:blip r:embed="rId3"/>
          <a:srcRect l="6529" r="5876" b="4761"/>
          <a:stretch>
            <a:fillRect/>
          </a:stretch>
        </p:blipFill>
        <p:spPr bwMode="auto">
          <a:xfrm>
            <a:off x="4787900" y="688975"/>
            <a:ext cx="4137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9C1DAB-493B-4912-B81C-785CD60BE3DA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BF97F-4F84-4113-AA6C-F75A079529D8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49155" name="Picture 2" descr="ЛВК5"/>
          <p:cNvPicPr>
            <a:picLocks noChangeAspect="1" noChangeArrowheads="1"/>
          </p:cNvPicPr>
          <p:nvPr/>
        </p:nvPicPr>
        <p:blipFill>
          <a:blip r:embed="rId2"/>
          <a:srcRect l="2060" t="2808" r="4118" b="1872"/>
          <a:stretch>
            <a:fillRect/>
          </a:stretch>
        </p:blipFill>
        <p:spPr bwMode="auto">
          <a:xfrm>
            <a:off x="179388" y="808038"/>
            <a:ext cx="4265612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ЛВК17"/>
          <p:cNvPicPr>
            <a:picLocks noChangeAspect="1" noChangeArrowheads="1"/>
          </p:cNvPicPr>
          <p:nvPr/>
        </p:nvPicPr>
        <p:blipFill>
          <a:blip r:embed="rId3"/>
          <a:srcRect l="693" t="1901" r="3465" b="4752"/>
          <a:stretch>
            <a:fillRect/>
          </a:stretch>
        </p:blipFill>
        <p:spPr bwMode="auto">
          <a:xfrm>
            <a:off x="4954588" y="765175"/>
            <a:ext cx="40195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CD2566C-D6E3-4271-8649-D19AADE0A03B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4" name="AutoShape 4"/>
          <p:cNvSpPr>
            <a:spLocks noChangeArrowheads="1"/>
          </p:cNvSpPr>
          <p:nvPr/>
        </p:nvSpPr>
        <p:spPr bwMode="gray">
          <a:xfrm>
            <a:off x="323850" y="1916113"/>
            <a:ext cx="8640763" cy="1516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200" b="1"/>
          </a:p>
        </p:txBody>
      </p:sp>
      <p:sp>
        <p:nvSpPr>
          <p:cNvPr id="23555" name="AutoShape 7"/>
          <p:cNvSpPr>
            <a:spLocks noChangeArrowheads="1"/>
          </p:cNvSpPr>
          <p:nvPr/>
        </p:nvSpPr>
        <p:spPr bwMode="gray">
          <a:xfrm>
            <a:off x="323850" y="3573463"/>
            <a:ext cx="8640763" cy="15128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FFFF"/>
              </a:gs>
              <a:gs pos="100000">
                <a:srgbClr val="FF9201"/>
              </a:gs>
            </a:gsLst>
            <a:lin ang="2700000" scaled="1"/>
          </a:gradFill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b="1"/>
          </a:p>
        </p:txBody>
      </p:sp>
      <p:sp>
        <p:nvSpPr>
          <p:cNvPr id="23556" name="AutoShape 16"/>
          <p:cNvSpPr>
            <a:spLocks noChangeArrowheads="1"/>
          </p:cNvSpPr>
          <p:nvPr/>
        </p:nvSpPr>
        <p:spPr bwMode="gray">
          <a:xfrm>
            <a:off x="323850" y="5229225"/>
            <a:ext cx="8640763" cy="1512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lin ang="2700000" scaled="1"/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b="1"/>
          </a:p>
        </p:txBody>
      </p:sp>
      <p:sp>
        <p:nvSpPr>
          <p:cNvPr id="23557" name="Text Box 23"/>
          <p:cNvSpPr txBox="1">
            <a:spLocks noChangeArrowheads="1"/>
          </p:cNvSpPr>
          <p:nvPr/>
        </p:nvSpPr>
        <p:spPr bwMode="gray">
          <a:xfrm>
            <a:off x="468313" y="1989138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  <a:cs typeface="Arial" charset="0"/>
              </a:rPr>
              <a:t>исторически сложившимися традиционными нормами гендерной культуры и стремительным стиранием границ в политической, социально-экономической, бытовой сфере взаимоотношений людей разного пола</a:t>
            </a:r>
            <a:endParaRPr lang="en-US" altLang="ru-RU" sz="2000" b="1">
              <a:latin typeface="Calibri" pitchFamily="34" charset="0"/>
              <a:cs typeface="Arial" charset="0"/>
            </a:endParaRP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gray">
          <a:xfrm>
            <a:off x="468313" y="364490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 b="1">
                <a:latin typeface="Calibri" pitchFamily="34" charset="0"/>
                <a:cs typeface="Arial" charset="0"/>
              </a:rPr>
              <a:t>нарастающим фундаментальным научным потенциалом</a:t>
            </a:r>
            <a:r>
              <a:rPr lang="en-US" sz="2000" b="1">
                <a:latin typeface="Calibri" pitchFamily="34" charset="0"/>
                <a:cs typeface="Arial" charset="0"/>
              </a:rPr>
              <a:t> </a:t>
            </a:r>
            <a:r>
              <a:rPr lang="ru-RU" sz="2000" b="1">
                <a:cs typeface="Arial" charset="0"/>
              </a:rPr>
              <a:t>исследования проблем</a:t>
            </a:r>
            <a:r>
              <a:rPr lang="ru-RU" sz="2000" b="1">
                <a:latin typeface="Calibri" pitchFamily="34" charset="0"/>
                <a:cs typeface="Arial" charset="0"/>
              </a:rPr>
              <a:t> </a:t>
            </a:r>
            <a:r>
              <a:rPr lang="ru-RU" sz="2000" b="1">
                <a:cs typeface="Arial" charset="0"/>
              </a:rPr>
              <a:t>гендерной социализации, </a:t>
            </a:r>
            <a:r>
              <a:rPr lang="ru-RU" sz="2000" b="1">
                <a:latin typeface="Calibri" pitchFamily="34" charset="0"/>
                <a:cs typeface="Arial" charset="0"/>
              </a:rPr>
              <a:t>гендерного воспитания и недостаточной практической оснащенностью этого процесса в образовательных учреждениях</a:t>
            </a:r>
            <a:endParaRPr lang="en-US" altLang="ru-RU" sz="2000" b="1">
              <a:latin typeface="Calibri" pitchFamily="34" charset="0"/>
              <a:cs typeface="Arial" charset="0"/>
            </a:endParaRPr>
          </a:p>
        </p:txBody>
      </p:sp>
      <p:sp>
        <p:nvSpPr>
          <p:cNvPr id="23559" name="Text Box 28"/>
          <p:cNvSpPr txBox="1">
            <a:spLocks noChangeArrowheads="1"/>
          </p:cNvSpPr>
          <p:nvPr/>
        </p:nvSpPr>
        <p:spPr bwMode="gray">
          <a:xfrm>
            <a:off x="468313" y="5157788"/>
            <a:ext cx="82788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Calibri" pitchFamily="34" charset="0"/>
                <a:cs typeface="Arial" charset="0"/>
              </a:rPr>
              <a:t>необходимостью учета принципа половых различий, предусмотренного ФГОС ДО и отсутствием конкретных мер по его реализации в образовательном процессе ДОО (отсутствие программных и технологических материалов, низкий уровень профессиональной компетентности педагогов и др.)</a:t>
            </a:r>
            <a:endParaRPr lang="en-US" altLang="ru-RU" sz="2000" b="1">
              <a:latin typeface="Calibri" pitchFamily="34" charset="0"/>
              <a:cs typeface="Arial" charset="0"/>
            </a:endParaRPr>
          </a:p>
        </p:txBody>
      </p:sp>
      <p:sp>
        <p:nvSpPr>
          <p:cNvPr id="23560" name="Rectangle 2"/>
          <p:cNvSpPr>
            <a:spLocks/>
          </p:cNvSpPr>
          <p:nvPr/>
        </p:nvSpPr>
        <p:spPr bwMode="auto">
          <a:xfrm>
            <a:off x="179388" y="549275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DEDEDD"/>
                </a:solidFill>
                <a:cs typeface="Arial" charset="0"/>
              </a:rPr>
              <a:t>Актуальность проблемы гендерного воспитания обусловлена противоречиями</a:t>
            </a:r>
            <a:r>
              <a:rPr lang="en-US" sz="2800" b="1">
                <a:solidFill>
                  <a:srgbClr val="DEDEDD"/>
                </a:solidFill>
                <a:cs typeface="Arial" charset="0"/>
              </a:rPr>
              <a:t> </a:t>
            </a:r>
            <a:r>
              <a:rPr lang="ru-RU" sz="2800" b="1">
                <a:solidFill>
                  <a:srgbClr val="DEDEDD"/>
                </a:solidFill>
                <a:cs typeface="Arial" charset="0"/>
              </a:rPr>
              <a:t>между: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9144000" cy="5949950"/>
          </a:xfr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altLang="ru-RU" sz="7200" b="1" smtClean="0">
                <a:solidFill>
                  <a:srgbClr val="4D48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5400" b="1" smtClean="0">
                <a:latin typeface="Arial" charset="0"/>
                <a:cs typeface="Arial" charset="0"/>
              </a:rPr>
              <a:t>Пол человека -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lin ang="2700000" scaled="1"/>
          </a:gradFill>
        </p:spPr>
        <p:txBody>
          <a:bodyPr/>
          <a:lstStyle/>
          <a:p>
            <a:pPr indent="14288">
              <a:lnSpc>
                <a:spcPct val="90000"/>
              </a:lnSpc>
              <a:buFont typeface="Arial" charset="0"/>
              <a:buNone/>
            </a:pPr>
            <a:endParaRPr lang="en-US" sz="800" smtClean="0">
              <a:latin typeface="Calibri" pitchFamily="34" charset="0"/>
              <a:cs typeface="Arial" charset="0"/>
            </a:endParaRPr>
          </a:p>
          <a:p>
            <a:pPr indent="14288">
              <a:lnSpc>
                <a:spcPct val="90000"/>
              </a:lnSpc>
              <a:buFont typeface="Arial" charset="0"/>
              <a:buNone/>
            </a:pPr>
            <a:r>
              <a:rPr lang="ru-RU" sz="44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био-психо-социальная характеристика, проявляющаяся в специфике физиологических, биологических, нейрофизиологических, психических и социальных функций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5400" b="1" smtClean="0">
                <a:latin typeface="Arial" charset="0"/>
                <a:cs typeface="Arial" charset="0"/>
              </a:rPr>
              <a:t>Гендер -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lin ang="2700000" scaled="1"/>
          </a:gradFill>
        </p:spPr>
        <p:txBody>
          <a:bodyPr/>
          <a:lstStyle/>
          <a:p>
            <a:pPr marL="358775" indent="-1588">
              <a:lnSpc>
                <a:spcPct val="90000"/>
              </a:lnSpc>
              <a:buFont typeface="Arial" charset="0"/>
              <a:buNone/>
            </a:pPr>
            <a:endParaRPr lang="en-US" sz="700" smtClean="0">
              <a:latin typeface="Calibri" pitchFamily="34" charset="0"/>
              <a:cs typeface="Arial" charset="0"/>
            </a:endParaRPr>
          </a:p>
          <a:p>
            <a:pPr marL="358775" indent="-1588">
              <a:lnSpc>
                <a:spcPct val="90000"/>
              </a:lnSpc>
              <a:buFont typeface="Arial" charset="0"/>
              <a:buNone/>
            </a:pPr>
            <a:r>
              <a:rPr lang="ru-RU" sz="3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социальный пол человека, проявляющийся в специфике освоения и трансляции норм и правил взаимоотношений между людьми разного пола, выполнения социальных ролей, практического применения способов поведения характерных для той или иной культурной традиции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4400" b="1" smtClean="0">
                <a:latin typeface="Arial" charset="0"/>
                <a:cs typeface="Arial" charset="0"/>
              </a:rPr>
              <a:t>Гендерная социализация -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2700000" scaled="1"/>
          </a:gradFill>
        </p:spPr>
        <p:txBody>
          <a:bodyPr/>
          <a:lstStyle/>
          <a:p>
            <a:pPr marL="263525" indent="0">
              <a:lnSpc>
                <a:spcPct val="80000"/>
              </a:lnSpc>
              <a:buFont typeface="Arial" charset="0"/>
              <a:buNone/>
            </a:pPr>
            <a:endParaRPr lang="en-US" sz="600" smtClean="0">
              <a:latin typeface="Calibri" pitchFamily="34" charset="0"/>
              <a:cs typeface="Arial" charset="0"/>
            </a:endParaRPr>
          </a:p>
          <a:p>
            <a:pPr marL="263525" indent="0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процесс и результат изменений, происходящих в личности человека в ходе приобщения к гендерной культуре, освоения гендерных ролей и нормативов полоролевого поведения и проявляющихся в наличии знаний гендерной культуры, в потребности и проявлении способов поведения (деятельности, взаимоотношений), характерных для представителей определенного пола, в гендерной идентичности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67647D-574C-4F7A-B4F4-604179808C9A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0713"/>
            <a:ext cx="8640762" cy="1071562"/>
          </a:xfrm>
        </p:spPr>
        <p:txBody>
          <a:bodyPr anchorCtr="1"/>
          <a:lstStyle/>
          <a:p>
            <a:pPr eaLnBrk="1" hangingPunct="1"/>
            <a:r>
              <a:rPr lang="ru-RU" sz="4000" b="1" smtClean="0">
                <a:latin typeface="Arial" charset="0"/>
                <a:cs typeface="Arial" charset="0"/>
              </a:rPr>
              <a:t>Пути гендерной социализации</a:t>
            </a:r>
            <a:endParaRPr lang="en-US" altLang="ru-RU" sz="4000" b="1" smtClean="0">
              <a:latin typeface="Arial" charset="0"/>
              <a:cs typeface="Arial" charset="0"/>
            </a:endParaRP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gray">
          <a:xfrm>
            <a:off x="179388" y="2297113"/>
            <a:ext cx="2655887" cy="4424362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11DDF3"/>
              </a:gs>
              <a:gs pos="100000">
                <a:srgbClr val="CCFFFF"/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1800"/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1093788" y="1989138"/>
            <a:ext cx="788987" cy="642937"/>
            <a:chOff x="1289" y="582"/>
            <a:chExt cx="668" cy="668"/>
          </a:xfrm>
        </p:grpSpPr>
        <p:sp>
          <p:nvSpPr>
            <p:cNvPr id="27672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27673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  <p:sp>
          <p:nvSpPr>
            <p:cNvPr id="27674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  <p:sp>
          <p:nvSpPr>
            <p:cNvPr id="27675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  <p:sp>
          <p:nvSpPr>
            <p:cNvPr id="27676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</p:grpSp>
      <p:sp>
        <p:nvSpPr>
          <p:cNvPr id="27653" name="Text Box 16"/>
          <p:cNvSpPr txBox="1">
            <a:spLocks noChangeArrowheads="1"/>
          </p:cNvSpPr>
          <p:nvPr/>
        </p:nvSpPr>
        <p:spPr bwMode="gray">
          <a:xfrm>
            <a:off x="1301750" y="20812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gray">
          <a:xfrm>
            <a:off x="168275" y="2632075"/>
            <a:ext cx="2525713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Приобщение к гендерной культуре</a:t>
            </a:r>
            <a:endParaRPr lang="en-US" altLang="ru-RU" sz="2800">
              <a:solidFill>
                <a:srgbClr val="000000"/>
              </a:solidFill>
            </a:endParaRPr>
          </a:p>
        </p:txBody>
      </p:sp>
      <p:sp>
        <p:nvSpPr>
          <p:cNvPr id="27655" name="AutoShape 19"/>
          <p:cNvSpPr>
            <a:spLocks noChangeArrowheads="1"/>
          </p:cNvSpPr>
          <p:nvPr/>
        </p:nvSpPr>
        <p:spPr bwMode="gray">
          <a:xfrm>
            <a:off x="3059113" y="2228850"/>
            <a:ext cx="2803525" cy="44926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84EF33"/>
              </a:gs>
              <a:gs pos="100000">
                <a:srgbClr val="CCFF99"/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1800"/>
          </a:p>
        </p:txBody>
      </p:sp>
      <p:sp>
        <p:nvSpPr>
          <p:cNvPr id="27656" name="Oval 23"/>
          <p:cNvSpPr>
            <a:spLocks noChangeArrowheads="1"/>
          </p:cNvSpPr>
          <p:nvPr/>
        </p:nvSpPr>
        <p:spPr bwMode="gray">
          <a:xfrm>
            <a:off x="4024313" y="1916113"/>
            <a:ext cx="833437" cy="65405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1800"/>
          </a:p>
        </p:txBody>
      </p:sp>
      <p:sp>
        <p:nvSpPr>
          <p:cNvPr id="27657" name="Oval 24"/>
          <p:cNvSpPr>
            <a:spLocks noChangeArrowheads="1"/>
          </p:cNvSpPr>
          <p:nvPr/>
        </p:nvSpPr>
        <p:spPr bwMode="gray">
          <a:xfrm>
            <a:off x="4032250" y="1920875"/>
            <a:ext cx="806450" cy="63341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altLang="ru-RU" sz="1800"/>
          </a:p>
        </p:txBody>
      </p:sp>
      <p:sp>
        <p:nvSpPr>
          <p:cNvPr id="27658" name="Oval 25"/>
          <p:cNvSpPr>
            <a:spLocks noChangeArrowheads="1"/>
          </p:cNvSpPr>
          <p:nvPr/>
        </p:nvSpPr>
        <p:spPr bwMode="gray">
          <a:xfrm>
            <a:off x="4041775" y="1924050"/>
            <a:ext cx="788988" cy="619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altLang="ru-RU" sz="1800"/>
          </a:p>
        </p:txBody>
      </p:sp>
      <p:sp>
        <p:nvSpPr>
          <p:cNvPr id="27659" name="Oval 26"/>
          <p:cNvSpPr>
            <a:spLocks noChangeArrowheads="1"/>
          </p:cNvSpPr>
          <p:nvPr/>
        </p:nvSpPr>
        <p:spPr bwMode="gray">
          <a:xfrm>
            <a:off x="4051300" y="1930400"/>
            <a:ext cx="747713" cy="57626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altLang="ru-RU" sz="1800"/>
          </a:p>
        </p:txBody>
      </p:sp>
      <p:sp>
        <p:nvSpPr>
          <p:cNvPr id="27660" name="Oval 27"/>
          <p:cNvSpPr>
            <a:spLocks noChangeArrowheads="1"/>
          </p:cNvSpPr>
          <p:nvPr/>
        </p:nvSpPr>
        <p:spPr bwMode="gray">
          <a:xfrm>
            <a:off x="4095750" y="1946275"/>
            <a:ext cx="665163" cy="4683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altLang="ru-RU" sz="1800"/>
          </a:p>
        </p:txBody>
      </p:sp>
      <p:sp>
        <p:nvSpPr>
          <p:cNvPr id="27661" name="Text Box 28"/>
          <p:cNvSpPr txBox="1">
            <a:spLocks noChangeArrowheads="1"/>
          </p:cNvSpPr>
          <p:nvPr/>
        </p:nvSpPr>
        <p:spPr bwMode="gray">
          <a:xfrm>
            <a:off x="4254500" y="2009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7662" name="Text Box 29"/>
          <p:cNvSpPr txBox="1">
            <a:spLocks noChangeArrowheads="1"/>
          </p:cNvSpPr>
          <p:nvPr/>
        </p:nvSpPr>
        <p:spPr bwMode="gray">
          <a:xfrm>
            <a:off x="3024188" y="2632075"/>
            <a:ext cx="2873375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>
                <a:solidFill>
                  <a:srgbClr val="000000"/>
                </a:solidFill>
              </a:rPr>
              <a:t>Становление универсальных гендерных характеристик</a:t>
            </a:r>
            <a:endParaRPr lang="en-US" sz="280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800">
                <a:solidFill>
                  <a:srgbClr val="000000"/>
                </a:solidFill>
              </a:rPr>
              <a:t>в разных видах деятельности</a:t>
            </a:r>
            <a:endParaRPr lang="en-US" altLang="ru-RU" sz="2800">
              <a:solidFill>
                <a:srgbClr val="000000"/>
              </a:solidFill>
            </a:endParaRPr>
          </a:p>
        </p:txBody>
      </p:sp>
      <p:sp>
        <p:nvSpPr>
          <p:cNvPr id="158755" name="AutoShape 33"/>
          <p:cNvSpPr>
            <a:spLocks noChangeArrowheads="1"/>
          </p:cNvSpPr>
          <p:nvPr/>
        </p:nvSpPr>
        <p:spPr bwMode="gray">
          <a:xfrm>
            <a:off x="6092825" y="2235200"/>
            <a:ext cx="2800350" cy="448627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FF920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800" smtClean="0"/>
          </a:p>
        </p:txBody>
      </p:sp>
      <p:grpSp>
        <p:nvGrpSpPr>
          <p:cNvPr id="27664" name="Group 37"/>
          <p:cNvGrpSpPr>
            <a:grpSpLocks/>
          </p:cNvGrpSpPr>
          <p:nvPr/>
        </p:nvGrpSpPr>
        <p:grpSpPr bwMode="auto">
          <a:xfrm>
            <a:off x="7056438" y="1916113"/>
            <a:ext cx="831850" cy="665162"/>
            <a:chOff x="1289" y="582"/>
            <a:chExt cx="668" cy="668"/>
          </a:xfrm>
        </p:grpSpPr>
        <p:sp>
          <p:nvSpPr>
            <p:cNvPr id="27667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27668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  <p:sp>
          <p:nvSpPr>
            <p:cNvPr id="27669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  <p:sp>
          <p:nvSpPr>
            <p:cNvPr id="27670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  <p:sp>
          <p:nvSpPr>
            <p:cNvPr id="27671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 sz="1800"/>
            </a:p>
          </p:txBody>
        </p:sp>
      </p:grpSp>
      <p:sp>
        <p:nvSpPr>
          <p:cNvPr id="27665" name="Text Box 43"/>
          <p:cNvSpPr txBox="1">
            <a:spLocks noChangeArrowheads="1"/>
          </p:cNvSpPr>
          <p:nvPr/>
        </p:nvSpPr>
        <p:spPr bwMode="gray">
          <a:xfrm>
            <a:off x="7286625" y="20113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7666" name="Text Box 44"/>
          <p:cNvSpPr txBox="1">
            <a:spLocks noChangeArrowheads="1"/>
          </p:cNvSpPr>
          <p:nvPr/>
        </p:nvSpPr>
        <p:spPr bwMode="gray">
          <a:xfrm>
            <a:off x="6018213" y="2630488"/>
            <a:ext cx="2949575" cy="350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>
                <a:solidFill>
                  <a:srgbClr val="000000"/>
                </a:solidFill>
              </a:rPr>
              <a:t>Развитие креативных способностей</a:t>
            </a:r>
            <a:endParaRPr lang="en-US" sz="280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800">
                <a:solidFill>
                  <a:srgbClr val="000000"/>
                </a:solidFill>
              </a:rPr>
              <a:t>в процессе создания новых артефактов гендерной культуры</a:t>
            </a:r>
            <a:endParaRPr lang="en-US" alt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7950" y="549275"/>
            <a:ext cx="9036050" cy="1143000"/>
          </a:xfrm>
        </p:spPr>
        <p:txBody>
          <a:bodyPr/>
          <a:lstStyle/>
          <a:p>
            <a:r>
              <a:rPr lang="ru-RU" sz="3800" b="1" smtClean="0">
                <a:latin typeface="Arial" charset="0"/>
                <a:cs typeface="Arial" charset="0"/>
              </a:rPr>
              <a:t>Факторы гендерной социализации</a:t>
            </a:r>
            <a:r>
              <a:rPr lang="en-US" sz="3800" b="1" smtClean="0">
                <a:latin typeface="Arial" charset="0"/>
                <a:cs typeface="Arial" charset="0"/>
              </a:rPr>
              <a:t> </a:t>
            </a:r>
            <a:r>
              <a:rPr lang="ru-RU" sz="3800" b="1" smtClean="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2700000" scaled="1"/>
          </a:gradFill>
        </p:spPr>
        <p:txBody>
          <a:bodyPr/>
          <a:lstStyle/>
          <a:p>
            <a:pPr marL="263525" indent="0">
              <a:buFont typeface="Arial" charset="0"/>
              <a:buNone/>
            </a:pPr>
            <a:endParaRPr lang="en-US" sz="700" smtClean="0">
              <a:latin typeface="Arial" charset="0"/>
              <a:cs typeface="Arial" charset="0"/>
            </a:endParaRPr>
          </a:p>
          <a:p>
            <a:pPr marL="263525" indent="0">
              <a:buFont typeface="Arial" charset="0"/>
              <a:buNone/>
            </a:pPr>
            <a:r>
              <a:rPr lang="ru-RU" sz="4200" smtClean="0">
                <a:solidFill>
                  <a:schemeClr val="tx1"/>
                </a:solidFill>
                <a:latin typeface="Arial" charset="0"/>
                <a:cs typeface="Arial" charset="0"/>
              </a:rPr>
              <a:t>совокупность обстоятельств, условий и причин, стимулирующих или блокирующих процесс приобщения к гендерной культуре, интериоризации социокультурных ценностей и культуротворчество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BEE4E7-064A-4C62-9AE0-8B18ECADFC0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92150"/>
            <a:ext cx="8856662" cy="792163"/>
          </a:xfrm>
        </p:spPr>
        <p:txBody>
          <a:bodyPr anchorCtr="1"/>
          <a:lstStyle/>
          <a:p>
            <a:pPr eaLnBrk="1" hangingPunct="1"/>
            <a:r>
              <a:rPr lang="ru-RU" sz="3800" b="1" smtClean="0">
                <a:latin typeface="Arial" charset="0"/>
                <a:cs typeface="Arial" charset="0"/>
              </a:rPr>
              <a:t>Факторы гендерной социализации</a:t>
            </a:r>
            <a:endParaRPr lang="en-US" sz="3800" b="1" smtClean="0">
              <a:latin typeface="Arial" charset="0"/>
              <a:cs typeface="Arial" charset="0"/>
            </a:endParaRPr>
          </a:p>
        </p:txBody>
      </p:sp>
      <p:grpSp>
        <p:nvGrpSpPr>
          <p:cNvPr id="30723" name="Группа 1"/>
          <p:cNvGrpSpPr>
            <a:grpSpLocks/>
          </p:cNvGrpSpPr>
          <p:nvPr/>
        </p:nvGrpSpPr>
        <p:grpSpPr bwMode="auto">
          <a:xfrm>
            <a:off x="120650" y="2230438"/>
            <a:ext cx="8902700" cy="3865562"/>
            <a:chOff x="153264" y="1989138"/>
            <a:chExt cx="8901604" cy="3866101"/>
          </a:xfrm>
        </p:grpSpPr>
        <p:sp>
          <p:nvSpPr>
            <p:cNvPr id="33796" name="AutoShape 3"/>
            <p:cNvSpPr>
              <a:spLocks noChangeArrowheads="1"/>
            </p:cNvSpPr>
            <p:nvPr/>
          </p:nvSpPr>
          <p:spPr bwMode="auto">
            <a:xfrm>
              <a:off x="2386602" y="3264078"/>
              <a:ext cx="2039686" cy="2591161"/>
            </a:xfrm>
            <a:prstGeom prst="roundRect">
              <a:avLst>
                <a:gd name="adj" fmla="val 13745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381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800" b="1"/>
                <a:t>предметная, пространст-венная и социальная среда</a:t>
              </a:r>
              <a:endParaRPr lang="en-US" sz="1800" b="1"/>
            </a:p>
          </p:txBody>
        </p:sp>
        <p:sp>
          <p:nvSpPr>
            <p:cNvPr id="33797" name="AutoShape 4"/>
            <p:cNvSpPr>
              <a:spLocks noChangeArrowheads="1"/>
            </p:cNvSpPr>
            <p:nvPr/>
          </p:nvSpPr>
          <p:spPr bwMode="auto">
            <a:xfrm>
              <a:off x="153264" y="3264078"/>
              <a:ext cx="2134925" cy="2591161"/>
            </a:xfrm>
            <a:prstGeom prst="roundRect">
              <a:avLst>
                <a:gd name="adj" fmla="val 13745"/>
              </a:avLst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700" b="1"/>
                <a:t>генетически заданные характеристики</a:t>
              </a:r>
            </a:p>
            <a:p>
              <a:pPr algn="ctr" eaLnBrk="0" hangingPunct="0">
                <a:defRPr/>
              </a:pPr>
              <a:r>
                <a:rPr lang="ru-RU" sz="1400" b="1"/>
                <a:t>(наследственность)</a:t>
              </a:r>
              <a:endParaRPr lang="en-US" sz="1400" b="1"/>
            </a:p>
          </p:txBody>
        </p:sp>
        <p:grpSp>
          <p:nvGrpSpPr>
            <p:cNvPr id="30726" name="Group 5"/>
            <p:cNvGrpSpPr>
              <a:grpSpLocks/>
            </p:cNvGrpSpPr>
            <p:nvPr/>
          </p:nvGrpSpPr>
          <p:grpSpPr bwMode="auto">
            <a:xfrm>
              <a:off x="611188" y="1989138"/>
              <a:ext cx="8008937" cy="990600"/>
              <a:chOff x="624" y="1152"/>
              <a:chExt cx="4080" cy="720"/>
            </a:xfrm>
          </p:grpSpPr>
          <p:sp>
            <p:nvSpPr>
              <p:cNvPr id="30729" name="Rectangle 6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 sz="1800"/>
              </a:p>
            </p:txBody>
          </p:sp>
          <p:grpSp>
            <p:nvGrpSpPr>
              <p:cNvPr id="30730" name="Group 7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30744" name="Oval 8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745" name="Rectangle 9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706" name="Oval 10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/>
                </a:p>
              </p:txBody>
            </p:sp>
            <p:sp>
              <p:nvSpPr>
                <p:cNvPr id="29707" name="Oval 11"/>
                <p:cNvSpPr>
                  <a:spLocks noChangeArrowheads="1"/>
                </p:cNvSpPr>
                <p:nvPr/>
              </p:nvSpPr>
              <p:spPr bwMode="gray">
                <a:xfrm>
                  <a:off x="2439" y="3519"/>
                  <a:ext cx="20" cy="7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/>
                </a:p>
              </p:txBody>
            </p:sp>
          </p:grpSp>
          <p:sp>
            <p:nvSpPr>
              <p:cNvPr id="30731" name="Rectangle 12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rgbClr val="5491D4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5491D4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 sz="1800"/>
              </a:p>
            </p:txBody>
          </p:sp>
          <p:grpSp>
            <p:nvGrpSpPr>
              <p:cNvPr id="30732" name="Group 13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30740" name="Oval 14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741" name="Rectangle 15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712" name="Oval 16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/>
                </a:p>
              </p:txBody>
            </p:sp>
            <p:sp>
              <p:nvSpPr>
                <p:cNvPr id="29713" name="Oval 17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7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/>
                </a:p>
              </p:txBody>
            </p:sp>
          </p:grpSp>
          <p:sp>
            <p:nvSpPr>
              <p:cNvPr id="30733" name="Rectangle 18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 sz="1800"/>
              </a:p>
            </p:txBody>
          </p:sp>
          <p:grpSp>
            <p:nvGrpSpPr>
              <p:cNvPr id="30734" name="Group 19"/>
              <p:cNvGrpSpPr>
                <a:grpSpLocks/>
              </p:cNvGrpSpPr>
              <p:nvPr/>
            </p:nvGrpSpPr>
            <p:grpSpPr bwMode="auto">
              <a:xfrm>
                <a:off x="3600" y="1296"/>
                <a:ext cx="816" cy="96"/>
                <a:chOff x="2003" y="3439"/>
                <a:chExt cx="468" cy="244"/>
              </a:xfrm>
            </p:grpSpPr>
            <p:sp>
              <p:nvSpPr>
                <p:cNvPr id="30736" name="Oval 20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737" name="Rectangle 21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718" name="Oval 22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/>
                </a:p>
              </p:txBody>
            </p:sp>
            <p:sp>
              <p:nvSpPr>
                <p:cNvPr id="29719" name="Oval 23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7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/>
                </a:p>
              </p:txBody>
            </p:sp>
          </p:grpSp>
          <p:sp>
            <p:nvSpPr>
              <p:cNvPr id="30735" name="Rectangle 24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7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99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 sz="1800"/>
              </a:p>
            </p:txBody>
          </p:sp>
        </p:grpSp>
        <p:sp>
          <p:nvSpPr>
            <p:cNvPr id="33799" name="AutoShape 29"/>
            <p:cNvSpPr>
              <a:spLocks noChangeArrowheads="1"/>
            </p:cNvSpPr>
            <p:nvPr/>
          </p:nvSpPr>
          <p:spPr bwMode="auto">
            <a:xfrm>
              <a:off x="6875499" y="3264078"/>
              <a:ext cx="2179369" cy="2591161"/>
            </a:xfrm>
            <a:prstGeom prst="roundRect">
              <a:avLst>
                <a:gd name="adj" fmla="val 13745"/>
              </a:avLst>
            </a:prstGeom>
            <a:gradFill>
              <a:gsLst>
                <a:gs pos="0">
                  <a:srgbClr val="66FFCC"/>
                </a:gs>
                <a:gs pos="50000">
                  <a:srgbClr val="99FFCC"/>
                </a:gs>
                <a:gs pos="100000">
                  <a:schemeClr val="bg1"/>
                </a:gs>
              </a:gsLst>
              <a:lin ang="5400000" scaled="0"/>
            </a:gradFill>
            <a:ln w="38100">
              <a:solidFill>
                <a:srgbClr val="66FF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800" b="1"/>
                <a:t>целе-направленное воспитание</a:t>
              </a:r>
              <a:endParaRPr lang="en-US" sz="1800" b="1"/>
            </a:p>
          </p:txBody>
        </p:sp>
        <p:sp>
          <p:nvSpPr>
            <p:cNvPr id="33800" name="AutoShape 30"/>
            <p:cNvSpPr>
              <a:spLocks noChangeArrowheads="1"/>
            </p:cNvSpPr>
            <p:nvPr/>
          </p:nvSpPr>
          <p:spPr bwMode="auto">
            <a:xfrm>
              <a:off x="4572320" y="3264078"/>
              <a:ext cx="2150798" cy="2591161"/>
            </a:xfrm>
            <a:prstGeom prst="roundRect">
              <a:avLst>
                <a:gd name="adj" fmla="val 1374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800" b="1"/>
                <a:t>активность индивида, стремление к самосовершен-ствованию</a:t>
              </a:r>
              <a:endParaRPr lang="en-US" sz="1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898</TotalTime>
  <Words>881</Words>
  <Application>Microsoft Office PowerPoint</Application>
  <PresentationFormat>Экран (4:3)</PresentationFormat>
  <Paragraphs>182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Tahoma</vt:lpstr>
      <vt:lpstr>Wingdings</vt:lpstr>
      <vt:lpstr>Тема Office</vt:lpstr>
      <vt:lpstr>Тема Office</vt:lpstr>
      <vt:lpstr>Тема Office</vt:lpstr>
      <vt:lpstr> Гендерное воспитание детей дошкольного возраста </vt:lpstr>
      <vt:lpstr>Разделы воспитания, способствующие решению задач социально-коммуникативного развития</vt:lpstr>
      <vt:lpstr>Слайд 3</vt:lpstr>
      <vt:lpstr>Пол человека -</vt:lpstr>
      <vt:lpstr>Гендер -</vt:lpstr>
      <vt:lpstr>Гендерная социализация -</vt:lpstr>
      <vt:lpstr>Пути гендерной социализации</vt:lpstr>
      <vt:lpstr>Факторы гендерной социализации -</vt:lpstr>
      <vt:lpstr>Факторы гендерной социализации</vt:lpstr>
      <vt:lpstr>Гендерное воспитание -</vt:lpstr>
      <vt:lpstr>Слайд 11</vt:lpstr>
      <vt:lpstr>Цель гендерного воспитания -</vt:lpstr>
      <vt:lpstr>Содержание гендерного воспитания -</vt:lpstr>
      <vt:lpstr>Содержание гендерного воспитания в программе «Дорогою добра»</vt:lpstr>
      <vt:lpstr>Технология гендерного воспитания</vt:lpstr>
      <vt:lpstr>Тема: «Достоинство и благородство» </vt:lpstr>
      <vt:lpstr>Средства гендерного воспитания</vt:lpstr>
      <vt:lpstr>Методы гендерного воспитания</vt:lpstr>
      <vt:lpstr>Формы организации гендерного воспитания</vt:lpstr>
      <vt:lpstr>Условия эффективного решения задач гендерного воспитания</vt:lpstr>
      <vt:lpstr>Результат гендерного воспитания</vt:lpstr>
      <vt:lpstr>Основные параметры диагностики результатов гендерного воспитания</vt:lpstr>
      <vt:lpstr>Слайд 23</vt:lpstr>
      <vt:lpstr>Слайд 24</vt:lpstr>
      <vt:lpstr>Источники информации в области гендерного воспитания</vt:lpstr>
      <vt:lpstr>Слайд 26</vt:lpstr>
      <vt:lpstr>Слайд 27</vt:lpstr>
      <vt:lpstr>Слайд 28</vt:lpstr>
      <vt:lpstr>Слайд 29</vt:lpstr>
      <vt:lpstr>Благодарю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savitskaya</cp:lastModifiedBy>
  <cp:revision>36</cp:revision>
  <dcterms:created xsi:type="dcterms:W3CDTF">2013-10-16T06:54:36Z</dcterms:created>
  <dcterms:modified xsi:type="dcterms:W3CDTF">2016-05-24T07:20:26Z</dcterms:modified>
</cp:coreProperties>
</file>