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0" r:id="rId5"/>
    <p:sldId id="269" r:id="rId6"/>
    <p:sldId id="265" r:id="rId7"/>
    <p:sldId id="260" r:id="rId8"/>
    <p:sldId id="264" r:id="rId9"/>
    <p:sldId id="278" r:id="rId10"/>
    <p:sldId id="281" r:id="rId11"/>
    <p:sldId id="282" r:id="rId12"/>
    <p:sldId id="280" r:id="rId13"/>
    <p:sldId id="283" r:id="rId14"/>
    <p:sldId id="284" r:id="rId15"/>
    <p:sldId id="285" r:id="rId16"/>
    <p:sldId id="286" r:id="rId17"/>
    <p:sldId id="268" r:id="rId18"/>
    <p:sldId id="267" r:id="rId19"/>
    <p:sldId id="272" r:id="rId20"/>
    <p:sldId id="273" r:id="rId21"/>
    <p:sldId id="274" r:id="rId22"/>
    <p:sldId id="287" r:id="rId23"/>
    <p:sldId id="27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9" autoAdjust="0"/>
  </p:normalViewPr>
  <p:slideViewPr>
    <p:cSldViewPr>
      <p:cViewPr>
        <p:scale>
          <a:sx n="50" d="100"/>
          <a:sy n="5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FEAB5-672E-4CDB-9B45-8B584DD250BC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BA75A-BB7F-4443-9A29-59B9CAB86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07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4EA9B-17A1-4E57-986C-0CFA8A93AC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332D54-FC9B-49FF-B3CE-A5EBC101CCD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BA75A-BB7F-4443-9A29-59B9CAB8635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1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C02AE-CB1B-4C31-8344-7933641879A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BA75A-BB7F-4443-9A29-59B9CAB8635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2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6A3E-B088-4A6E-A971-650DC53037C4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516F-F47D-43DE-A83F-CE877376F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9B647-B5B2-4412-8070-A2E107D6F18C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BC97-F2F9-41BB-BDD3-A1BC9BC0B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BEFC-1352-4AF5-930A-F9074C2FF0D8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23A5-78CE-4A31-86E1-757F4CCA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04DAE-5787-4FD1-BE2A-3E03270476DD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5F7D-F5E2-4B7F-A9D7-2DC995030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5D8B-B473-4519-B943-BA8736F13613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AED3-A368-4BCB-B345-EFDAE21FD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FD83E-9F29-479B-B929-764480464A65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08E6C-3A8F-4666-A2A1-68A8EFF56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85A5A-21B1-48ED-9BE8-30A30C34E677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F0EED-B5A0-4FAC-AECD-AB4D34690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20367-DE07-4A76-8D85-9C7F6644FE76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E597-B1AB-4F4D-B67B-4F4B2F791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F2C0-3F77-40A7-A958-62CB68521897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716D-C209-4C13-8D9B-39AD1B9AC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0398C-7B3A-406C-9286-E615985F9C72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BE386-BF80-4F4F-8E9E-274564134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50F1-D547-427A-BB99-5ED0CFDA01A1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EB1D-FBC0-4C85-AC77-B9B9198A2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35F633-D1B0-49C6-B810-E5DEA7B288C6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A1A459-8A58-4003-B634-2B461611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285750"/>
            <a:ext cx="8029575" cy="2928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ематическое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планирование образовательного процесса с детьми 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3-4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лет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(ПООП «Истоки»)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313" y="4643438"/>
            <a:ext cx="6400800" cy="1752600"/>
          </a:xfrm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chemeClr val="tx1"/>
                </a:solidFill>
              </a:rPr>
              <a:t>Васюкова Наталья Евгеньевна </a:t>
            </a:r>
          </a:p>
          <a:p>
            <a:pPr algn="l" eaLnBrk="1" hangingPunct="1"/>
            <a:r>
              <a:rPr lang="ru-RU" sz="2000" smtClean="0">
                <a:solidFill>
                  <a:schemeClr val="tx1"/>
                </a:solidFill>
              </a:rPr>
              <a:t>кандидат педагогических наук, член авторского коллектива примерной основной программы «Истоки»</a:t>
            </a:r>
          </a:p>
        </p:txBody>
      </p:sp>
      <p:pic>
        <p:nvPicPr>
          <p:cNvPr id="4" name="Рисунок 3" descr="http://lenagold.ru/fon/clipart/s/simb/znak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161925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ru-RU" sz="2800" b="1" dirty="0"/>
              <a:t>Тематика по неделям . </a:t>
            </a:r>
            <a:r>
              <a:rPr lang="ru-RU" sz="2800" b="1" dirty="0" smtClean="0"/>
              <a:t>НОЯБРЬ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411668"/>
              </p:ext>
            </p:extLst>
          </p:nvPr>
        </p:nvGraphicFramePr>
        <p:xfrm>
          <a:off x="0" y="518368"/>
          <a:ext cx="8928992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398"/>
                <a:gridCol w="1268536"/>
                <a:gridCol w="713205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Где спрятался котенок?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Познакомимся с котенком из </a:t>
                      </a:r>
                      <a:r>
                        <a:rPr lang="ru-RU" dirty="0" err="1" smtClean="0"/>
                        <a:t>стих.Е.Благининой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 расскажем о нем, слепим для него сосиски. Почитаем о других котятах, создадим композицию «Котята играют с клубками». Закрепим названия предметов мебели, среди которой будет прятаться котенок. Построим предметы мебели из строительного материала.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Книжка – сказка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Основой содержательной работы будет сказка «Маша и медведь»: дети 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слепят пирожки, которые испекла Машенька, нарисуют ягодки, которые собирала Машенька с подружками.. Воспитатель организует рассматривание знакомых детям книг, их иллюстраций,  побеседует о необходимости бережного и аккуратного обращения с книгами.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Холодный ветер – теплые рукавички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Предметом внимания станут сезонные изменения</a:t>
                      </a:r>
                      <a:r>
                        <a:rPr lang="ru-RU" b="0" baseline="0" dirty="0" smtClean="0"/>
                        <a:t> в природе.</a:t>
                      </a:r>
                      <a:r>
                        <a:rPr lang="ru-RU" b="0" dirty="0" smtClean="0"/>
                        <a:t> Будем наблюдать замерзание луж, проведем простые опыты с водой.</a:t>
                      </a:r>
                      <a:r>
                        <a:rPr lang="ru-RU" b="0" baseline="0" dirty="0" smtClean="0"/>
                        <a:t> Образ холодного ветра передадим в рисовании. Особое внимание уделим одежде, ее назначению, в аппликации украсим варежки узором.  Разыграем эпизоды сказки «Рукавичка».</a:t>
                      </a:r>
                      <a:endParaRPr lang="ru-RU" b="0" dirty="0"/>
                    </a:p>
                  </a:txBody>
                  <a:tcPr/>
                </a:tc>
              </a:tr>
              <a:tr h="108640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Ботинки и сапожки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Будем сравнивать летную и зимнюю обувь, описывать ее. Узнаем о работе сапожника. Прочитаем сказки </a:t>
                      </a:r>
                      <a:r>
                        <a:rPr lang="ru-RU" dirty="0" err="1" smtClean="0"/>
                        <a:t>Э.Биллоу</a:t>
                      </a:r>
                      <a:r>
                        <a:rPr lang="ru-RU" dirty="0" smtClean="0"/>
                        <a:t> «Как ежатам шили на зиму сапоги» и </a:t>
                      </a:r>
                      <a:r>
                        <a:rPr lang="ru-RU" dirty="0" err="1" smtClean="0"/>
                        <a:t>М.Пляцковского</a:t>
                      </a:r>
                      <a:r>
                        <a:rPr lang="ru-RU" dirty="0" smtClean="0"/>
                        <a:t> «Ежик, которого можно погладить», создадим образ ежика  в </a:t>
                      </a:r>
                      <a:r>
                        <a:rPr lang="ru-RU" dirty="0" err="1" smtClean="0"/>
                        <a:t>изодеятельности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78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ru-RU" sz="2800" b="1" dirty="0"/>
              <a:t>Тематика по неделям . </a:t>
            </a:r>
            <a:r>
              <a:rPr lang="ru-RU" sz="2800" b="1" dirty="0" smtClean="0"/>
              <a:t>ДЕКАБРЬ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028055"/>
              </p:ext>
            </p:extLst>
          </p:nvPr>
        </p:nvGraphicFramePr>
        <p:xfrm>
          <a:off x="179512" y="692696"/>
          <a:ext cx="8784976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205"/>
                <a:gridCol w="1537350"/>
                <a:gridCol w="678642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Кроватка и сон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Узнаем</a:t>
                      </a:r>
                      <a:r>
                        <a:rPr lang="ru-RU" baseline="0" dirty="0" smtClean="0"/>
                        <a:t> о частях суток</a:t>
                      </a:r>
                      <a:r>
                        <a:rPr lang="ru-RU" dirty="0" smtClean="0"/>
                        <a:t>, будем</a:t>
                      </a:r>
                      <a:r>
                        <a:rPr lang="ru-RU" baseline="0" dirty="0" smtClean="0"/>
                        <a:t> наблюдать за солнышком и луной.  Обсудим, что в какое время дня делают  люди. Смастерим кроватку и диван, слепим неваляшку. Будем слушать и петь куклам колыбельные песни.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Заснеженная елочка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Будем</a:t>
                      </a:r>
                      <a:r>
                        <a:rPr lang="ru-RU" baseline="0" dirty="0" smtClean="0"/>
                        <a:t> рассматривать и исследовать снег</a:t>
                      </a:r>
                      <a:r>
                        <a:rPr lang="ru-RU" dirty="0" smtClean="0"/>
                        <a:t>.  Прочитаем рассказ</a:t>
                      </a:r>
                      <a:r>
                        <a:rPr lang="ru-RU" baseline="0" dirty="0" smtClean="0"/>
                        <a:t> Воронковой «Снег идет». Рассмотрим елочку на прогулке, сравним ее с другими деревьями, нарисуем заснеженную елочку красками, слепим еловые шишки. 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Наряжаем елочку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Готовимся к новогоднему празднику, рассматриваем елочные игрушки, мастерим гирлянду, наклеиваем шары на  образ елки,   рисуем шишки. Учимся вести ролевой диалог по сюжету стихотворения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В.Берестова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«Новогоднее приключение». Наблюдаем за птицами зимой, кормим их, читаем о них.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Хоровод вокруг елки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Слушаем стихи и песни про новогоднюю елочку, Деда Мороза и Снегурочку, разыгрывать инсценировки с участием Деда Мороза. Обсуждаем , как люди готовятся к празднику; какие подарки хотели бы получить дети. Мастерим бусы, делаем новогоднюю открытку.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784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ru-RU" sz="2800" b="1" dirty="0"/>
              <a:t>Тематика по неделям . </a:t>
            </a:r>
            <a:r>
              <a:rPr lang="ru-RU" sz="2800" b="1" dirty="0" smtClean="0"/>
              <a:t>ЯНВАРЬ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178047"/>
              </p:ext>
            </p:extLst>
          </p:nvPr>
        </p:nvGraphicFramePr>
        <p:xfrm>
          <a:off x="323528" y="692696"/>
          <a:ext cx="8640960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44"/>
                <a:gridCol w="1512147"/>
                <a:gridCol w="667516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Конфеты и сладости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Вспоминаем и рассказываем</a:t>
                      </a:r>
                      <a:r>
                        <a:rPr lang="ru-RU" baseline="0" dirty="0" smtClean="0"/>
                        <a:t> о прошедших новогодних каникулах. Неотъемлемые атрибуты праздника – сладости. Обсуждаем с помощью художественных произведений, почему нельзя есть много конфет. Стихотворение </a:t>
                      </a:r>
                      <a:r>
                        <a:rPr lang="ru-RU" baseline="0" dirty="0" err="1" smtClean="0"/>
                        <a:t>Э.Мошковской</a:t>
                      </a:r>
                      <a:r>
                        <a:rPr lang="ru-RU" baseline="0" dirty="0" smtClean="0"/>
                        <a:t> «Жадина»  будет учить детей делиться  и угощать других . Будем лепить пряники,  наклеивать узоры на силуэты конфет.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бсудим стих.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Н.Грахова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«Печальный крокодил»,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выясним, зачем надо чистить зубы.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Санки</a:t>
                      </a:r>
                      <a:r>
                        <a:rPr lang="ru-RU" b="1" baseline="0" dirty="0" smtClean="0"/>
                        <a:t> и горки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фокусе внимания – зимние забавы и развлечения.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наблюдать за признаками морозной погоды; кататься по ледяным дорожкам и на санках с горки. Построим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горки и для кукол. 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ыясним почему, когда на улице холодно, в доме все равно тепло;  узнаем, что такое печка,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создадим ее образ в аппликации.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гости к белому медвежонку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Исследуем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лед. Знакомимся с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белым  медвежонком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узнаем, где он живет и почему он белого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цвета . Читаем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рассказы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Е.Чарушина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С.Сахарнова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медведе, бельке и белухе, создаем коллективную аппликацию «Медвежонок среди льдин», лепим  рыбок для медвежонка.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784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ru-RU" sz="2800" b="1" dirty="0"/>
              <a:t>Тематика по неделям . </a:t>
            </a:r>
            <a:r>
              <a:rPr lang="ru-RU" sz="2800" b="1" dirty="0" smtClean="0"/>
              <a:t>ФЕВРАЛЬ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905468"/>
              </p:ext>
            </p:extLst>
          </p:nvPr>
        </p:nvGraphicFramePr>
        <p:xfrm>
          <a:off x="107504" y="692696"/>
          <a:ext cx="8856984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"/>
                <a:gridCol w="1549972"/>
                <a:gridCol w="686416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Где живет черепаха?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этой недели будет строиться вокруг сказки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С.Козлова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«Львенок и черепаха».  Их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бразы  дети передадут  в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коллективных работах по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изодеятельности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познакомит детей с живой черепахой, расскажет о ее повадках.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Дети будут исследовать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свойства песка, сделают рисунки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пальчиком на песке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Рыбки в аквариуме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Знакомим детей с рыбками и другими обитателями аквариума, читаем о них стихи, передаем образ рыбок в аппликации, улиток – в лепке. Организуем  познавательно-исследовательскую деятельность  с водой. Конструируем  лодочки из строительного материала. Читаем сказку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В.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Сутеева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«Кот-рыболов».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22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Поздравляем папу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Обсуждаем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детьми, что они любят делать дома вместе с папой и дедушкой, рассматриваем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семейные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фотографии.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Узнаем 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делают молотком, отверткой, дрелью и другими инструментами.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итаем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стихотворение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М.Дружининой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Починитель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». Эта тема  будет поддержана во время чтения сказки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В.Сутеева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«Разные колеса».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Приглашаем гостей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Сконструируем с детьми предметы мебели, разыграем</a:t>
                      </a:r>
                      <a:r>
                        <a:rPr lang="ru-RU" baseline="0" dirty="0" smtClean="0"/>
                        <a:t>  с куклами ситуации встречи гостей, слепим бублики, нарисуем сушки и баранки, узнаем у пекаря, как пекутся вкусные булочки. Прочитаем сказку </a:t>
                      </a:r>
                      <a:r>
                        <a:rPr lang="ru-RU" baseline="0" dirty="0" err="1" smtClean="0"/>
                        <a:t>К.Чуковского</a:t>
                      </a:r>
                      <a:r>
                        <a:rPr lang="ru-RU" baseline="0" dirty="0" smtClean="0"/>
                        <a:t> «Муха-цокотуха».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48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/>
          <a:lstStyle/>
          <a:p>
            <a:r>
              <a:rPr lang="ru-RU" sz="2800" b="1" dirty="0"/>
              <a:t>Тематика по неделям . </a:t>
            </a:r>
            <a:r>
              <a:rPr lang="ru-RU" sz="2800" b="1" dirty="0" smtClean="0"/>
              <a:t>МАРТ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281372"/>
              </p:ext>
            </p:extLst>
          </p:nvPr>
        </p:nvGraphicFramePr>
        <p:xfrm>
          <a:off x="179512" y="548680"/>
          <a:ext cx="8856984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985"/>
                <a:gridCol w="1335215"/>
                <a:gridCol w="705678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ru-RU" sz="1800" dirty="0" smtClean="0"/>
                        <a:t>Поздравляем маму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Беседуем о том, чем женщины занимаются дома, что дети делают вместе с мамой, узнаем о женских профессиях. 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продуктивных видах деятельности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делаем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открытки и подарки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женщин.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Смотрим в кукольном театре  и обсуждаем  сказку  «Волк и семеро козлят».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Теплое солнышко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Наблюдаем за признаками ранней весны,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через опыты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выясняем что от теплых солнечных лучей снег и лед тают. Слушаем сказку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Н.Сладкова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«Медведь и солнце». В разных видах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изодеятельности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создаем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образы яркого и веселого солнышка.  Слушаем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потешки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народные песенки о весне. Строим мостики из строительного материала через «речки».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Кто как купается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Через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ряд литературных произведений  (</a:t>
                      </a: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К.Чуковский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Мойдодыр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М.Пляцковский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«Однажды утром»,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В.Сутеев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«Три котенка»,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Т.Александрова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«Хрюшка и Чушка»)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ведем разговор с детьми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том, почему нужно умываться и мыть руки; разыгрываем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ситуации с умыванием куклы, стиркой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кукольной одежды.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Скворушка вернулся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Дети будут наблюдать за птицами, их повадками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и  внешним видом,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читать 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них, лепить гнездышки и птичек в нем, делать аппликации.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Чтение  рассказа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И.Соколова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-Микитова «Сойки» позволит педагогу поговорить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приятных и неприятных звуках, исследовать, какие звуки издают разные предметы.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455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/>
          <a:lstStyle/>
          <a:p>
            <a:r>
              <a:rPr lang="ru-RU" sz="2800" b="1" dirty="0"/>
              <a:t>Тематика по неделям . </a:t>
            </a:r>
            <a:r>
              <a:rPr lang="ru-RU" sz="2800" b="1" dirty="0" smtClean="0"/>
              <a:t>АПРЕЛЬ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53272"/>
              </p:ext>
            </p:extLst>
          </p:nvPr>
        </p:nvGraphicFramePr>
        <p:xfrm>
          <a:off x="179512" y="548681"/>
          <a:ext cx="8784976" cy="6367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205"/>
                <a:gridCol w="1368999"/>
                <a:gridCol w="6954772"/>
              </a:tblGrid>
              <a:tr h="3794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777567"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 кого какой дом?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Обогащаем представления детей о домах людей и животных. Знакомим детей с тем, как люди строят свои дома.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Совершаем «путешествие в деревню»: выкладываем  изображение  дома, вспоминаем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домашних животных, читаем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  их «дома» .  Читая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сказку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М.Пляцковского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«Как две лисы нору делили»,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обсуждаем , что такое хитрость, можно ли обманывать других, брать чужое.</a:t>
                      </a:r>
                    </a:p>
                  </a:txBody>
                  <a:tcPr/>
                </a:tc>
              </a:tr>
              <a:tr h="1216230"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Кто умеет летать?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Рассказываем</a:t>
                      </a:r>
                      <a:r>
                        <a:rPr lang="ru-RU" baseline="0" dirty="0" smtClean="0"/>
                        <a:t> детям о  воздушном транспорте,  конструируем  самолет, экспериментируем с  бумажным самолетиком,  при ветре наблюдаем, как летает воздушный змей. Образ воздушных шариков передаем в рисовании, бабочек – в аппликации.</a:t>
                      </a:r>
                      <a:endParaRPr lang="ru-RU" dirty="0"/>
                    </a:p>
                  </a:txBody>
                  <a:tcPr/>
                </a:tc>
              </a:tr>
              <a:tr h="149689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Зоопарк в городе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Знакомим  детей с  некоторыми животными  жарких стран через чтение художественной литературы, рассматривание иллюстраций, просмотр  видеофильмов. Рисуем фонтанчик у слона, лепим бананы обезьянке, конструируем вольеры для животных, читаем стихотворение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К.Чуковского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«Телефон».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96898"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Что из семечка выросло?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Расширяем представления о росте и развитии растений: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наблюдаем за ростом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цветов на клумбах, появлением листьев на деревьях,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прорастанием семян фасоли. Знакомим с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фольклорными весенними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закличками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 работой садовника,  наблюдаем за насекомыми, создаем образ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гусенички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96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ru-RU" sz="2800" b="1" dirty="0"/>
              <a:t>Тематика по неделям . </a:t>
            </a:r>
            <a:r>
              <a:rPr lang="ru-RU" sz="2800" b="1" dirty="0" smtClean="0"/>
              <a:t>МАЙ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243108"/>
              </p:ext>
            </p:extLst>
          </p:nvPr>
        </p:nvGraphicFramePr>
        <p:xfrm>
          <a:off x="323528" y="692696"/>
          <a:ext cx="864096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44"/>
                <a:gridCol w="1512147"/>
                <a:gridCol w="667516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Кто пасется на лугу?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Обогащаем  представления детей о домашних животных и их детенышах с помощью художественной литературы. Дети слепят цветы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лугу,  раскрасят овечек. Они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познакомятся с профессией фермера, узнают о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откуда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берется молоко,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прочитают 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разыграют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сказку «Бычок – смоляной бочок».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Праздники и выходные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Обсуждаем, что дети с родителями делают в выходные дни,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куда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ездят на общественном транспорте. Читаем  стих.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С.Маршака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«Хороший день», 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ассматриваем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иллюстрации с изображением праздничного салюта,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рисуем его, делаем аппликацию из праздничных флажков.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строительного материала  строим забор, ворота, лавочки,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коллективно создавая макет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парка.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деревне и на даче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Обогащаем представления детей о жизни за городом, на даче или в деревне. Будем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конструировать из деталей строительного материала  железнодорожную станцию и поезд, на котором кукла Катя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ехала к бабушке в деревню, обсуждать, умеют ли дети кататься на велосипеде.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изодеятельности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дети создадут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образы цыплят и одуванчиков . Прослушав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рассказ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Е.Чарушина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«Утка с утятами»,  дети передадут их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образы в лепке.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963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260648"/>
            <a:ext cx="86409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Алгоритм освоения тематического содержания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выяснение уровня имеющихся у детей представлений,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пробуждение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интереса к предложенной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теме (беседы,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рассматривание иллюстраций, проблемные ситуации и пр.)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 этап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 обогащение имеющихся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представлений разными средствами</a:t>
            </a:r>
          </a:p>
          <a:p>
            <a:pPr indent="898525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(чтение, рассказывание, наблюдения, исследования и пр.)</a:t>
            </a:r>
          </a:p>
          <a:p>
            <a:pPr indent="898525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3 этап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выражение детьми полученных представлений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898525" indent="-898525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художественно-творческой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деятельности ( продуктивная деятельность,  сюжетно-ролевые игры, театрализованная деятельность и пр.)</a:t>
            </a:r>
          </a:p>
          <a:p>
            <a:pPr marL="898525" indent="-898525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898525" indent="-898525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 этап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 обобщение полученных представлений (итоговое событие:  конкурс, игры-викторины, тематическое развлечение, досуги, создание макета и пр.)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Представление содержания в методическом пособии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недели «…….»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 смыслового контекста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 зачем будут делать дети)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игровой деятельности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(возможные сюжеты сюжетно-ролевых игр, как поддерживается сюжет, формируются взаимоотношения детей)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попросим принести, в чем принять участие, чем заняться дома)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развивающей среды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(какие дополнительные атрибуты и пособия вносятся, что предлагается детям для самостоятельной творческой и познавательно-исследовательской деятельности)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образовательной работы на неделю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(содержание работы на каждый день недели по временным отрезкам дня в трех формах взаимодействия педагога с детьми: на занятиях, в режиме дня и в свободной деятельности детей.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«В течение недели»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(перечень содержания, которое повторяется в течение недели или педагог сам находит ему место в режиме дня)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556527"/>
              </p:ext>
            </p:extLst>
          </p:nvPr>
        </p:nvGraphicFramePr>
        <p:xfrm>
          <a:off x="252413" y="115888"/>
          <a:ext cx="8783637" cy="6708775"/>
        </p:xfrm>
        <a:graphic>
          <a:graphicData uri="http://schemas.openxmlformats.org/drawingml/2006/table">
            <a:tbl>
              <a:tblPr/>
              <a:tblGrid>
                <a:gridCol w="791967"/>
                <a:gridCol w="1799428"/>
                <a:gridCol w="3700089"/>
                <a:gridCol w="2492153"/>
              </a:tblGrid>
              <a:tr h="85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День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недели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Временные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отрезки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дня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Совместная деятельность 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воспитателя с детьми 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 самостоятельная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деятельность детей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Образовательные 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задачи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84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1-й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день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Утро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Игры по инициативе детей</a:t>
                      </a:r>
                      <a:r>
                        <a:rPr lang="ru-RU" sz="1100" baseline="300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Поддерживать инициативу, обогащать игровой опыт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После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завтрака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«Вот и лето прошло»</a:t>
                      </a:r>
                      <a:r>
                        <a:rPr lang="ru-RU" sz="1100" baseline="300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:</a:t>
                      </a:r>
                      <a:b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— обсуждение, кто где был летом, что можно делать на реке;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— отгадывание загадок;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— артикуляционные упражнения на произношение звуков [с], [с’].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Занятие физической культурой</a:t>
                      </a:r>
                      <a:b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№ 1.1</a:t>
                      </a:r>
                      <a:r>
                        <a:rPr lang="ru-RU" sz="1100" baseline="300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: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— построение в колонну по одному;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— ползание на четвереньках по прямой;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— подвижные игры: «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Ловишки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», «Кто быстрее до флажка» и др.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Вовлекать в речевое взаимодействие со сверстниками;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spc="-2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учить строить предложения разной грамматической структуры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;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spc="-2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обогащать словарь глаголами;</a:t>
                      </a:r>
                      <a:br>
                        <a:rPr lang="ru-RU" sz="1100" spc="-2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развивать речевой слух, речевое дыхание, артикуляционный аппарат.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Восстанавливать умение строиться в колонну по одному, ползать на четвереньках по прямой;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развивать быстроту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Прогулка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Наблюдения в природе*.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Подвижные игры**.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Игры по инициативе детей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Обогащать представления о природе.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Повышать двигательную активность.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Обогащать игровой опыт;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поддерживать инициативу и самостоятельность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После сна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Чтение сказки В. Сутеева «Капризная кошка»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Развивать понимание литературной речи, умение следить за ее сюжетом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Вечер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Разные виды детских игр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Поддерживать инициативу, обогащать игровой опыт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246" marR="41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0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4160504" cy="1154098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Серия пособий, </a:t>
            </a:r>
            <a:br>
              <a:rPr lang="ru-RU" sz="2400" b="1" dirty="0" smtClean="0"/>
            </a:br>
            <a:r>
              <a:rPr lang="ru-RU" sz="2400" b="1" dirty="0" smtClean="0"/>
              <a:t>выпущенных издательством</a:t>
            </a:r>
            <a:br>
              <a:rPr lang="ru-RU" sz="2400" b="1" dirty="0" smtClean="0"/>
            </a:br>
            <a:r>
              <a:rPr lang="ru-RU" sz="2400" b="1" dirty="0" smtClean="0"/>
              <a:t> ТЦ «Сфера»   </a:t>
            </a: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357166"/>
            <a:ext cx="1857388" cy="262744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28604"/>
            <a:ext cx="2122488" cy="3025775"/>
          </a:xfrm>
          <a:prstGeom prst="rect">
            <a:avLst/>
          </a:prstGeom>
          <a:effectLst>
            <a:outerShdw blurRad="50800" dist="38100" sx="103000" sy="103000" algn="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36" y="1428736"/>
            <a:ext cx="1900251" cy="2714644"/>
          </a:xfrm>
          <a:prstGeom prst="rect">
            <a:avLst/>
          </a:prstGeom>
          <a:effectLst>
            <a:outerShdw blurRad="292100" dist="139700" dir="2700000" algn="l" rotWithShape="0">
              <a:prstClr val="black">
                <a:alpha val="65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2" y="3429000"/>
            <a:ext cx="2118413" cy="291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3286124"/>
            <a:ext cx="1643074" cy="2500330"/>
          </a:xfrm>
          <a:prstGeom prst="rect">
            <a:avLst/>
          </a:prstGeom>
          <a:effectLst>
            <a:outerShdw blurRad="292100" dist="139700" dir="5400000" algn="t" rotWithShape="0">
              <a:prstClr val="black">
                <a:alpha val="65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32" y="4183468"/>
            <a:ext cx="1712532" cy="246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4" y="3857628"/>
            <a:ext cx="1981959" cy="285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4925" y="44450"/>
          <a:ext cx="9037639" cy="6692900"/>
        </p:xfrm>
        <a:graphic>
          <a:graphicData uri="http://schemas.openxmlformats.org/drawingml/2006/table">
            <a:tbl>
              <a:tblPr/>
              <a:tblGrid>
                <a:gridCol w="792659"/>
                <a:gridCol w="863735"/>
                <a:gridCol w="4321026"/>
                <a:gridCol w="3060219"/>
              </a:tblGrid>
              <a:tr h="820813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5-й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день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Утро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Игры по инициативе детей.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i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Ознакомление с работой помощника воспитателя в группе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Поддерживать инициативу, обогащать игровой опыт.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Расширять представления о труде взрослых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После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завтрака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«Здороваться — прощаться»:</a:t>
                      </a:r>
                      <a:br>
                        <a:rPr lang="ru-RU" sz="11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беседа о том, как нужно обращаться к взрослым и сверстникам; как образуется отчество человека; что говорят друг другу при встрече и прощании.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Учить вежливо обращаться к взрослым и сверстникам при встрече и прощании;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знакомить с понятиями «старший, старше» и «младший, младше».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1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 spc="-5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Занятие физической культурой № 1.2:</a:t>
                      </a:r>
                      <a:br>
                        <a:rPr lang="ru-RU" sz="1100" b="1" spc="-5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spc="-3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— ходьба в колонне по одному по кругу с сохранением равнения;</a:t>
                      </a:r>
                      <a:br>
                        <a:rPr lang="ru-RU" sz="1100" spc="-3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— прыжки на двух ногах на месте, с продвижением вперед;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— медленный бег в подготовительной и заключительной частях занятия до 30 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Восстанавливать умение ходить в колонне по одному по кругу;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закреплять умение прыгать на месте на двух ногах, с продвижением вперед;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развивать выносливость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После сна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Чтение по выбору воспитателя или желанию детей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Приобщать к чтению. Поддерживать индивидуальные интересы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Прогулка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Наблюдения в природе*.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Подвижные игры**.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Игры по инициативе детей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Обогащать представления о природе.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Повышать двигательную активность.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Обогащать игровой опыт;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поддерживать инициативу и самостоятельность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Вечер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Разные виды детских игр.</a:t>
                      </a:r>
                      <a:b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spc="-2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Разучивание подвижной игры «Гуси-лебеди»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Поддерживать инициативу, обогащать игровой опыт.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spc="-2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Подготовиться к чтению художественной литературы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9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 течение недели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** Подвижные игры: «Ловишки», «Гуси-лебеди», «Подбрось — поймай», «Кто быстрее до флажка?», «Пройди и не задень», «Найди свое место».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«Физическое развитие»: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совершенствовать основные движения;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spc="-3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воспитывать волевые качества;</a:t>
                      </a:r>
                      <a:br>
                        <a:rPr lang="ru-RU" sz="1100" spc="-3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повышать двигательную активность;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981" marR="29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2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44450"/>
          <a:ext cx="8856662" cy="6788149"/>
        </p:xfrm>
        <a:graphic>
          <a:graphicData uri="http://schemas.openxmlformats.org/drawingml/2006/table">
            <a:tbl>
              <a:tblPr/>
              <a:tblGrid>
                <a:gridCol w="720204"/>
                <a:gridCol w="5382940"/>
                <a:gridCol w="2753518"/>
              </a:tblGrid>
              <a:tr h="39178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Ежедневное проведение утренней и корригирующей гимнастики, закаливающих процедур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spc="-3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укреплять здоровье детей, приобщать к здоровому образу жизни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Самодеятельные сюжетно-ролевые игры.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Помощь взрослым при подготовке к приему пищи, разным видам деятельности; по уходу за растениями и животными; выполнение отдельных трудовых поручений по поддержанию порядка в группе и на территории детского сада.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spc="-3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Напоминание о необходимости мыть руки перед едой, после прогулки и по мере загрязнения, закатывать рукава, правильно намыливать, насухо вытирать полотенцем.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spc="-2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Беседа о правилах поведения на прогулке, обсуждение с детьми, какие места на участке детского сада могут представлять опасность (ворота, въезд для машины и пр.)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«Социально-коммуникатив­ное развитие»: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поддерживать совместные игры детей;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учить договариваться, конструктивно решать конфликтные ситуации;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формировать отдельные трудовые навыки;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воспитывать положительное отношение к труду, чувство ответственности, бережное отношение к результатам труда, желание оказывать другим посильную помощь;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совершенствовать культурно-гигиенические навыки;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учить правилам безопасного поведения на участке детского сада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Наблюдения за работой помощника воспитателя в группе.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* Наблюдения в природе: рассматривание птиц, первых желтых листьев, ярких плодов деревьев и кустарников на территории детского сада, разных видов растений на клумбе, грибов-трутовиков на деревьях, наблюдение за насекомыми.</a:t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Индивидуальная работа по формированию математических представлений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«Познавательное развитие»: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spc="-2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знакомить с профессиями людей, работающих в детском саду;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формировать представления о природе ближайшего окружения осенью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spc="-3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Составление детьми описательных рассказов о своих поделках (о «клумбе» для капризной кошки); описание результатов наблюдений в природе.</a:t>
                      </a:r>
                      <a:br>
                        <a:rPr lang="ru-RU" sz="1100" spc="-3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Индивидуальная работа по развитию речи детей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«Речевое развитие»: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развивать связную речь, обогащать словарь прилагательными и глаголами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Самостоятельная художественная деятельность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«Художественно-эстетическое развитие»: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развивать воображение и творческую активность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1412" marR="31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400" b="1" dirty="0" smtClean="0"/>
              <a:t>Специфика методики работы с детьми 3-4 лет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/>
              <a:t>- совместная деятельность педагога с детьми – основная форма взаимодействия.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/>
              <a:t>- концентрация  внимания на 1-2 объектах окружающей среды, обследуя их с разных сторон (сенсорное развитие)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/>
              <a:t>- мотивирование деятельности детей – востребованность продуктов детской деятельности для самих детей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/>
              <a:t>- </a:t>
            </a:r>
            <a:r>
              <a:rPr lang="ru-RU" sz="2200" dirty="0" smtClean="0"/>
              <a:t>развитие </a:t>
            </a:r>
            <a:r>
              <a:rPr lang="ru-RU" sz="2200" dirty="0" smtClean="0"/>
              <a:t>и </a:t>
            </a:r>
            <a:r>
              <a:rPr lang="ru-RU" sz="2200" dirty="0" smtClean="0"/>
              <a:t>становление </a:t>
            </a:r>
            <a:r>
              <a:rPr lang="ru-RU" sz="2200" dirty="0" smtClean="0"/>
              <a:t>сюжетно-ролевой игры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/>
              <a:t>- задействование всех каналов восприятия информации с приоритетом наглядно-практических методов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/>
              <a:t>- индивидуальная поддержка выражается в свободе выбора, желания участвовать/не участвовать, одобрении правильных поступков и действий и помощи в том, что еще не смог освоить ребенок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/>
              <a:t>- много коллективных работ – для развития умений взаимодействовать, получать положительные эмоции от выполненной работы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89336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214414" y="214290"/>
            <a:ext cx="7472386" cy="58261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lnSpc>
                <a:spcPct val="95000"/>
              </a:lnSpc>
              <a:spcAft>
                <a:spcPts val="0"/>
              </a:spcAft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  <a:defRPr/>
            </a:pPr>
            <a:r>
              <a:rPr lang="ru-RU" sz="4000" b="1" smtClean="0"/>
              <a:t>Желаем творческой работы!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03350" y="1268413"/>
            <a:ext cx="7383463" cy="4968875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b="1" i="1" u="sng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300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38" y="3024188"/>
            <a:ext cx="7572375" cy="35004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Центр Сфера</a:t>
            </a:r>
          </a:p>
          <a:p>
            <a:pPr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129226, Москва, ул. Сельскохозяйственная, д. 18, корп. 3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Тел.: (495) 656-70-33.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spc="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Сайты</a:t>
            </a:r>
          </a:p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Книги: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www.tc-sfera.ru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Журналы: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www.sfera-podpiska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Наглядные пособия: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www.apcard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dou@tc-sfera.ru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(публикации), </a:t>
            </a:r>
          </a:p>
          <a:p>
            <a:pPr>
              <a:defRPr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mamairinag@tc-sfera.ru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(семинары)</a:t>
            </a:r>
          </a:p>
          <a:p>
            <a:pPr>
              <a:defRPr/>
            </a:pP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606" name="Группа 7"/>
          <p:cNvGrpSpPr>
            <a:grpSpLocks/>
          </p:cNvGrpSpPr>
          <p:nvPr/>
        </p:nvGrpSpPr>
        <p:grpSpPr bwMode="auto">
          <a:xfrm>
            <a:off x="0" y="5483225"/>
            <a:ext cx="1214438" cy="1247775"/>
            <a:chOff x="-32" y="5483009"/>
            <a:chExt cx="1214446" cy="1248459"/>
          </a:xfrm>
        </p:grpSpPr>
        <p:pic>
          <p:nvPicPr>
            <p:cNvPr id="9" name="Picture 1" descr="C:\Documents and Settings\User\Рабочий стол\Logo-istoki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5000"/>
            </a:blip>
            <a:srcRect/>
            <a:stretch>
              <a:fillRect/>
            </a:stretch>
          </p:blipFill>
          <p:spPr bwMode="auto">
            <a:xfrm>
              <a:off x="-32" y="5483009"/>
              <a:ext cx="1214446" cy="732073"/>
            </a:xfrm>
            <a:prstGeom prst="rect">
              <a:avLst/>
            </a:prstGeom>
            <a:noFill/>
          </p:spPr>
        </p:pic>
        <p:pic>
          <p:nvPicPr>
            <p:cNvPr id="10" name="Picture 3" descr="C:\Documents and Settings\User\Рабочий стол\дом радости\Знак  СФЕРА-2012-голубой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20000"/>
            </a:blip>
            <a:srcRect/>
            <a:stretch>
              <a:fillRect/>
            </a:stretch>
          </p:blipFill>
          <p:spPr bwMode="auto">
            <a:xfrm>
              <a:off x="117563" y="6215082"/>
              <a:ext cx="525347" cy="516386"/>
            </a:xfrm>
            <a:prstGeom prst="rect">
              <a:avLst/>
            </a:prstGeom>
            <a:noFill/>
          </p:spPr>
        </p:pic>
      </p:grpSp>
      <p:sp>
        <p:nvSpPr>
          <p:cNvPr id="11" name="Скругленный прямоугольник 10"/>
          <p:cNvSpPr/>
          <p:nvPr/>
        </p:nvSpPr>
        <p:spPr>
          <a:xfrm>
            <a:off x="1214414" y="928688"/>
            <a:ext cx="7643812" cy="18522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>
              <a:defRPr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государственный университет: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детства, кафедра психологической антропологии,  лаборатория дошкольного образования им. А.В Запорожца</a:t>
            </a:r>
          </a:p>
          <a:p>
            <a:pPr marL="182563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просп. Вернадского,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</a:p>
          <a:p>
            <a:pPr marL="182563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Специфический подход к реализации программы  «Истоки» – комплексно-тематический принцип организации содержания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412776"/>
            <a:ext cx="6059016" cy="51845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 smtClean="0"/>
              <a:t>Это альтернатива предметному принципу построения образовательного процесса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 smtClean="0"/>
              <a:t>Его смысл в том, что все воздействия педагога  на детей в образовательном процессе должны представлять собой некое единство, находиться в системе, поскольку только она способна влиять на ход развития детей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/>
              <a:t>По отношению </a:t>
            </a:r>
            <a:r>
              <a:rPr lang="ru-RU" sz="2000" dirty="0" smtClean="0"/>
              <a:t>в детям дошкольного возраста термин «тема» понимается шире, чем тема школьного урока, не только как конкретное знание о предмете, явлении, событии, какой-либо сферы действительности, но и как широкое ассоциативное поле вокруг нее, позволяющее ребенку видеть многообразие их взаимосвязей, обеспечивающих широту и разносторонность их представлений.</a:t>
            </a:r>
            <a:endParaRPr lang="ru-RU" sz="2000" dirty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717032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Механизм реализации задач –</a:t>
            </a:r>
            <a:br>
              <a:rPr lang="ru-RU" sz="2400" b="1" dirty="0" smtClean="0"/>
            </a:br>
            <a:r>
              <a:rPr lang="ru-RU" sz="2400" b="1" dirty="0" smtClean="0"/>
              <a:t> комплексно-тематическое планирование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3960" y="836712"/>
            <a:ext cx="8596984" cy="12744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tx1"/>
                </a:solidFill>
                <a:cs typeface="Times New Roman" pitchFamily="18" charset="0"/>
              </a:rPr>
              <a:t>Комплексно-тематический принцип в планировании позволяет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объединить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содержание разных образовательных областей вокруг</a:t>
            </a: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 темы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задающей общий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смысловой контекст. </a:t>
            </a:r>
          </a:p>
          <a:p>
            <a:pPr algn="ctr"/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882" y="2276872"/>
            <a:ext cx="8139866" cy="23259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Вокруг </a:t>
            </a: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темы выстраиваются разные виды детской деятельности </a:t>
            </a:r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определенной последовательности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Каждый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из видов деятельности,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сохраняя свою специфику,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имеет определенную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направленность. В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ходе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одной  деятельности стимулируется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интерес к новому содержанию, в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другой – обогащаются имеющиеся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представления,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в третьей инициируется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воплощение полученных представлений в самостоятельной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деятельности, в творческом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смыслении 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(игре, продуктивных видах деятельности и т.д.). </a:t>
            </a:r>
          </a:p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4864012"/>
            <a:ext cx="7666108" cy="1844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Обеспечивается баланс между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непосредственно образовательной деятельностью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и самостоятельной деятельностью детей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повышается детская   активность, познавательная мотивация,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развивается поисковая  деятельность,  усиливается индивидуальный  подход  к развитию каждого ребенка.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3" name="Группа 9"/>
          <p:cNvGrpSpPr/>
          <p:nvPr/>
        </p:nvGrpSpPr>
        <p:grpSpPr>
          <a:xfrm>
            <a:off x="-32" y="5483009"/>
            <a:ext cx="1214446" cy="1248459"/>
            <a:chOff x="-32" y="5483009"/>
            <a:chExt cx="1214446" cy="1248459"/>
          </a:xfrm>
        </p:grpSpPr>
        <p:pic>
          <p:nvPicPr>
            <p:cNvPr id="11" name="Picture 1" descr="C:\Documents and Settings\User\Рабочий стол\Logo-istoki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5000"/>
            </a:blip>
            <a:srcRect/>
            <a:stretch>
              <a:fillRect/>
            </a:stretch>
          </p:blipFill>
          <p:spPr bwMode="auto">
            <a:xfrm>
              <a:off x="-32" y="5483009"/>
              <a:ext cx="1214446" cy="732073"/>
            </a:xfrm>
            <a:prstGeom prst="rect">
              <a:avLst/>
            </a:prstGeom>
            <a:noFill/>
          </p:spPr>
        </p:pic>
        <p:pic>
          <p:nvPicPr>
            <p:cNvPr id="12" name="Picture 3" descr="C:\Documents and Settings\User\Рабочий стол\дом радости\Знак  СФЕРА-2012-голубой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20000"/>
            </a:blip>
            <a:srcRect/>
            <a:stretch>
              <a:fillRect/>
            </a:stretch>
          </p:blipFill>
          <p:spPr bwMode="auto">
            <a:xfrm>
              <a:off x="117563" y="6215082"/>
              <a:ext cx="525347" cy="51638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23058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928802"/>
            <a:ext cx="4176464" cy="43742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85720" y="1285860"/>
            <a:ext cx="4146996" cy="639763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latin typeface="+mn-lt"/>
              </a:rPr>
              <a:t>Традиционное планирование</a:t>
            </a:r>
            <a:endParaRPr lang="ru-RU" b="1" dirty="0">
              <a:latin typeface="+mn-lt"/>
            </a:endParaRPr>
          </a:p>
        </p:txBody>
      </p:sp>
      <p:sp>
        <p:nvSpPr>
          <p:cNvPr id="50180" name="Содержимое 8"/>
          <p:cNvSpPr>
            <a:spLocks noGrp="1"/>
          </p:cNvSpPr>
          <p:nvPr>
            <p:ph sz="quarter" idx="2"/>
          </p:nvPr>
        </p:nvSpPr>
        <p:spPr>
          <a:xfrm>
            <a:off x="214283" y="1857364"/>
            <a:ext cx="4071966" cy="4587992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ru-RU" sz="1900" dirty="0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1. </a:t>
            </a:r>
            <a:r>
              <a:rPr lang="ru-RU" sz="2000" dirty="0" smtClean="0">
                <a:solidFill>
                  <a:schemeClr val="bg1"/>
                </a:solidFill>
              </a:rPr>
              <a:t>Цель – выполнение программы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2.  Содержание представлено отдельными методиками,  их взаимодействие эпизодическое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3.  Слабая познавательная мотивация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4. Основная форма обучения – занятие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5.  Не учитывается влияние предметно-развивающей среды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6.  Каждый педагог планирует только свою деятельность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50181" name="Содержимое 10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4360863" cy="457203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1800" dirty="0" smtClean="0"/>
              <a:t>1.Цель – развитие каждого ребенка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dirty="0" smtClean="0"/>
              <a:t>2. Общее смысловое содержание разных видов детской деятельности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dirty="0" smtClean="0"/>
              <a:t>3. Сильная познавательная мотивация. Опора на опыт детей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dirty="0" smtClean="0"/>
              <a:t>4. Разные формы образовательной работы, их взаимосвязь  в течение дня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dirty="0" smtClean="0"/>
              <a:t>5. Предметно-развивающая среда – составная часть образовательного процесса, обеспечивающая мотивацию и процессы саморазвития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dirty="0" smtClean="0"/>
              <a:t>6. Каждый педагог учитывает деятельность коллеги – целостное воздействие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643438" y="1285860"/>
            <a:ext cx="4294187" cy="592157"/>
          </a:xfrm>
          <a:solidFill>
            <a:schemeClr val="accent3">
              <a:lumMod val="75000"/>
            </a:schemeClr>
          </a:solidFill>
          <a:ln w="10795">
            <a:solidFill>
              <a:schemeClr val="accent4">
                <a:lumMod val="75000"/>
              </a:schemeClr>
            </a:solidFill>
            <a:miter lim="800000"/>
          </a:ln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sz="2000" b="1" dirty="0" smtClean="0"/>
              <a:t>Комплексно-тематическое</a:t>
            </a:r>
          </a:p>
          <a:p>
            <a:pPr algn="ctr">
              <a:defRPr/>
            </a:pPr>
            <a:r>
              <a:rPr lang="ru-RU" sz="2000" b="1" dirty="0" smtClean="0"/>
              <a:t>планирование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922" y="214289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Преимущества комплексно-тематического планирования перед традиционным (предметным)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2400" b="1" dirty="0" smtClean="0"/>
              <a:t>Учебный </a:t>
            </a:r>
            <a:r>
              <a:rPr lang="ru-RU" sz="2400" b="1" dirty="0"/>
              <a:t>план  </a:t>
            </a:r>
            <a:r>
              <a:rPr lang="ru-RU" sz="2400" b="1" dirty="0" smtClean="0"/>
              <a:t>организованных занятий на </a:t>
            </a:r>
            <a:r>
              <a:rPr lang="ru-RU" sz="2400" b="1" dirty="0"/>
              <a:t>неделю 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734879"/>
              </p:ext>
            </p:extLst>
          </p:nvPr>
        </p:nvGraphicFramePr>
        <p:xfrm>
          <a:off x="611558" y="980728"/>
          <a:ext cx="777686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40"/>
                <a:gridCol w="1796533"/>
                <a:gridCol w="1865492"/>
              </a:tblGrid>
              <a:tr h="9417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Непосредственно образовательная деятельность (фронтальные занятия)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 в неделю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 в год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20139">
                <a:tc>
                  <a:txBody>
                    <a:bodyPr/>
                    <a:lstStyle/>
                    <a:p>
                      <a:pPr marL="24130" marR="144145" indent="-241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81965" algn="l"/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Познание окружающего мира.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34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0139">
                <a:tc>
                  <a:txBody>
                    <a:bodyPr/>
                    <a:lstStyle/>
                    <a:p>
                      <a:pPr marL="24130" marR="144145" indent="-241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81965" algn="l"/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элементарных математических представлений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</a:tr>
              <a:tr h="320139">
                <a:tc>
                  <a:txBody>
                    <a:bodyPr/>
                    <a:lstStyle/>
                    <a:p>
                      <a:pPr marL="24130" marR="144145" indent="-241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81965" algn="l"/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Конструирование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0,5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0139">
                <a:tc>
                  <a:txBody>
                    <a:bodyPr/>
                    <a:lstStyle/>
                    <a:p>
                      <a:pPr marL="24130" marR="144145" indent="-241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81965" algn="l"/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речи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34</a:t>
                      </a:r>
                      <a:endParaRPr lang="ru-RU" sz="2000" dirty="0"/>
                    </a:p>
                  </a:txBody>
                  <a:tcPr/>
                </a:tc>
              </a:tr>
              <a:tr h="320139">
                <a:tc>
                  <a:txBody>
                    <a:bodyPr/>
                    <a:lstStyle/>
                    <a:p>
                      <a:pPr marL="24130" marR="144145" indent="-241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81965" algn="l"/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Чтение художественной литературы и фольклора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34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0139">
                <a:tc>
                  <a:txBody>
                    <a:bodyPr/>
                    <a:lstStyle/>
                    <a:p>
                      <a:pPr marL="24130" marR="144145" indent="-241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481965" algn="l"/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Изобразительная деятельность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68</a:t>
                      </a:r>
                      <a:endParaRPr lang="ru-RU" sz="2000" dirty="0"/>
                    </a:p>
                  </a:txBody>
                  <a:tcPr/>
                </a:tc>
              </a:tr>
              <a:tr h="320139">
                <a:tc>
                  <a:txBody>
                    <a:bodyPr/>
                    <a:lstStyle/>
                    <a:p>
                      <a:pPr marL="24130" marR="144145" indent="-241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81965" algn="l"/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Музыкальное занятие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68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0139">
                <a:tc>
                  <a:txBody>
                    <a:bodyPr/>
                    <a:lstStyle/>
                    <a:p>
                      <a:pPr marL="24130" marR="144145" indent="-241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481965" algn="l"/>
                          <a:tab pos="2969895" algn="ctr"/>
                          <a:tab pos="5940425" algn="r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Физкультура (из них одно как динамическая прогулка)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102</a:t>
                      </a:r>
                      <a:endParaRPr lang="ru-RU" sz="2000" dirty="0"/>
                    </a:p>
                  </a:txBody>
                  <a:tcPr/>
                </a:tc>
              </a:tr>
              <a:tr h="320139">
                <a:tc>
                  <a:txBody>
                    <a:bodyPr/>
                    <a:lstStyle/>
                    <a:p>
                      <a:pPr marL="24130" marR="144145" indent="-2413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481965" algn="l"/>
                          <a:tab pos="2969895" algn="ctr"/>
                          <a:tab pos="5940425" algn="r"/>
                        </a:tabLst>
                      </a:pPr>
                      <a:endParaRPr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Всего: 374</a:t>
                      </a:r>
                      <a:endParaRPr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Расширение тематики по возрастным группам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216274"/>
              </p:ext>
            </p:extLst>
          </p:nvPr>
        </p:nvGraphicFramePr>
        <p:xfrm>
          <a:off x="214313" y="747713"/>
          <a:ext cx="8715407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808"/>
                <a:gridCol w="1622703"/>
                <a:gridCol w="1728192"/>
                <a:gridCol w="2088232"/>
                <a:gridCol w="2125472"/>
              </a:tblGrid>
              <a:tr h="5783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недели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Младшая группа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Средняя группа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Старшая группа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Подгот</a:t>
                      </a:r>
                      <a:r>
                        <a:rPr lang="ru-RU" sz="1600" dirty="0" smtClean="0"/>
                        <a:t>. к школе</a:t>
                      </a:r>
                    </a:p>
                    <a:p>
                      <a:r>
                        <a:rPr lang="ru-RU" sz="1600" dirty="0" smtClean="0"/>
                        <a:t>группа</a:t>
                      </a:r>
                      <a:endParaRPr lang="ru-RU" sz="1600" dirty="0"/>
                    </a:p>
                  </a:txBody>
                  <a:tcPr/>
                </a:tc>
              </a:tr>
              <a:tr h="7509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Сентябрь</a:t>
                      </a:r>
                    </a:p>
                    <a:p>
                      <a:r>
                        <a:rPr lang="ru-RU" sz="1800" b="1" dirty="0" smtClean="0"/>
                        <a:t>1 неделя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Наши  игрушки</a:t>
                      </a:r>
                      <a:r>
                        <a:rPr lang="ru-RU" sz="1800" b="0" baseline="0" dirty="0" smtClean="0"/>
                        <a:t> -</a:t>
                      </a:r>
                      <a:r>
                        <a:rPr lang="ru-RU" sz="1800" b="0" dirty="0" smtClean="0"/>
                        <a:t> мяч.</a:t>
                      </a:r>
                      <a:endParaRPr lang="ru-RU" sz="18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Здравствуй, детский сад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Наш детский сад. Встречи после лета</a:t>
                      </a:r>
                      <a:endParaRPr lang="ru-RU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Встречи друзей после летнего отдыха</a:t>
                      </a:r>
                      <a:endParaRPr lang="ru-RU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4023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Сентябрь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неделя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Наши игрушки - лошадка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Наша группа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Наш детский сад. Мы ― группа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Встречи друзей после летнего отдыха</a:t>
                      </a:r>
                      <a:endParaRPr lang="ru-RU" sz="1800" dirty="0"/>
                    </a:p>
                  </a:txBody>
                  <a:tcPr/>
                </a:tc>
              </a:tr>
              <a:tr h="61392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Сентябрь </a:t>
                      </a:r>
                      <a:r>
                        <a:rPr lang="ru-RU" sz="1800" b="1" dirty="0" smtClean="0"/>
                        <a:t>3 неделя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Машины на нашей улице</a:t>
                      </a:r>
                      <a:endParaRPr lang="ru-RU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Городская улица. Транспорт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Жизнь людей и природа в городе</a:t>
                      </a:r>
                      <a:endParaRPr lang="ru-RU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Города моей страны</a:t>
                      </a:r>
                      <a:endParaRPr lang="ru-RU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392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Сентябрь</a:t>
                      </a:r>
                    </a:p>
                    <a:p>
                      <a:r>
                        <a:rPr lang="ru-RU" sz="1800" b="1" dirty="0" smtClean="0"/>
                        <a:t>4 неделя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Яблочко на яблоне и в магазине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Городская улица. Магазины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Жизнь людей и природа в городе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Города моей страны</a:t>
                      </a:r>
                      <a:endParaRPr lang="ru-RU" sz="1800" dirty="0"/>
                    </a:p>
                  </a:txBody>
                  <a:tcPr/>
                </a:tc>
              </a:tr>
              <a:tr h="61392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Октябрь</a:t>
                      </a:r>
                    </a:p>
                    <a:p>
                      <a:r>
                        <a:rPr lang="ru-RU" sz="1800" b="1" dirty="0" smtClean="0"/>
                        <a:t>5 неделя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Где растет репка?</a:t>
                      </a:r>
                      <a:endParaRPr lang="ru-RU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 саду ли, в огороде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Жизнь людей в деревне. Урожай</a:t>
                      </a:r>
                      <a:endParaRPr lang="ru-RU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Такой разный урожай</a:t>
                      </a:r>
                      <a:endParaRPr lang="ru-RU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392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Октябрь</a:t>
                      </a:r>
                    </a:p>
                    <a:p>
                      <a:r>
                        <a:rPr lang="ru-RU" sz="1800" b="1" dirty="0" smtClean="0"/>
                        <a:t>6 неделя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Кто любит зернышки?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Такие разные зернышки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Жизнь людей в деревне. Ферма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Встречаем гостей </a:t>
                      </a:r>
                      <a:endParaRPr lang="ru-RU" sz="1800" dirty="0"/>
                    </a:p>
                  </a:txBody>
                  <a:tcPr/>
                </a:tc>
              </a:tr>
              <a:tr h="61392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Октябрь</a:t>
                      </a:r>
                    </a:p>
                    <a:p>
                      <a:r>
                        <a:rPr lang="ru-RU" sz="1800" b="1" dirty="0" smtClean="0"/>
                        <a:t>7 неделя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Дождик и зонтик</a:t>
                      </a:r>
                      <a:endParaRPr lang="ru-RU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Домашние животные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Золотая осень</a:t>
                      </a:r>
                      <a:endParaRPr lang="ru-RU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Веселая ярмарка</a:t>
                      </a:r>
                      <a:endParaRPr lang="ru-RU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32048"/>
          </a:xfrm>
        </p:spPr>
        <p:txBody>
          <a:bodyPr/>
          <a:lstStyle/>
          <a:p>
            <a:r>
              <a:rPr lang="ru-RU" sz="2800" b="1" dirty="0"/>
              <a:t>Тематика по неделям . </a:t>
            </a:r>
            <a:r>
              <a:rPr lang="ru-RU" sz="2800" b="1" dirty="0" smtClean="0"/>
              <a:t>СЕНТЯБРЬ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066574"/>
              </p:ext>
            </p:extLst>
          </p:nvPr>
        </p:nvGraphicFramePr>
        <p:xfrm>
          <a:off x="251520" y="764704"/>
          <a:ext cx="8496943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63"/>
                <a:gridCol w="1412597"/>
                <a:gridCol w="6627583"/>
              </a:tblGrid>
              <a:tr h="4054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9980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Наши игрушки. Мячик. 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Рассматриваем и рассказываем о мячиках, лепим их и создаем коллективную аппликацию «Мячики катятся по дорожке», читаем рассказ </a:t>
                      </a:r>
                      <a:r>
                        <a:rPr lang="ru-RU" sz="1800" dirty="0" err="1" smtClean="0"/>
                        <a:t>Я.Тайц</a:t>
                      </a:r>
                      <a:r>
                        <a:rPr lang="ru-RU" sz="1800" dirty="0" smtClean="0"/>
                        <a:t> «Кубик на кубик», строим башенки из кубиков определенного цвета.</a:t>
                      </a:r>
                    </a:p>
                  </a:txBody>
                  <a:tcPr/>
                </a:tc>
              </a:tr>
              <a:tr h="129980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Наши игрушки.</a:t>
                      </a:r>
                    </a:p>
                    <a:p>
                      <a:r>
                        <a:rPr lang="ru-RU" sz="1800" b="1" dirty="0" smtClean="0"/>
                        <a:t>Лошадка.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Рассматриваем лошадку, слушаем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 ней стихи и рассказ </a:t>
                      </a:r>
                      <a:r>
                        <a:rPr lang="ru-RU" sz="1800" dirty="0" err="1" smtClean="0"/>
                        <a:t>В.Степанова</a:t>
                      </a:r>
                      <a:r>
                        <a:rPr lang="ru-RU" sz="1800" dirty="0" smtClean="0"/>
                        <a:t> «Игра»; строим дорожки из кирпичиков, по которым лошадка будет возить тележку с куклами. </a:t>
                      </a:r>
                      <a:r>
                        <a:rPr lang="ru-RU" sz="1800" baseline="0" dirty="0" smtClean="0"/>
                        <a:t> З</a:t>
                      </a:r>
                      <a:r>
                        <a:rPr lang="ru-RU" sz="1800" dirty="0" smtClean="0"/>
                        <a:t>накомимся с паровозиком, читаем и говорим о нем.</a:t>
                      </a:r>
                      <a:endParaRPr lang="ru-RU" dirty="0"/>
                    </a:p>
                  </a:txBody>
                  <a:tcPr/>
                </a:tc>
              </a:tr>
              <a:tr h="159975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Машины на нашей улице.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Рассматриваем и сравниваем легковые и грузовые машины, рассказываем о них, читаем художественную литературу. Сказку </a:t>
                      </a:r>
                      <a:r>
                        <a:rPr lang="ru-RU" sz="1800" dirty="0" err="1" smtClean="0"/>
                        <a:t>Н.Павловой</a:t>
                      </a:r>
                      <a:r>
                        <a:rPr lang="ru-RU" sz="1800" dirty="0" smtClean="0"/>
                        <a:t> «На машине» разыграем на игрушках. В наблюдениях в природе и в </a:t>
                      </a:r>
                      <a:r>
                        <a:rPr lang="ru-RU" sz="1800" dirty="0" err="1" smtClean="0"/>
                        <a:t>изодеятельности</a:t>
                      </a:r>
                      <a:r>
                        <a:rPr lang="ru-RU" sz="1800" dirty="0" smtClean="0"/>
                        <a:t> появится тема листопада.</a:t>
                      </a:r>
                      <a:endParaRPr lang="ru-RU" sz="2400" dirty="0" smtClean="0"/>
                    </a:p>
                  </a:txBody>
                  <a:tcPr/>
                </a:tc>
              </a:tr>
              <a:tr h="129980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Яблочко на яблоне и в магазине. 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Яблоко нарисуем и слепим. </a:t>
                      </a:r>
                      <a:r>
                        <a:rPr lang="ru-RU" sz="1800" baseline="0" dirty="0" smtClean="0"/>
                        <a:t> Б</a:t>
                      </a:r>
                      <a:r>
                        <a:rPr lang="ru-RU" sz="1800" dirty="0" smtClean="0"/>
                        <a:t>удем развивать речь детей в дидактической игре «Магазин», прочитаем сказку </a:t>
                      </a:r>
                      <a:r>
                        <a:rPr lang="ru-RU" sz="1800" dirty="0" err="1" smtClean="0"/>
                        <a:t>В.Сутеева</a:t>
                      </a:r>
                      <a:r>
                        <a:rPr lang="ru-RU" sz="1800" dirty="0" smtClean="0"/>
                        <a:t> «Яблоко»,  познакомим детей с работой повара, где дети узнают, что нужно, чтобы сварить компот. </a:t>
                      </a:r>
                      <a:endParaRPr lang="ru-RU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ru-RU" sz="2800" b="1" dirty="0"/>
              <a:t>Тематика по неделям . </a:t>
            </a:r>
            <a:r>
              <a:rPr lang="ru-RU" sz="2800" b="1" dirty="0" smtClean="0"/>
              <a:t>ОКТЯБРЬ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793347"/>
              </p:ext>
            </p:extLst>
          </p:nvPr>
        </p:nvGraphicFramePr>
        <p:xfrm>
          <a:off x="35496" y="620688"/>
          <a:ext cx="9001000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1414389"/>
                <a:gridCol w="737058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РАБОТЫ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Где растет репка?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ru-RU" sz="1800" dirty="0" smtClean="0"/>
                        <a:t>Создадим образ репки в </a:t>
                      </a:r>
                      <a:r>
                        <a:rPr lang="ru-RU" sz="1800" dirty="0" err="1" smtClean="0"/>
                        <a:t>изодеятельности</a:t>
                      </a:r>
                      <a:r>
                        <a:rPr lang="ru-RU" sz="1800" dirty="0" smtClean="0"/>
                        <a:t>, посмотрим сказку «Репка» в настольном театре, послушаем</a:t>
                      </a:r>
                      <a:r>
                        <a:rPr lang="ru-RU" sz="1800" baseline="0" dirty="0" smtClean="0"/>
                        <a:t>  </a:t>
                      </a:r>
                      <a:r>
                        <a:rPr lang="ru-RU" sz="1800" dirty="0" smtClean="0"/>
                        <a:t>сказку «Пых», поговорим о том, что выросло осенью на огороде, создадим простые конструкции (дом, забор, лавочка) и</a:t>
                      </a:r>
                      <a:r>
                        <a:rPr lang="ru-RU" sz="1800" baseline="0" dirty="0" smtClean="0"/>
                        <a:t> объединим постройки в макет  </a:t>
                      </a:r>
                      <a:r>
                        <a:rPr lang="ru-RU" sz="1800" dirty="0" smtClean="0"/>
                        <a:t>«У бабушки в деревне».  </a:t>
                      </a:r>
                      <a:endParaRPr lang="ru-RU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Кто любит зернышки?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Рассмотрим семена разных деревьев,</a:t>
                      </a:r>
                      <a:r>
                        <a:rPr lang="ru-RU" baseline="0" dirty="0" smtClean="0"/>
                        <a:t> с летающими семенами проведем опыты, познакомимся с подсолнухом, нарисуем и слепим его. Узнаем, кто любит зернышки (птицы, петушок и куры, хомячок и мышки). Про петушка послушаем </a:t>
                      </a:r>
                      <a:r>
                        <a:rPr lang="ru-RU" baseline="0" dirty="0" err="1" smtClean="0"/>
                        <a:t>потешки</a:t>
                      </a:r>
                      <a:r>
                        <a:rPr lang="ru-RU" baseline="0" dirty="0" smtClean="0"/>
                        <a:t>, сделаем  коллективно его аппликативное изображение. Узнаем у повара из чего и как варятся каши.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Дождик и зонтик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Понаблюдаем за  приметами  поздней осени, за листопадом. за поведением воробьев</a:t>
                      </a:r>
                      <a:r>
                        <a:rPr lang="ru-RU" b="0" baseline="0" dirty="0" smtClean="0"/>
                        <a:t> и ворон. </a:t>
                      </a:r>
                      <a:r>
                        <a:rPr lang="ru-RU" b="0" dirty="0" smtClean="0"/>
                        <a:t>Создадим образы туч, дождя и зонтика в </a:t>
                      </a:r>
                      <a:r>
                        <a:rPr lang="ru-RU" b="0" dirty="0" err="1" smtClean="0"/>
                        <a:t>изодеятельности</a:t>
                      </a:r>
                      <a:r>
                        <a:rPr lang="ru-RU" b="0" dirty="0" smtClean="0"/>
                        <a:t>. </a:t>
                      </a:r>
                      <a:r>
                        <a:rPr lang="ru-RU" b="0" baseline="0" dirty="0" smtClean="0"/>
                        <a:t>Из сказки </a:t>
                      </a:r>
                      <a:r>
                        <a:rPr lang="ru-RU" b="0" baseline="0" dirty="0" err="1" smtClean="0"/>
                        <a:t>В.Степанова</a:t>
                      </a:r>
                      <a:r>
                        <a:rPr lang="ru-RU" b="0" baseline="0" dirty="0" smtClean="0"/>
                        <a:t> «Домик для воробья» узнаем, почему некоторые птицы улетают в теплые края.  Проведем опыты с зонтиком и резиновыми сапожками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Белкина кладовка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художественной литературы узнаем, как белка и медведь готовятся к зиме, какие «дома» они приготовили себе на зиму,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 будут питаться зимой. Слепим грибы для белочки. Будем составлять короткие тексты-описания о медведице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медвежонком. Продолжим разговор р теплой одежде,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исследуем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ее.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784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3099</Words>
  <Application>Microsoft Office PowerPoint</Application>
  <PresentationFormat>Экран (4:3)</PresentationFormat>
  <Paragraphs>365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Тематическое  планирование образовательного процесса с детьми 3-4 лет (ПООП «Истоки»)</vt:lpstr>
      <vt:lpstr>Серия пособий,  выпущенных издательством  ТЦ «Сфера»   </vt:lpstr>
      <vt:lpstr>Специфический подход к реализации программы  «Истоки» – комплексно-тематический принцип организации содержания работы</vt:lpstr>
      <vt:lpstr>Механизм реализации задач –  комплексно-тематическое планирование</vt:lpstr>
      <vt:lpstr>Презентация PowerPoint</vt:lpstr>
      <vt:lpstr>Учебный план  организованных занятий на неделю </vt:lpstr>
      <vt:lpstr>Расширение тематики по возрастным группам</vt:lpstr>
      <vt:lpstr>Тематика по неделям . СЕНТЯБРЬ</vt:lpstr>
      <vt:lpstr>Тематика по неделям . ОКТЯБРЬ</vt:lpstr>
      <vt:lpstr>Тематика по неделям . НОЯБРЬ</vt:lpstr>
      <vt:lpstr>Тематика по неделям . ДЕКАБРЬ</vt:lpstr>
      <vt:lpstr>Тематика по неделям . ЯНВАРЬ</vt:lpstr>
      <vt:lpstr>Тематика по неделям . ФЕВРАЛЬ</vt:lpstr>
      <vt:lpstr>Тематика по неделям . МАРТ</vt:lpstr>
      <vt:lpstr>Тематика по неделям . АПРЕЛЬ</vt:lpstr>
      <vt:lpstr>Тематика по неделям . МАЙ</vt:lpstr>
      <vt:lpstr>Презентация PowerPoint</vt:lpstr>
      <vt:lpstr>Представление содержания в методическом пособии </vt:lpstr>
      <vt:lpstr>Презентация PowerPoint</vt:lpstr>
      <vt:lpstr>Презентация PowerPoint</vt:lpstr>
      <vt:lpstr>Презентация PowerPoint</vt:lpstr>
      <vt:lpstr>Специфика методики работы с детьми 3-4 лет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Комплексно-тематическое  планирование образовательного процесса с детьми 3-4 лет (ПООП «Истоки»)</dc:title>
  <dc:creator>Пользователь Windows</dc:creator>
  <cp:lastModifiedBy>ASUS</cp:lastModifiedBy>
  <cp:revision>81</cp:revision>
  <dcterms:created xsi:type="dcterms:W3CDTF">2015-09-10T19:34:27Z</dcterms:created>
  <dcterms:modified xsi:type="dcterms:W3CDTF">2015-09-22T18:49:30Z</dcterms:modified>
</cp:coreProperties>
</file>