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9"/>
  </p:notesMasterIdLst>
  <p:sldIdLst>
    <p:sldId id="26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38" r:id="rId13"/>
    <p:sldId id="342" r:id="rId14"/>
    <p:sldId id="343" r:id="rId15"/>
    <p:sldId id="346" r:id="rId16"/>
    <p:sldId id="347" r:id="rId17"/>
    <p:sldId id="270" r:id="rId18"/>
    <p:sldId id="271" r:id="rId19"/>
    <p:sldId id="276" r:id="rId20"/>
    <p:sldId id="279" r:id="rId21"/>
    <p:sldId id="282" r:id="rId22"/>
    <p:sldId id="283" r:id="rId23"/>
    <p:sldId id="284" r:id="rId24"/>
    <p:sldId id="285" r:id="rId25"/>
    <p:sldId id="287" r:id="rId26"/>
    <p:sldId id="288" r:id="rId27"/>
    <p:sldId id="289" r:id="rId28"/>
    <p:sldId id="290" r:id="rId29"/>
    <p:sldId id="292" r:id="rId30"/>
    <p:sldId id="293" r:id="rId31"/>
    <p:sldId id="294" r:id="rId32"/>
    <p:sldId id="295" r:id="rId33"/>
    <p:sldId id="298" r:id="rId34"/>
    <p:sldId id="300" r:id="rId35"/>
    <p:sldId id="301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4" r:id="rId47"/>
    <p:sldId id="315" r:id="rId48"/>
    <p:sldId id="316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334" r:id="rId66"/>
    <p:sldId id="336" r:id="rId67"/>
    <p:sldId id="337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>
      <p:cViewPr varScale="1">
        <p:scale>
          <a:sx n="78" d="100"/>
          <a:sy n="78" d="100"/>
        </p:scale>
        <p:origin x="13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4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0866D-ACB6-4106-94B2-84B30C93147C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8A369-DF65-4806-A836-D421CFCDF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541A7E-67D2-4623-8207-F7C74590A96C}" type="slidenum">
              <a:rPr lang="ru-RU" smtClean="0"/>
              <a:pPr eaLnBrk="1" hangingPunct="1"/>
              <a:t>67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51364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ds1799.uvuo.ru/images/mini_muz_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mishred.narod.ru/foto/mini_musei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medianet.yartel.ru/dou/dou16/images/stories/foto/osen/dsc05658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dsad8.narod.ru/images/fotol/muzey_ds8_2010/images/image/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www.vecherniy-kotlas.ru/uploads/posts/2011-05/1304664683_23.jpg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268760"/>
            <a:ext cx="784887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</a:rPr>
              <a:t>Формирование художественно-эстетического воспитания ребенка</a:t>
            </a:r>
          </a:p>
          <a:p>
            <a:r>
              <a:rPr lang="ru-RU" sz="36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</a:rPr>
              <a:t>в процессе культурно-досуговой деятельности</a:t>
            </a:r>
            <a:endParaRPr lang="ru-RU" sz="3600" b="1" cap="none" spc="0" dirty="0">
              <a:ln w="11430"/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636293"/>
            <a:ext cx="784887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cap="none" spc="0" dirty="0" smtClean="0">
                <a:ln w="11430"/>
                <a:solidFill>
                  <a:schemeClr val="bg2">
                    <a:lumMod val="10000"/>
                  </a:schemeClr>
                </a:solidFill>
              </a:rPr>
              <a:t>Доктор, профессор </a:t>
            </a:r>
            <a:r>
              <a:rPr lang="ru-RU" sz="2800" dirty="0" smtClean="0">
                <a:ln w="11430"/>
                <a:solidFill>
                  <a:schemeClr val="bg2">
                    <a:lumMod val="10000"/>
                  </a:schemeClr>
                </a:solidFill>
              </a:rPr>
              <a:t>педагогических </a:t>
            </a:r>
            <a:r>
              <a:rPr lang="ru-RU" sz="2800" dirty="0" smtClean="0">
                <a:ln w="11430"/>
                <a:solidFill>
                  <a:schemeClr val="bg2">
                    <a:lumMod val="10000"/>
                  </a:schemeClr>
                </a:solidFill>
              </a:rPr>
              <a:t>наук</a:t>
            </a:r>
            <a:endParaRPr lang="ru-RU" sz="2800" cap="none" spc="0" dirty="0" smtClean="0">
              <a:ln w="11430"/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800" cap="none" spc="0" dirty="0" err="1" smtClean="0">
                <a:ln w="11430"/>
                <a:solidFill>
                  <a:schemeClr val="bg2">
                    <a:lumMod val="10000"/>
                  </a:schemeClr>
                </a:solidFill>
              </a:rPr>
              <a:t>Зацепина</a:t>
            </a:r>
            <a:r>
              <a:rPr lang="ru-RU" sz="2800" cap="none" spc="0" dirty="0" smtClean="0">
                <a:ln w="11430"/>
                <a:solidFill>
                  <a:schemeClr val="bg2">
                    <a:lumMod val="10000"/>
                  </a:schemeClr>
                </a:solidFill>
              </a:rPr>
              <a:t> Мария Борисовна</a:t>
            </a:r>
            <a:endParaRPr lang="ru-RU" sz="2800" cap="none" spc="0" dirty="0">
              <a:ln w="11430"/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8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545976"/>
            <a:ext cx="4121600" cy="5691336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Подавляющее большинство древнеславянских языческих празднеств и молений проводилось общественно, являлось «событием», совместным заклинанием природы и проводилось не в доме или в поселке, а за пределами житейского бытового круга. Древнему земледельцу нужно было, прежде всего, воздействовать на природу, воззвать к ее вегетационной мощи, обратиться к различным «</a:t>
            </a:r>
            <a:r>
              <a:rPr lang="ru-RU" sz="1400" b="1" dirty="0" err="1" smtClean="0">
                <a:solidFill>
                  <a:schemeClr val="bg2">
                    <a:lumMod val="10000"/>
                  </a:schemeClr>
                </a:solidFill>
              </a:rPr>
              <a:t>рощениям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», священным деревьям, к водным источникам - родникам, кладезям </a:t>
            </a:r>
            <a:r>
              <a:rPr lang="ru-RU" sz="1400" b="1" dirty="0" err="1" smtClean="0">
                <a:solidFill>
                  <a:schemeClr val="bg2">
                    <a:lumMod val="10000"/>
                  </a:schemeClr>
                </a:solidFill>
              </a:rPr>
              <a:t>студеницам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, к полям в процессе вспашки, сева и вовремя вызревания драгоценного урожая. Помимо этих вполне конкретных разделов природы, где магия просматривается очень легко, существовала еще почитание гор и холмов, связанное с обобщением природы, с теми </a:t>
            </a:r>
            <a:r>
              <a:rPr lang="ru-RU" sz="1400" b="1" dirty="0" err="1" smtClean="0">
                <a:solidFill>
                  <a:schemeClr val="bg2">
                    <a:lumMod val="10000"/>
                  </a:schemeClr>
                </a:solidFill>
              </a:rPr>
              <a:t>рожаницами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 и Родом, которые управляли природой в целом, управляли ею с неба, на котором находились. Общечеловеческим является почитание гор и проведение на них молений особых, обращенных к тому или иному верховному божеству</a:t>
            </a:r>
            <a:endParaRPr lang="ru-RU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Содержимое 4" descr="101883214_1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47937" y="1628800"/>
            <a:ext cx="4344543" cy="367240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4059238" cy="304442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89248"/>
            <a:ext cx="4059936" cy="45720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«Красные горки», «красные холмы», где проводились масленичные сжигания чучел зимы, обряд заклинания весны, встреча Лады и Лели, катанье яиц на фоминой недели (которая и называлась « красной горкой») были, вероятно, около каждого села. В равнинах местах, где не было заметных возвышенностей, крестьяне отмечали на лугах первые весенние проталины, где раньше всего начинал таять снег, и там проводили обряд встречи весны</a:t>
            </a:r>
          </a:p>
          <a:p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Праздники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Виды:</a:t>
            </a:r>
          </a:p>
          <a:p>
            <a:pPr eaLnBrk="1" hangingPunct="1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общественные;</a:t>
            </a:r>
          </a:p>
          <a:p>
            <a:pPr eaLnBrk="1" hangingPunct="1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бытовые;</a:t>
            </a:r>
          </a:p>
          <a:p>
            <a:pPr eaLnBrk="1" hangingPunct="1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сезонные;</a:t>
            </a:r>
          </a:p>
          <a:p>
            <a:pPr eaLnBrk="1" hangingPunct="1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фольклорные.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Формы:</a:t>
            </a:r>
          </a:p>
          <a:p>
            <a:pPr eaLnBrk="1" hangingPunct="1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Праздничные утренники;</a:t>
            </a:r>
          </a:p>
          <a:p>
            <a:pPr eaLnBrk="1" hangingPunct="1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Праздничные тематические занятия.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778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907"/>
    </mc:Choice>
    <mc:Fallback xmlns="">
      <p:transition advClick="0" advTm="2090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539750" y="331787"/>
            <a:ext cx="7956550" cy="6265863"/>
            <a:chOff x="771" y="1007"/>
            <a:chExt cx="2880" cy="720"/>
          </a:xfrm>
        </p:grpSpPr>
        <p:cxnSp>
          <p:nvCxnSpPr>
            <p:cNvPr id="1028" name="_s1028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2643" y="863"/>
              <a:ext cx="144" cy="1008"/>
            </a:xfrm>
            <a:prstGeom prst="bentConnector3">
              <a:avLst>
                <a:gd name="adj1" fmla="val 115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2140" y="1366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635" y="863"/>
              <a:ext cx="144" cy="1008"/>
            </a:xfrm>
            <a:prstGeom prst="bentConnector3">
              <a:avLst>
                <a:gd name="adj1" fmla="val 115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1"/>
            <p:cNvSpPr>
              <a:spLocks noChangeArrowheads="1"/>
            </p:cNvSpPr>
            <p:nvPr/>
          </p:nvSpPr>
          <p:spPr bwMode="auto">
            <a:xfrm>
              <a:off x="1779" y="100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1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Направление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1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работы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1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при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1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подготовке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1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к празднику</a:t>
              </a:r>
            </a:p>
          </p:txBody>
        </p:sp>
        <p:sp>
          <p:nvSpPr>
            <p:cNvPr id="4" name="_s1032"/>
            <p:cNvSpPr>
              <a:spLocks noChangeArrowheads="1"/>
            </p:cNvSpPr>
            <p:nvPr/>
          </p:nvSpPr>
          <p:spPr bwMode="auto">
            <a:xfrm>
              <a:off x="771" y="143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sng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Подготовка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sng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взрослых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(составление сценария,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его обсуждение,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распределение ролей,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изготовление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костюмов,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оформления и т.д.).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" name="_s1033"/>
            <p:cNvSpPr>
              <a:spLocks noChangeArrowheads="1"/>
            </p:cNvSpPr>
            <p:nvPr/>
          </p:nvSpPr>
          <p:spPr bwMode="auto">
            <a:xfrm>
              <a:off x="1779" y="143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sng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Подготовка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sng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детей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(на занятиях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и вне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занятий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с целью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донести идею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праздника).</a:t>
              </a:r>
            </a:p>
          </p:txBody>
        </p:sp>
        <p:sp>
          <p:nvSpPr>
            <p:cNvPr id="6" name="_s1034"/>
            <p:cNvSpPr>
              <a:spLocks noChangeArrowheads="1"/>
            </p:cNvSpPr>
            <p:nvPr/>
          </p:nvSpPr>
          <p:spPr bwMode="auto">
            <a:xfrm>
              <a:off x="2787" y="143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sng" strike="noStrike" cap="none" normalizeH="0" baseline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Подготовка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sng" strike="noStrike" cap="none" normalizeH="0" baseline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помещения.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876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4797"/>
    </mc:Choice>
    <mc:Fallback xmlns="">
      <p:transition advClick="0" advTm="1479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680" y="116632"/>
            <a:ext cx="8686800" cy="841248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Развлечения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48394" y="1341438"/>
            <a:ext cx="4319342" cy="5284787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ВИДЫ:</a:t>
            </a:r>
          </a:p>
          <a:p>
            <a:pPr eaLnBrk="1" hangingPunct="1"/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Развлечения, организационные взрослыми для детей.</a:t>
            </a:r>
          </a:p>
          <a:p>
            <a:pPr eaLnBrk="1" hangingPunct="1"/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Развлечения, проводимые силами самих детей.</a:t>
            </a:r>
          </a:p>
          <a:p>
            <a:pPr eaLnBrk="1" hangingPunct="1"/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Комбинированные - участвуют и взрослые и дети.</a:t>
            </a: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341438"/>
            <a:ext cx="4321175" cy="5284787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ФОРМЫ:</a:t>
            </a:r>
          </a:p>
          <a:p>
            <a:pPr eaLnBrk="1" hangingPunct="1"/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Концерты.</a:t>
            </a:r>
          </a:p>
          <a:p>
            <a:pPr eaLnBrk="1" hangingPunct="1"/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Музыкально-литературные композиции.</a:t>
            </a:r>
          </a:p>
          <a:p>
            <a:pPr eaLnBrk="1" hangingPunct="1"/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Различные виды театра.</a:t>
            </a:r>
          </a:p>
          <a:p>
            <a:pPr eaLnBrk="1" hangingPunct="1"/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Празднование Дней рождения.</a:t>
            </a:r>
          </a:p>
          <a:p>
            <a:pPr eaLnBrk="1" hangingPunct="1"/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Вечера детской самодеятельности и т. д.</a:t>
            </a:r>
          </a:p>
          <a:p>
            <a:pPr algn="ctr" eaLnBrk="1" hangingPunct="1"/>
            <a:endParaRPr lang="ru-RU" i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679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8718"/>
    </mc:Choice>
    <mc:Fallback xmlns="">
      <p:transition advClick="0" advTm="2871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884096" cy="8382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Цель праздников, досугов и развлечений</a:t>
            </a:r>
          </a:p>
        </p:txBody>
      </p:sp>
      <p:sp>
        <p:nvSpPr>
          <p:cNvPr id="2765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1340768"/>
            <a:ext cx="86868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Разнообразить жизнь детей в детском саду, сделать детей счастливыми, оставить яркий след в душе каждого ребенка;</a:t>
            </a:r>
          </a:p>
          <a:p>
            <a:pPr eaLnBrk="1" hangingPunct="1">
              <a:lnSpc>
                <a:spcPct val="90000"/>
              </a:lnSpc>
            </a:pPr>
            <a:endParaRPr lang="ru-RU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Воспитывать гармонически развитую личность, формировать основы общей культуры и художественно-эстетических ценностей, прежде всего музыкальных;</a:t>
            </a:r>
          </a:p>
          <a:p>
            <a:pPr eaLnBrk="1" hangingPunct="1">
              <a:lnSpc>
                <a:spcPct val="90000"/>
              </a:lnSpc>
            </a:pPr>
            <a:endParaRPr lang="ru-RU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Расширять кругозор.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7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562"/>
    </mc:Choice>
    <mc:Fallback xmlns="">
      <p:transition advClick="0" advTm="2056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27384"/>
            <a:ext cx="8734301" cy="11525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Задачи праздников, досугов и развлечений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2" y="1268413"/>
            <a:ext cx="8570218" cy="5357812"/>
          </a:xfrm>
        </p:spPr>
        <p:txBody>
          <a:bodyPr>
            <a:no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Развивать эмоционально-чувственную сферу ребенка;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Приобщать детей к различным видам музыкальной театрализованной и познавательной деятельности;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Активизировать личностные качества ребенка;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Способствовать самовыражению и развитию творческих способностей;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Закреплять знания и умения, полученные на музыкальных занятиях;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Формировать коммуникативные качества;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443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7097"/>
    </mc:Choice>
    <mc:Fallback xmlns="">
      <p:transition advClick="0" advTm="2709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672414" cy="188083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процессу организации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дополнительного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endParaRPr lang="ru-R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103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Дополнительное</a:t>
            </a:r>
            <a:br>
              <a:rPr lang="ru-RU" dirty="0" smtClean="0"/>
            </a:br>
            <a:r>
              <a:rPr lang="ru-RU" dirty="0" smtClean="0"/>
              <a:t>образование </a:t>
            </a:r>
            <a:r>
              <a:rPr lang="ru-RU" dirty="0"/>
              <a:t>детей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0618" cy="475775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Сфера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неформального (по терминологии ЮНЕСКО) образования,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связанная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 индивидуальным развитием ребенка в культуре, которое он выбирает сам или с помощью родителей в соответствии со своими желаниями и потребностями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Область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образовательной деятельности, которая находится за пределами общеобразовательного государственного стандарта, включая изучение областей культуры и науки, не представленных в школьных программах.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Содержимое 4" descr="UNESCO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82000" y="1857365"/>
            <a:ext cx="4280564" cy="4000528"/>
          </a:xfrm>
        </p:spPr>
      </p:pic>
    </p:spTree>
    <p:extLst>
      <p:ext uri="{BB962C8B-B14F-4D97-AF65-F5344CB8AC3E}">
        <p14:creationId xmlns:p14="http://schemas.microsoft.com/office/powerpoint/2010/main" val="11830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Идём к успеху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238" cy="46863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Современные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технологии в работе учреждений дополнительного образования детей сочетаются со всем ценным, что накоплено в отечественном и зарубежном опыте, в семейной и народной педагогике, они позволяют выбирать наиболее эффективные способы и приемы организации деятельности детей и создавать максимально комфортные условия для их общения, активности и саморазвития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Содержимое 4" descr="ребенок-рисует-песком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4870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487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536" y="980728"/>
            <a:ext cx="8352928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ДОСУГА ЗВУЧИТ СЛЕДУЮЩИМ ОБРАЗОМ: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Досуг - часть внерабочего времени, которая остаётся у человека после исполнения непреложных непроизводственных обязанностей (передвижение на работу и с работы, сон, приём пищи и др. виды бытового самообслуживания). Деятельность, входящую в сферу досуга, можно условно разделить на несколько взаимосвязанных групп. К первой из них относятся учёба и самообразование в широком смысле слова, т. е. различные формы индивидуального и коллективного освоения культуры: посещение публично-зрелищных мероприятий и музеев, чтение книг и периодики, слушание радио и просмотр телевизионных передач. Другую, наиболее интенсивно развивающуюся группу в структуре досуга представляют различные формы любительской и общественной деятельности: самодеятельные занятия и увлечения (хобби), физкультура и спорт, туризм и экскурсии и т. д. Важное место в сфере досуга занимает общение с другими людьми: занятия и игры с детьми, товарищеские встречи (дома, в кафе, на вечерах отдыха и т. д.). Часть досуга расходуется на пассивный отдых.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7584" y="188641"/>
            <a:ext cx="7772400" cy="64807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История досуга</a:t>
            </a:r>
            <a:endParaRPr lang="ru-RU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208946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Учреждения дополнительного образования относятся к категории воспитательных организаций: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2328" y="2057400"/>
            <a:ext cx="4572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основной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функцией которых является целенаправленное и планомерное создание условий для развития людей определенного возраста и/или определенного социально-профессионального слоя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71800" y="44196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предназначены для обеспечения равных возможностей для воспитания всех членов общества, а с другой стороны - для реализации каждым своих потенциальных возможностей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505360" y="2438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524000" y="4343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1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4408" y="1221720"/>
            <a:ext cx="87400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Деятельность учреждений дополнительного образования </a:t>
            </a:r>
          </a:p>
          <a:p>
            <a:r>
              <a:rPr lang="ru-RU" sz="2000" dirty="0" smtClean="0"/>
              <a:t>протекает в рамках свободного времени ребенка, которое он может отдавать познавательному досугу или проводить его в неформальной компании сверстников. При этом, ребенок чаще всего находится в ситуации добровольного выбора той или иной формы организации досуга.</a:t>
            </a:r>
            <a:endParaRPr lang="ru-RU" sz="2000" dirty="0"/>
          </a:p>
        </p:txBody>
      </p:sp>
      <p:pic>
        <p:nvPicPr>
          <p:cNvPr id="3073" name="Picture 1" descr="C:\Users\Виктория\Desktop\DSCN2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160861"/>
            <a:ext cx="5851525" cy="329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612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50405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Социальное воспитание и социально-педагогическая деятельность в условиях учреждения дополнительного образования имеют свою специфику</a:t>
            </a:r>
          </a:p>
          <a:p>
            <a:r>
              <a:rPr lang="ru-RU" dirty="0"/>
              <a:t>Организация разносторонних видов коллективной творческой деятельности воспитанников, как способа привлечения к общественно значимой деятельности в сфере свободного времени, действенного фактора повышения их общественной активности, формирования положительного социального опыта.</a:t>
            </a:r>
            <a:br>
              <a:rPr lang="ru-RU" dirty="0"/>
            </a:br>
            <a:r>
              <a:rPr lang="ru-RU" dirty="0"/>
              <a:t>Единства и взаимообусловленности владения профильным для кружка видом деятельности и педагогического овладения ситуацией творческого и нравственного становления воспитанников.</a:t>
            </a:r>
            <a:br>
              <a:rPr lang="ru-RU" dirty="0"/>
            </a:br>
            <a:r>
              <a:rPr lang="ru-RU" dirty="0"/>
              <a:t>Обеспечения полноценного, педагогически целесообразного и эмоционально насыщенного досуга детей, восстановления их психических и физических сил при удовлетворении потребностей в новизне впечатлений, самоутверждении, самореализации, общении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0" name="Picture 2" descr="C:\Users\Виктория\Desktop\1368623059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4880" y="1556792"/>
            <a:ext cx="365760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504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4008" y="2276872"/>
            <a:ext cx="4320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Дополнительное образование в своей практической реализации носит социально-ориентированный характер. Оно не только ориентировано на человека как субъекта культурных, социальных, производственных отношений, но и способно удовлетворить индивидуальные познавательные потребности детей и молодежи, предоставить им возможности для самореализации в познавательной и творческой деятельности.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89446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Дополнительное образование - не простой придаток к системе общего и профессионального образования, а уникальная образовательная сфера, имеющая самостоятельное социальное назначение.</a:t>
            </a:r>
            <a:endParaRPr lang="ru-RU" dirty="0"/>
          </a:p>
        </p:txBody>
      </p:sp>
      <p:pic>
        <p:nvPicPr>
          <p:cNvPr id="19458" name="Picture 2" descr="C:\Users\Виктория\Desktop\risov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4572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215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92696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социально-педагогической деятельности учреждений дополнительного образования в этой связи особое место занимает технология воспитания, которая включает: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0400" y="4343400"/>
            <a:ext cx="5943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личностный подход в воспитательной деятельности, определяющий формирование индивидуальности, развитие образованной, духовной, гуманной, свободной, творческой личности,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1600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признание детства как промежуточной стадии взросления для саморазвития, интеллектуального и духовного роста;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00600" y="2209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включение ребенка в реальную жизнь, общественный, трудовой процессы на правах субъекта деятельности;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3429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включение подростков в ситуации выбора жизненных ценностей; помощь в их осмыслении, а также в оценке своих действий и поступков:</a:t>
            </a:r>
            <a:endParaRPr lang="ru-RU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4343400" y="2514600"/>
            <a:ext cx="381000" cy="381000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743200" y="5334000"/>
            <a:ext cx="381000" cy="381000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381000" y="3886200"/>
            <a:ext cx="381000" cy="381000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304800" y="1828800"/>
            <a:ext cx="381000" cy="381000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2780928"/>
            <a:ext cx="7488832" cy="1224136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charset="0"/>
              </a:rPr>
              <a:t>Музейная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charset="0"/>
              </a:rPr>
              <a:t>педагогика и ее специфика в детском саду</a:t>
            </a:r>
            <a:endParaRPr lang="ru-RU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686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1476375" y="3122613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en-US" sz="2400">
              <a:solidFill>
                <a:srgbClr val="000066"/>
              </a:solidFill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826765" y="1268760"/>
            <a:ext cx="410527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Слово "музей" происходит от греческого и латинского слов - храм муз, место, посвященное наукам и искусствам. 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Музей - учреждение, которое занимается собиранием, изучением, хранением и показом предметов и документов, характеризующих развитие природы и человеческого общества.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91" name="Picture 19" descr="Копия MH900439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095" y="1536923"/>
            <a:ext cx="2881313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27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2" name="Picture 6" descr="2bdee325bff181975565476a7d72af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4392613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42875" y="3168025"/>
            <a:ext cx="900112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В условиях детского сада невозможно создать экспозиции, соответствующие требованиям музейного дела. Поэтому музеи в детском саду называют «мини-музеями». «Мини-музей» в детском саду занимает очень небольшое пространство. Это может быть часть группового помещения, холла, раздевалки, коридора, изостудии, экологической комнаты. Мини-музеи в детских садах рождаются с малого – уголка или выставки, посвященной какой-либо теме. По мере накопления экспонатов возникает необходимость в оформлении уголка в мини-музей в детском саду. </a:t>
            </a:r>
            <a:br>
              <a:rPr lang="ru-RU" sz="20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В настоящих музеях трогать ничего нельзя, а вот в мини-музеях не только можно, но и нужно! Их можно посещать каждый день, самому менять, переставлять экспонаты, брать их в руки и рассматривать. </a:t>
            </a:r>
          </a:p>
        </p:txBody>
      </p:sp>
      <p:pic>
        <p:nvPicPr>
          <p:cNvPr id="19466" name="Picture 10" descr="f61209cb51207a792b57ab350191cd9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33375"/>
            <a:ext cx="3514725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21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Картинка 34 из 381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20688"/>
            <a:ext cx="2411413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Картинка 56 из 381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781275"/>
            <a:ext cx="24844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539750" y="332656"/>
            <a:ext cx="56896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Роль музейной педагогики  в  образовательном процессе  занимает особое место, в частности, при решении задач  нравственно-патриотического, художественно-эстетического воспитания. </a:t>
            </a:r>
          </a:p>
          <a:p>
            <a:endParaRPr lang="ru-RU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Знакомство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ребенка с музейной культурой существенно раздвигает для него границы предметного мира. Музей предстает перед ним как дом, где взрослые люди хранят самые ценные, любимые вещи. Такие же вещи есть практически у каждого ребенка. Они могут храниться в ящике стола, на полке, в коробке и даже... в кармане. Все это не что иное, как маленькие детские музеи, хотя такими их ребенок не осознает.</a:t>
            </a:r>
          </a:p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Хранят и собирают ребята самые различные предметы, которые очень любят перебирать и показывать другим людям. Называется такое собрание, как прави­ло, "богатство". </a:t>
            </a:r>
          </a:p>
        </p:txBody>
      </p:sp>
    </p:spTree>
    <p:extLst>
      <p:ext uri="{BB962C8B-B14F-4D97-AF65-F5344CB8AC3E}">
        <p14:creationId xmlns:p14="http://schemas.microsoft.com/office/powerpoint/2010/main" val="25548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68313" y="441240"/>
            <a:ext cx="5759871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Тематика мини-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</a:rPr>
              <a:t>музев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 может быть различной: </a:t>
            </a:r>
          </a:p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«Чудо-дерево» - знакомство со строением и разнообразием деревьев, взаимосвязями растений и животных, значением деревьев в жизни людей; необходимость бережного отношения к природе; </a:t>
            </a:r>
          </a:p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«Лучший друг» - экспозиции связаны с рассказами о разных породах собак, об их происхождении, о разных материалах (сравнение стеклянных, глиняных, бумажных фигурок), о роли собак в жизни человека; </a:t>
            </a:r>
          </a:p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Мини-музей книги - знакомство с историей возникновения книг, воспитание интереса к чтению, рассказ о роли книги в жизни человека, о разных писателях, о том, как появилась и развивалась грамота; </a:t>
            </a:r>
          </a:p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«Мой родной город» - знакомство с историей города, его интересными местами, воспитание патриотических чувств, любви к своему городу; </a:t>
            </a:r>
          </a:p>
        </p:txBody>
      </p:sp>
      <p:pic>
        <p:nvPicPr>
          <p:cNvPr id="20489" name="Picture 9" descr="Картинка 57 из 2076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20888"/>
            <a:ext cx="2627312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97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440432"/>
            <a:ext cx="8229600" cy="21244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из интересных подходов к анализу досуга мы видим у Р. Паркера. Он рассматривает досуг через четыре концепции, которые по своей сути являются отдельными фундаментальными чертами досуга: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family_ga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3066" y="2852936"/>
            <a:ext cx="6275278" cy="352839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419475" y="281157"/>
            <a:ext cx="547211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Методические формы экскурсионной работы с детьми дошкольного возраста в условиях музея достаточно разнообразные: проведение обзорных и тематических экскурсий, проведение познавательных бесед и мероприятий, организация выставок. </a:t>
            </a:r>
          </a:p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Перечисленные методы реализуются в разнообразных формах работы экскурсовода с детьми: викторинах и загадках, шарадах и ребусах, дидактических играх, творческих заданиях. </a:t>
            </a:r>
          </a:p>
        </p:txBody>
      </p:sp>
      <p:pic>
        <p:nvPicPr>
          <p:cNvPr id="24584" name="Picture 8" descr="Картинка 1 из 3141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9663"/>
            <a:ext cx="316865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Картинка 15 из 1825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0800"/>
            <a:ext cx="54721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43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67742" y="404664"/>
            <a:ext cx="828072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357188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Реализация технологии  музейной   педагогики  в условиях ДОУ дает ребенку шанс стать интеллигентным человеком, с детства приобщенным к истории, культуре и к одному из ее замечательных проявлений – музею. </a:t>
            </a:r>
          </a:p>
          <a:p>
            <a:pPr indent="357188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Дети, полюбив и освоив  музейное  пространство, станут в старшем возрасте наиболее благодарными и восприимчивыми посетителями  музейных  выставок и культурных событий. У них появится познавательный интерес к «настоящему» музею</a:t>
            </a:r>
            <a:r>
              <a:rPr lang="ru-RU" dirty="0" smtClean="0">
                <a:solidFill>
                  <a:srgbClr val="0000CC"/>
                </a:solidFill>
              </a:rPr>
              <a:t>.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25606" name="Picture 6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20" y="3212976"/>
            <a:ext cx="57150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97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Дональд 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Золан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Картинка 174 из 4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5"/>
            <a:ext cx="9144000" cy="5733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283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Картинка 182 из 4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607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Картинка 216 из 4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746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Картинка 232 из 4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786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Дети :: Художник Donald Zolan фото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5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Дети :: Художник Donald Zolan фото 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008"/>
            <a:ext cx="9144000" cy="6949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804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Катерина  Дудник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s19.radikal.ru/i192/0907/9a/661e5d7da7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45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i014.radikal.ru/0907/bd/5ddf785bb5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244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527794" y="260648"/>
            <a:ext cx="5340350" cy="48006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1) выбор (досуг приближается к условию свободной избранной деятельности; индивидуумы могут чувствовать, что они наделены выбором, а это является одной из отличительных черт досуга; как отмечает автор, вся деятельность незанятого досуга диктуется ограничениями, которые накладывает прожиточный минимум);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C:\Users\Юля\Desktop\646b3ab7aa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7888" y="3663812"/>
            <a:ext cx="4056112" cy="31941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i009.radikal.ru/0907/b0/d1e8079c67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762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i016.radikal.ru/0907/3d/02d5be3343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81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Владимир 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Волегов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biglux.ru/photos/dety_volegov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434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biglux.ru/photos/dety_volegov/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942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biglux.ru/photos/dety_volegov/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174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biglux.ru/photos/dety_volegov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570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80" y="332656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Марченко Т.М.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Т.М. Марченко. Будущие шахматисты. 1956. Х.М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8249"/>
            <a:ext cx="9144000" cy="5619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533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Т.М. Марченко. Разбирают грибы. 1955. К.М. 24х35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012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Т.М. Марченко. Детский сад на прогулке. К.М. 35х50. (Собрание Н. Варшаковой, Париж)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51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056" y="5589240"/>
            <a:ext cx="3203848" cy="71998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Александр Киселев «Занятная книжка» </a:t>
            </a:r>
          </a:p>
        </p:txBody>
      </p:sp>
      <p:pic>
        <p:nvPicPr>
          <p:cNvPr id="3075" name="Picture 3" descr="2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33375"/>
            <a:ext cx="3600450" cy="4741863"/>
          </a:xfrm>
        </p:spPr>
      </p:pic>
      <p:pic>
        <p:nvPicPr>
          <p:cNvPr id="3076" name="Picture 4" descr="2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836613"/>
            <a:ext cx="4859338" cy="3459162"/>
          </a:xfrm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004048" y="5589240"/>
            <a:ext cx="3024337" cy="79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ВАЛЕНТИН СЕРОВ</a:t>
            </a:r>
          </a:p>
          <a:p>
            <a:pPr algn="ctr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«САША СЕРОВ»</a:t>
            </a:r>
            <a:endParaRPr lang="ru-RU" sz="2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008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2) гибкость, что означает способность человека менять свои роли и в то же время переключаться от одной деятельности к другой;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Содержимое 4" descr="0_9fba0_f776392e_X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6545" y="1600200"/>
            <a:ext cx="3426710" cy="47244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6309320"/>
            <a:ext cx="8229600" cy="40481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Питер Брейгель ст. «Танец крестьян»</a:t>
            </a:r>
          </a:p>
        </p:txBody>
      </p:sp>
      <p:pic>
        <p:nvPicPr>
          <p:cNvPr id="4099" name="Picture 3" descr="18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115888"/>
            <a:ext cx="5029200" cy="6165850"/>
          </a:xfrm>
        </p:spPr>
      </p:pic>
    </p:spTree>
    <p:extLst>
      <p:ext uri="{BB962C8B-B14F-4D97-AF65-F5344CB8AC3E}">
        <p14:creationId xmlns:p14="http://schemas.microsoft.com/office/powerpoint/2010/main" val="186603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4848" y="6237312"/>
            <a:ext cx="8229600" cy="40481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А.М. Иванов «Дети, пускающие мыльные пузыри»</a:t>
            </a:r>
          </a:p>
        </p:txBody>
      </p:sp>
      <p:pic>
        <p:nvPicPr>
          <p:cNvPr id="5123" name="Picture 3" descr="2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88913"/>
            <a:ext cx="7343775" cy="5965825"/>
          </a:xfrm>
        </p:spPr>
      </p:pic>
    </p:spTree>
    <p:extLst>
      <p:ext uri="{BB962C8B-B14F-4D97-AF65-F5344CB8AC3E}">
        <p14:creationId xmlns:p14="http://schemas.microsoft.com/office/powerpoint/2010/main" val="48149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6335713"/>
            <a:ext cx="8713663" cy="522287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  <a:t>Николай Богданов-Бельский «На послеполуденной рыбалке»</a:t>
            </a:r>
          </a:p>
        </p:txBody>
      </p:sp>
      <p:pic>
        <p:nvPicPr>
          <p:cNvPr id="6147" name="Picture 3" descr="2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188913"/>
            <a:ext cx="4633912" cy="6092825"/>
          </a:xfrm>
        </p:spPr>
      </p:pic>
    </p:spTree>
    <p:extLst>
      <p:ext uri="{BB962C8B-B14F-4D97-AF65-F5344CB8AC3E}">
        <p14:creationId xmlns:p14="http://schemas.microsoft.com/office/powerpoint/2010/main" val="28937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381750"/>
            <a:ext cx="8229600" cy="47625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  <a:t>Николай Богданов-Бельский «Визитёры»</a:t>
            </a:r>
          </a:p>
        </p:txBody>
      </p:sp>
      <p:pic>
        <p:nvPicPr>
          <p:cNvPr id="7171" name="Picture 3" descr="2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9889" y="188913"/>
            <a:ext cx="4778375" cy="6119812"/>
          </a:xfrm>
        </p:spPr>
      </p:pic>
    </p:spTree>
    <p:extLst>
      <p:ext uri="{BB962C8B-B14F-4D97-AF65-F5344CB8AC3E}">
        <p14:creationId xmlns:p14="http://schemas.microsoft.com/office/powerpoint/2010/main" val="185088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6336556"/>
            <a:ext cx="8229600" cy="40481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  <a:t>Николай Ярошенко «Хор»</a:t>
            </a:r>
          </a:p>
        </p:txBody>
      </p:sp>
      <p:pic>
        <p:nvPicPr>
          <p:cNvPr id="8195" name="Picture 3" descr="2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404813"/>
            <a:ext cx="7848600" cy="5808662"/>
          </a:xfrm>
        </p:spPr>
      </p:pic>
    </p:spTree>
    <p:extLst>
      <p:ext uri="{BB962C8B-B14F-4D97-AF65-F5344CB8AC3E}">
        <p14:creationId xmlns:p14="http://schemas.microsoft.com/office/powerpoint/2010/main" val="384244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6237312"/>
            <a:ext cx="8229600" cy="43656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  <a:t>Николай </a:t>
            </a:r>
            <a:r>
              <a:rPr lang="ru-RU" sz="2200" b="1" dirty="0" err="1" smtClean="0">
                <a:solidFill>
                  <a:schemeClr val="bg2">
                    <a:lumMod val="10000"/>
                  </a:schemeClr>
                </a:solidFill>
              </a:rPr>
              <a:t>Неврев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  <a:t> «Мальчики играют  в карты»</a:t>
            </a:r>
          </a:p>
        </p:txBody>
      </p:sp>
      <p:pic>
        <p:nvPicPr>
          <p:cNvPr id="9219" name="Picture 3" descr="22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712" y="115888"/>
            <a:ext cx="5114925" cy="5937250"/>
          </a:xfrm>
        </p:spPr>
      </p:pic>
    </p:spTree>
    <p:extLst>
      <p:ext uri="{BB962C8B-B14F-4D97-AF65-F5344CB8AC3E}">
        <p14:creationId xmlns:p14="http://schemas.microsoft.com/office/powerpoint/2010/main" val="154763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5805264"/>
            <a:ext cx="8229600" cy="581025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  <a:t>Жорж </a:t>
            </a:r>
            <a:r>
              <a:rPr lang="ru-RU" sz="2200" b="1" dirty="0" err="1" smtClean="0">
                <a:solidFill>
                  <a:schemeClr val="bg2">
                    <a:lumMod val="10000"/>
                  </a:schemeClr>
                </a:solidFill>
              </a:rPr>
              <a:t>Сёра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  <a:t> «Купающиеся мальчики»</a:t>
            </a:r>
          </a:p>
        </p:txBody>
      </p:sp>
      <p:pic>
        <p:nvPicPr>
          <p:cNvPr id="10243" name="Picture 3" descr="26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840" y="692696"/>
            <a:ext cx="7848600" cy="4860925"/>
          </a:xfrm>
        </p:spPr>
      </p:pic>
    </p:spTree>
    <p:extLst>
      <p:ext uri="{BB962C8B-B14F-4D97-AF65-F5344CB8AC3E}">
        <p14:creationId xmlns:p14="http://schemas.microsoft.com/office/powerpoint/2010/main" val="414706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877272"/>
            <a:ext cx="8229600" cy="581025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  <a:t>Илья Репин «Пушкин в Царском Селе»</a:t>
            </a:r>
          </a:p>
        </p:txBody>
      </p:sp>
      <p:pic>
        <p:nvPicPr>
          <p:cNvPr id="11267" name="Picture 3" descr="22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733078"/>
            <a:ext cx="8569325" cy="4856162"/>
          </a:xfrm>
        </p:spPr>
      </p:pic>
    </p:spTree>
    <p:extLst>
      <p:ext uri="{BB962C8B-B14F-4D97-AF65-F5344CB8AC3E}">
        <p14:creationId xmlns:p14="http://schemas.microsoft.com/office/powerpoint/2010/main" val="426423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6309320"/>
            <a:ext cx="8229600" cy="43656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  <a:t>Чарльз </a:t>
            </a:r>
            <a:r>
              <a:rPr lang="ru-RU" sz="2200" b="1" dirty="0" err="1" smtClean="0">
                <a:solidFill>
                  <a:schemeClr val="bg2">
                    <a:lumMod val="10000"/>
                  </a:schemeClr>
                </a:solidFill>
              </a:rPr>
              <a:t>Барбер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  <a:t> «Из школы»</a:t>
            </a:r>
          </a:p>
        </p:txBody>
      </p:sp>
      <p:pic>
        <p:nvPicPr>
          <p:cNvPr id="12291" name="Picture 3" descr="23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0483" y="116632"/>
            <a:ext cx="7273925" cy="6078538"/>
          </a:xfrm>
        </p:spPr>
      </p:pic>
    </p:spTree>
    <p:extLst>
      <p:ext uri="{BB962C8B-B14F-4D97-AF65-F5344CB8AC3E}">
        <p14:creationId xmlns:p14="http://schemas.microsoft.com/office/powerpoint/2010/main" val="42896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6237312"/>
            <a:ext cx="8229600" cy="47625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err="1" smtClean="0">
                <a:solidFill>
                  <a:schemeClr val="bg2">
                    <a:lumMod val="10000"/>
                  </a:schemeClr>
                </a:solidFill>
              </a:rPr>
              <a:t>Josef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bg2">
                    <a:lumMod val="10000"/>
                  </a:schemeClr>
                </a:solidFill>
              </a:rPr>
              <a:t>Israels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  <a:t> «Дети у воды»</a:t>
            </a:r>
          </a:p>
        </p:txBody>
      </p:sp>
      <p:pic>
        <p:nvPicPr>
          <p:cNvPr id="13315" name="Picture 3" descr="26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5729" y="115888"/>
            <a:ext cx="3900487" cy="6092825"/>
          </a:xfrm>
        </p:spPr>
      </p:pic>
    </p:spTree>
    <p:extLst>
      <p:ext uri="{BB962C8B-B14F-4D97-AF65-F5344CB8AC3E}">
        <p14:creationId xmlns:p14="http://schemas.microsoft.com/office/powerpoint/2010/main" val="324445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916832"/>
            <a:ext cx="4059936" cy="457200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3) спонтанность (активность досуга способна включать возможность спонтанных действий)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Содержимое 4" descr="Dance Schoo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24983" y="1988840"/>
            <a:ext cx="4482455" cy="345638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309320"/>
            <a:ext cx="8229600" cy="365125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err="1" smtClean="0">
                <a:solidFill>
                  <a:schemeClr val="bg2">
                    <a:lumMod val="10000"/>
                  </a:schemeClr>
                </a:solidFill>
              </a:rPr>
              <a:t>Фрэнсис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bg2">
                    <a:lumMod val="10000"/>
                  </a:schemeClr>
                </a:solidFill>
              </a:rPr>
              <a:t>Тофэм</a:t>
            </a:r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  <a:t>«Девочка на качелях»</a:t>
            </a:r>
          </a:p>
        </p:txBody>
      </p:sp>
      <p:pic>
        <p:nvPicPr>
          <p:cNvPr id="14339" name="Picture 3" descr="23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752" y="115888"/>
            <a:ext cx="4378325" cy="6121400"/>
          </a:xfrm>
        </p:spPr>
      </p:pic>
    </p:spTree>
    <p:extLst>
      <p:ext uri="{BB962C8B-B14F-4D97-AF65-F5344CB8AC3E}">
        <p14:creationId xmlns:p14="http://schemas.microsoft.com/office/powerpoint/2010/main" val="251877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6165304"/>
            <a:ext cx="8229600" cy="43656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  <a:t>Илларион Прянишников «Воробьи. Ребята на изгороди»</a:t>
            </a:r>
          </a:p>
        </p:txBody>
      </p:sp>
      <p:pic>
        <p:nvPicPr>
          <p:cNvPr id="15363" name="Picture 3" descr="25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404664"/>
            <a:ext cx="8642350" cy="5541963"/>
          </a:xfrm>
        </p:spPr>
      </p:pic>
    </p:spTree>
    <p:extLst>
      <p:ext uri="{BB962C8B-B14F-4D97-AF65-F5344CB8AC3E}">
        <p14:creationId xmlns:p14="http://schemas.microsoft.com/office/powerpoint/2010/main" val="336611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381750"/>
            <a:ext cx="8229600" cy="47625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  <a:t>Альбрехт Дюрер «Малыш танцует и музицирует»</a:t>
            </a:r>
          </a:p>
        </p:txBody>
      </p:sp>
      <p:pic>
        <p:nvPicPr>
          <p:cNvPr id="16387" name="Picture 3" descr="26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15888"/>
            <a:ext cx="7127875" cy="6259512"/>
          </a:xfrm>
        </p:spPr>
      </p:pic>
    </p:spTree>
    <p:extLst>
      <p:ext uri="{BB962C8B-B14F-4D97-AF65-F5344CB8AC3E}">
        <p14:creationId xmlns:p14="http://schemas.microsoft.com/office/powerpoint/2010/main" val="254934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6381750"/>
            <a:ext cx="8229600" cy="35083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err="1" smtClean="0">
                <a:solidFill>
                  <a:schemeClr val="bg2">
                    <a:lumMod val="10000"/>
                  </a:schemeClr>
                </a:solidFill>
              </a:rPr>
              <a:t>Hans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bg2">
                    <a:lumMod val="10000"/>
                  </a:schemeClr>
                </a:solidFill>
              </a:rPr>
              <a:t>Anderson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bg2">
                    <a:lumMod val="10000"/>
                  </a:schemeClr>
                </a:solidFill>
              </a:rPr>
              <a:t>Brendekilde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  <a:t> «</a:t>
            </a:r>
            <a:r>
              <a:rPr lang="ru-RU" sz="2200" b="1" dirty="0" err="1" smtClean="0">
                <a:solidFill>
                  <a:schemeClr val="bg2">
                    <a:lumMod val="10000"/>
                  </a:schemeClr>
                </a:solidFill>
              </a:rPr>
              <a:t>The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bg2">
                    <a:lumMod val="10000"/>
                  </a:schemeClr>
                </a:solidFill>
              </a:rPr>
              <a:t>Cottage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bg2">
                    <a:lumMod val="10000"/>
                  </a:schemeClr>
                </a:solidFill>
              </a:rPr>
              <a:t>Garden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  <a:t>»</a:t>
            </a:r>
          </a:p>
        </p:txBody>
      </p:sp>
      <p:pic>
        <p:nvPicPr>
          <p:cNvPr id="17411" name="Picture 3" descr="24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840" y="188913"/>
            <a:ext cx="7848600" cy="6143625"/>
          </a:xfrm>
        </p:spPr>
      </p:pic>
    </p:spTree>
    <p:extLst>
      <p:ext uri="{BB962C8B-B14F-4D97-AF65-F5344CB8AC3E}">
        <p14:creationId xmlns:p14="http://schemas.microsoft.com/office/powerpoint/2010/main" val="58818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6308725"/>
            <a:ext cx="8229600" cy="436563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  <a:t>Валентин Серов «Дети»</a:t>
            </a:r>
          </a:p>
        </p:txBody>
      </p:sp>
      <p:pic>
        <p:nvPicPr>
          <p:cNvPr id="18435" name="Picture 3" descr="25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6615" y="188937"/>
            <a:ext cx="4365625" cy="6048375"/>
          </a:xfrm>
        </p:spPr>
      </p:pic>
    </p:spTree>
    <p:extLst>
      <p:ext uri="{BB962C8B-B14F-4D97-AF65-F5344CB8AC3E}">
        <p14:creationId xmlns:p14="http://schemas.microsoft.com/office/powerpoint/2010/main" val="419857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6381328"/>
            <a:ext cx="8229600" cy="365125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  <a:t>Борис Кустодиев «Дети в маскарадных костюмах»</a:t>
            </a:r>
          </a:p>
        </p:txBody>
      </p:sp>
      <p:pic>
        <p:nvPicPr>
          <p:cNvPr id="19459" name="Picture 3" descr="25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260350"/>
            <a:ext cx="5040313" cy="6048375"/>
          </a:xfrm>
        </p:spPr>
      </p:pic>
    </p:spTree>
    <p:extLst>
      <p:ext uri="{BB962C8B-B14F-4D97-AF65-F5344CB8AC3E}">
        <p14:creationId xmlns:p14="http://schemas.microsoft.com/office/powerpoint/2010/main" val="156657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3565525" cy="60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44008" y="2996952"/>
            <a:ext cx="40862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ДЕВОЧКА С ОБРУЧЕМ</a:t>
            </a:r>
          </a:p>
          <a:p>
            <a:pPr algn="ctr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ОГЮСТ РЕНУАР</a:t>
            </a:r>
            <a:endParaRPr lang="ru-RU" sz="22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 smtClean="0"/>
              <a:t>Девочка с обручем. Огюст Ренуар.</a:t>
            </a:r>
          </a:p>
        </p:txBody>
      </p:sp>
    </p:spTree>
    <p:extLst>
      <p:ext uri="{BB962C8B-B14F-4D97-AF65-F5344CB8AC3E}">
        <p14:creationId xmlns:p14="http://schemas.microsoft.com/office/powerpoint/2010/main" val="107892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onet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4813"/>
            <a:ext cx="671512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428560" y="6166465"/>
            <a:ext cx="63117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200" b="1" dirty="0">
                <a:solidFill>
                  <a:schemeClr val="bg2">
                    <a:lumMod val="10000"/>
                  </a:schemeClr>
                </a:solidFill>
              </a:rPr>
              <a:t>Джин Моне на механической лошади.  Клод Моне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mtClean="0"/>
              <a:t>Джин Моне на механической лошади. Клод Моне.</a:t>
            </a:r>
          </a:p>
        </p:txBody>
      </p:sp>
    </p:spTree>
    <p:extLst>
      <p:ext uri="{BB962C8B-B14F-4D97-AF65-F5344CB8AC3E}">
        <p14:creationId xmlns:p14="http://schemas.microsoft.com/office/powerpoint/2010/main" val="263496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4) самоопределение (досуг характеризуется поисками состояния удовлетворённости, которое само по себе является самоцелью). 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Таким образом, мы видим, что Р.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Паркер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, не выделяя сферу свободного времени (досуг) среди других составляющих социального времени, характеризует его сущность.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Содержимое 4" descr="Portnova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132856"/>
            <a:ext cx="4248472" cy="316835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704" y="260648"/>
            <a:ext cx="8686800" cy="841248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Традиции досуга на Руси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Важной частью праздничной культуры были сельские ритуальные действа. Часть этих праздников проводилась внутри поселка, но большинство их устраивалась за околицей на холмах, у «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кладазей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»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многочестных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или между несколькими поселками («игрища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межю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сель»).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Содержимое 4" descr="66011242_1288542105_d05f26f6b1b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50077" y="2204864"/>
            <a:ext cx="4157361" cy="293018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59936" cy="45720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Из многообразного годового цикла языческих обрядов, зафиксированного этнографами, лишь небольшая часть проводилась внутри села и в домах. Это зимние святки с их колядой, Новым годом и «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велесовым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днем». Но уже масленица с ее катанием огненного колеса, ездой с бубенцами, сожжением чучела зимы, ряженными, заклинанием весны, кулачными боями и т. п. выходила за рамки поселка и превращалась в «игрища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межю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селы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». Весь весенний цикл и летний, купальский, связаны с природой, с полями, с «красными горками», берегами рек, березовыми рощами.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Содержимое 4" descr="15167771_lys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921820"/>
            <a:ext cx="4207446" cy="301563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8|1.7|2.5|2|2.1|2.4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3|3.1|3|2.1|3.3|2|2.8|3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6.6|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5|5.9|3.2|3.8|4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176</TotalTime>
  <Words>1745</Words>
  <Application>Microsoft Office PowerPoint</Application>
  <PresentationFormat>Экран (4:3)</PresentationFormat>
  <Paragraphs>140</Paragraphs>
  <Slides>67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73" baseType="lpstr">
      <vt:lpstr>Arial</vt:lpstr>
      <vt:lpstr>Calibri</vt:lpstr>
      <vt:lpstr>Franklin Gothic Book</vt:lpstr>
      <vt:lpstr>Franklin Gothic Medium</vt:lpstr>
      <vt:lpstr>Wingdings 2</vt:lpstr>
      <vt:lpstr>Трек</vt:lpstr>
      <vt:lpstr>Презентация PowerPoint</vt:lpstr>
      <vt:lpstr>История досуга</vt:lpstr>
      <vt:lpstr>Один из интересных подходов к анализу досуга мы видим у Р. Паркера. Он рассматривает досуг через четыре концепции, которые по своей сути являются отдельными фундаментальными чертами досуга:</vt:lpstr>
      <vt:lpstr>Презентация PowerPoint</vt:lpstr>
      <vt:lpstr>Презентация PowerPoint</vt:lpstr>
      <vt:lpstr>Презентация PowerPoint</vt:lpstr>
      <vt:lpstr>Презентация PowerPoint</vt:lpstr>
      <vt:lpstr>Традиции досуга на Руси</vt:lpstr>
      <vt:lpstr>Презентация PowerPoint</vt:lpstr>
      <vt:lpstr>Презентация PowerPoint</vt:lpstr>
      <vt:lpstr>Презентация PowerPoint</vt:lpstr>
      <vt:lpstr>Праздники</vt:lpstr>
      <vt:lpstr>Презентация PowerPoint</vt:lpstr>
      <vt:lpstr>Развлечения</vt:lpstr>
      <vt:lpstr>Цель праздников, досугов и развлечений</vt:lpstr>
      <vt:lpstr>Задачи праздников, досугов и развлечений</vt:lpstr>
      <vt:lpstr>Современные подходы к процессу организации дополнительного образования</vt:lpstr>
      <vt:lpstr>Дополнительное образование детей</vt:lpstr>
      <vt:lpstr>Идём к успеху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Музейная педагогика и ее специфика в детском саду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Дональд  Золан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Катерина  Дудник</vt:lpstr>
      <vt:lpstr>Презентация PowerPoint</vt:lpstr>
      <vt:lpstr>Презентация PowerPoint</vt:lpstr>
      <vt:lpstr>Презентация PowerPoint</vt:lpstr>
      <vt:lpstr>Владимир  Волегов</vt:lpstr>
      <vt:lpstr>Презентация PowerPoint</vt:lpstr>
      <vt:lpstr>Презентация PowerPoint</vt:lpstr>
      <vt:lpstr>Презентация PowerPoint</vt:lpstr>
      <vt:lpstr>Марченко Т.М.</vt:lpstr>
      <vt:lpstr>Презентация PowerPoint</vt:lpstr>
      <vt:lpstr>Презентация PowerPoint</vt:lpstr>
      <vt:lpstr>Александр Киселев «Занятная книжка» </vt:lpstr>
      <vt:lpstr>Питер Брейгель ст. «Танец крестьян»</vt:lpstr>
      <vt:lpstr>А.М. Иванов «Дети, пускающие мыльные пузыри»</vt:lpstr>
      <vt:lpstr>Николай Богданов-Бельский «На послеполуденной рыбалке»</vt:lpstr>
      <vt:lpstr>Николай Богданов-Бельский «Визитёры»</vt:lpstr>
      <vt:lpstr>Николай Ярошенко «Хор»</vt:lpstr>
      <vt:lpstr>Николай Неврев «Мальчики играют  в карты»</vt:lpstr>
      <vt:lpstr>Жорж Сёра «Купающиеся мальчики»</vt:lpstr>
      <vt:lpstr>Илья Репин «Пушкин в Царском Селе»</vt:lpstr>
      <vt:lpstr>Чарльз Барбер «Из школы»</vt:lpstr>
      <vt:lpstr>Josef Israels «Дети у воды»</vt:lpstr>
      <vt:lpstr>Фрэнсис Тофэм «Девочка на качелях»</vt:lpstr>
      <vt:lpstr>Илларион Прянишников «Воробьи. Ребята на изгороди»</vt:lpstr>
      <vt:lpstr>Альбрехт Дюрер «Малыш танцует и музицирует»</vt:lpstr>
      <vt:lpstr>Hans Anderson Brendekilde «The Cottage Garden»</vt:lpstr>
      <vt:lpstr>Валентин Серов «Дети»</vt:lpstr>
      <vt:lpstr>Борис Кустодиев «Дети в маскарадных костюмах»</vt:lpstr>
      <vt:lpstr>Девочка с обручем. Огюст Ренуар.</vt:lpstr>
      <vt:lpstr>Джин Моне на механической лошади. Клод Моне.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Бочкарева Анна 4 курс  Педагогический факультет,НО</dc:title>
  <dc:creator>Юля</dc:creator>
  <cp:lastModifiedBy>SuperVisor</cp:lastModifiedBy>
  <cp:revision>26</cp:revision>
  <dcterms:created xsi:type="dcterms:W3CDTF">2015-05-17T21:28:43Z</dcterms:created>
  <dcterms:modified xsi:type="dcterms:W3CDTF">2017-05-31T09:42:26Z</dcterms:modified>
</cp:coreProperties>
</file>